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7" r:id="rId3"/>
  </p:sldMasterIdLst>
  <p:notesMasterIdLst>
    <p:notesMasterId r:id="rId45"/>
  </p:notesMasterIdLst>
  <p:handoutMasterIdLst>
    <p:handoutMasterId r:id="rId46"/>
  </p:handoutMasterIdLst>
  <p:sldIdLst>
    <p:sldId id="256" r:id="rId4"/>
    <p:sldId id="281" r:id="rId5"/>
    <p:sldId id="361" r:id="rId6"/>
    <p:sldId id="467" r:id="rId7"/>
    <p:sldId id="526" r:id="rId8"/>
    <p:sldId id="525" r:id="rId9"/>
    <p:sldId id="527" r:id="rId10"/>
    <p:sldId id="468" r:id="rId11"/>
    <p:sldId id="470" r:id="rId12"/>
    <p:sldId id="491" r:id="rId13"/>
    <p:sldId id="492" r:id="rId14"/>
    <p:sldId id="547" r:id="rId15"/>
    <p:sldId id="509" r:id="rId16"/>
    <p:sldId id="502" r:id="rId17"/>
    <p:sldId id="533" r:id="rId18"/>
    <p:sldId id="535" r:id="rId19"/>
    <p:sldId id="536" r:id="rId20"/>
    <p:sldId id="537" r:id="rId21"/>
    <p:sldId id="538" r:id="rId22"/>
    <p:sldId id="539" r:id="rId23"/>
    <p:sldId id="530" r:id="rId24"/>
    <p:sldId id="540" r:id="rId25"/>
    <p:sldId id="541" r:id="rId26"/>
    <p:sldId id="531" r:id="rId27"/>
    <p:sldId id="545" r:id="rId28"/>
    <p:sldId id="534" r:id="rId29"/>
    <p:sldId id="513" r:id="rId30"/>
    <p:sldId id="543" r:id="rId31"/>
    <p:sldId id="544" r:id="rId32"/>
    <p:sldId id="505" r:id="rId33"/>
    <p:sldId id="557" r:id="rId34"/>
    <p:sldId id="556" r:id="rId35"/>
    <p:sldId id="548" r:id="rId36"/>
    <p:sldId id="549" r:id="rId37"/>
    <p:sldId id="550" r:id="rId38"/>
    <p:sldId id="551" r:id="rId39"/>
    <p:sldId id="552" r:id="rId40"/>
    <p:sldId id="553" r:id="rId41"/>
    <p:sldId id="554" r:id="rId42"/>
    <p:sldId id="555" r:id="rId43"/>
    <p:sldId id="275" r:id="rId44"/>
  </p:sldIdLst>
  <p:sldSz cx="10688638" cy="7562850"/>
  <p:notesSz cx="7010400" cy="9296400"/>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2" autoAdjust="0"/>
    <p:restoredTop sz="89966" autoAdjust="0"/>
  </p:normalViewPr>
  <p:slideViewPr>
    <p:cSldViewPr snapToGrid="0">
      <p:cViewPr varScale="1">
        <p:scale>
          <a:sx n="60" d="100"/>
          <a:sy n="60" d="100"/>
        </p:scale>
        <p:origin x="1260" y="72"/>
      </p:cViewPr>
      <p:guideLst>
        <p:guide orient="horz" pos="2382"/>
        <p:guide pos="336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5996F30-3310-45B2-AE07-3BAD2C32B517}" type="datetimeFigureOut">
              <a:rPr lang="en-US" smtClean="0"/>
              <a:t>10/30/2023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6C2D9B-E92F-4F1B-B255-57B9D3BFE488}" type="slidenum">
              <a:rPr lang="en-US" smtClean="0"/>
              <a:t>‹#›</a:t>
            </a:fld>
            <a:endParaRPr lang="en-US"/>
          </a:p>
        </p:txBody>
      </p:sp>
    </p:spTree>
    <p:extLst>
      <p:ext uri="{BB962C8B-B14F-4D97-AF65-F5344CB8AC3E}">
        <p14:creationId xmlns:p14="http://schemas.microsoft.com/office/powerpoint/2010/main" val="227045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342D9A-F843-4075-9B90-3EF53899AE05}" type="datetimeFigureOut">
              <a:rPr lang="en-US" smtClean="0"/>
              <a:t>10/30/2023</a:t>
            </a:fld>
            <a:endParaRPr lang="en-US"/>
          </a:p>
        </p:txBody>
      </p:sp>
      <p:sp>
        <p:nvSpPr>
          <p:cNvPr id="4" name="Slide Image Placeholder 3"/>
          <p:cNvSpPr>
            <a:spLocks noGrp="1" noRot="1" noChangeAspect="1"/>
          </p:cNvSpPr>
          <p:nvPr>
            <p:ph type="sldImg" idx="2"/>
          </p:nvPr>
        </p:nvSpPr>
        <p:spPr>
          <a:xfrm>
            <a:off x="1289050" y="1162050"/>
            <a:ext cx="4432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43BB52-0374-4545-8872-9DABA326C871}" type="slidenum">
              <a:rPr lang="en-US" smtClean="0"/>
              <a:t>‹#›</a:t>
            </a:fld>
            <a:endParaRPr lang="en-US"/>
          </a:p>
        </p:txBody>
      </p:sp>
    </p:spTree>
    <p:extLst>
      <p:ext uri="{BB962C8B-B14F-4D97-AF65-F5344CB8AC3E}">
        <p14:creationId xmlns:p14="http://schemas.microsoft.com/office/powerpoint/2010/main" val="345726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3BB52-0374-4545-8872-9DABA326C871}" type="slidenum">
              <a:rPr lang="en-US" smtClean="0"/>
              <a:t>1</a:t>
            </a:fld>
            <a:endParaRPr lang="en-US"/>
          </a:p>
        </p:txBody>
      </p:sp>
    </p:spTree>
    <p:extLst>
      <p:ext uri="{BB962C8B-B14F-4D97-AF65-F5344CB8AC3E}">
        <p14:creationId xmlns:p14="http://schemas.microsoft.com/office/powerpoint/2010/main" val="222734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847ED7-EB2A-4FB5-AA9F-9418E72FB418}" type="slidenum">
              <a:rPr lang="en-US" altLang="en-US" smtClean="0"/>
              <a:pPr/>
              <a:t>32</a:t>
            </a:fld>
            <a:endParaRPr lang="en-US" altLang="en-US" smtClean="0"/>
          </a:p>
        </p:txBody>
      </p:sp>
    </p:spTree>
    <p:extLst>
      <p:ext uri="{BB962C8B-B14F-4D97-AF65-F5344CB8AC3E}">
        <p14:creationId xmlns:p14="http://schemas.microsoft.com/office/powerpoint/2010/main" val="406917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97663A-2672-49E1-B3BF-C6DBB120C414}" type="slidenum">
              <a:rPr lang="en-US" altLang="en-US" smtClean="0"/>
              <a:pPr/>
              <a:t>33</a:t>
            </a:fld>
            <a:endParaRPr lang="en-US" altLang="en-US" smtClean="0"/>
          </a:p>
        </p:txBody>
      </p:sp>
    </p:spTree>
    <p:extLst>
      <p:ext uri="{BB962C8B-B14F-4D97-AF65-F5344CB8AC3E}">
        <p14:creationId xmlns:p14="http://schemas.microsoft.com/office/powerpoint/2010/main" val="204820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F1322E-ADCF-4382-8590-44F078A1AF3B}"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47EBF-61A1-4591-BF3F-54992F573CFA}"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E9866-A7C6-4875-8670-300A6D6F03C7}"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Judiciary Powerpoint Templat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
        <p:nvSpPr>
          <p:cNvPr id="2" name="Title 1"/>
          <p:cNvSpPr>
            <a:spLocks noGrp="1"/>
          </p:cNvSpPr>
          <p:nvPr>
            <p:ph type="ctrTitle" hasCustomPrompt="1"/>
          </p:nvPr>
        </p:nvSpPr>
        <p:spPr>
          <a:xfrm>
            <a:off x="1812948" y="4646962"/>
            <a:ext cx="7707453" cy="849768"/>
          </a:xfrm>
        </p:spPr>
        <p:txBody>
          <a:bodyPr>
            <a:normAutofit/>
          </a:bodyPr>
          <a:lstStyle>
            <a:lvl1pPr>
              <a:defRPr sz="4000">
                <a:solidFill>
                  <a:schemeClr val="bg1"/>
                </a:solidFill>
                <a:latin typeface="Franklin Gothic Medium"/>
                <a:cs typeface="Franklin Gothic Medium"/>
              </a:defRPr>
            </a:lvl1pPr>
          </a:lstStyle>
          <a:p>
            <a:r>
              <a:rPr lang="en-US" dirty="0"/>
              <a:t>CLICK TO EDIT TITLE</a:t>
            </a:r>
          </a:p>
        </p:txBody>
      </p:sp>
      <p:sp>
        <p:nvSpPr>
          <p:cNvPr id="3" name="Subtitle 2"/>
          <p:cNvSpPr>
            <a:spLocks noGrp="1"/>
          </p:cNvSpPr>
          <p:nvPr>
            <p:ph type="subTitle" idx="1" hasCustomPrompt="1"/>
          </p:nvPr>
        </p:nvSpPr>
        <p:spPr>
          <a:xfrm>
            <a:off x="2690339" y="5850537"/>
            <a:ext cx="5947826" cy="615976"/>
          </a:xfrm>
        </p:spPr>
        <p:txBody>
          <a:bodyPr>
            <a:normAutofit/>
          </a:bodyPr>
          <a:lstStyle>
            <a:lvl1pPr marL="0" indent="0" algn="ctr">
              <a:buNone/>
              <a:defRPr sz="2800">
                <a:solidFill>
                  <a:srgbClr val="FFFFFF"/>
                </a:solidFill>
                <a:latin typeface="Franklin Gothic Medium"/>
                <a:cs typeface="Franklin Gothic Medium"/>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Subtitle</a:t>
            </a:r>
          </a:p>
        </p:txBody>
      </p:sp>
      <p:pic>
        <p:nvPicPr>
          <p:cNvPr id="5" name="Picture 4" descr="Judiciary Powerpoint Templa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1" y="-51403"/>
            <a:ext cx="10834060" cy="7659198"/>
          </a:xfrm>
          <a:prstGeom prst="rect">
            <a:avLst/>
          </a:prstGeom>
        </p:spPr>
      </p:pic>
    </p:spTree>
    <p:extLst>
      <p:ext uri="{BB962C8B-B14F-4D97-AF65-F5344CB8AC3E}">
        <p14:creationId xmlns:p14="http://schemas.microsoft.com/office/powerpoint/2010/main" val="54771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Judiciary Powerpoint 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
        <p:nvSpPr>
          <p:cNvPr id="2" name="Title 1"/>
          <p:cNvSpPr>
            <a:spLocks noGrp="1"/>
          </p:cNvSpPr>
          <p:nvPr>
            <p:ph type="title" hasCustomPrompt="1"/>
          </p:nvPr>
        </p:nvSpPr>
        <p:spPr/>
        <p:txBody>
          <a:bodyPr>
            <a:normAutofit/>
          </a:bodyPr>
          <a:lstStyle>
            <a:lvl1pPr algn="l">
              <a:defRPr sz="2800">
                <a:solidFill>
                  <a:srgbClr val="660066"/>
                </a:solidFill>
                <a:latin typeface="Franklin Gothic Medium"/>
                <a:cs typeface="Franklin Gothic Medium"/>
              </a:defRPr>
            </a:lvl1pPr>
          </a:lstStyle>
          <a:p>
            <a:r>
              <a:rPr lang="en-US" dirty="0"/>
              <a:t>CONTENT SLIDE</a:t>
            </a:r>
          </a:p>
        </p:txBody>
      </p:sp>
      <p:sp>
        <p:nvSpPr>
          <p:cNvPr id="3" name="Content Placeholder 2"/>
          <p:cNvSpPr>
            <a:spLocks noGrp="1"/>
          </p:cNvSpPr>
          <p:nvPr>
            <p:ph idx="1"/>
          </p:nvPr>
        </p:nvSpPr>
        <p:spPr/>
        <p:txBody>
          <a:bodyPr>
            <a:normAutofit/>
          </a:bodyPr>
          <a:lstStyle>
            <a:lvl1pPr>
              <a:defRPr sz="2000">
                <a:solidFill>
                  <a:schemeClr val="tx1">
                    <a:lumMod val="85000"/>
                    <a:lumOff val="15000"/>
                  </a:schemeClr>
                </a:solidFill>
                <a:latin typeface="Franklin Gothic Book"/>
                <a:cs typeface="Franklin Gothic Book"/>
              </a:defRPr>
            </a:lvl1pPr>
            <a:lvl2pPr>
              <a:defRPr sz="2000">
                <a:solidFill>
                  <a:schemeClr val="tx1">
                    <a:lumMod val="85000"/>
                    <a:lumOff val="15000"/>
                  </a:schemeClr>
                </a:solidFill>
                <a:latin typeface="Franklin Gothic Book"/>
                <a:cs typeface="Franklin Gothic Book"/>
              </a:defRPr>
            </a:lvl2pPr>
            <a:lvl3pPr>
              <a:defRPr sz="2000">
                <a:solidFill>
                  <a:schemeClr val="tx1">
                    <a:lumMod val="85000"/>
                    <a:lumOff val="15000"/>
                  </a:schemeClr>
                </a:solidFill>
                <a:latin typeface="Franklin Gothic Book"/>
                <a:cs typeface="Franklin Gothic Book"/>
              </a:defRPr>
            </a:lvl3pPr>
            <a:lvl4pPr>
              <a:defRPr sz="2000">
                <a:solidFill>
                  <a:schemeClr val="tx1">
                    <a:lumMod val="85000"/>
                    <a:lumOff val="15000"/>
                  </a:schemeClr>
                </a:solidFill>
                <a:latin typeface="Franklin Gothic Book"/>
                <a:cs typeface="Franklin Gothic Book"/>
              </a:defRPr>
            </a:lvl4pPr>
            <a:lvl5pPr>
              <a:defRPr sz="2000">
                <a:solidFill>
                  <a:schemeClr val="tx1">
                    <a:lumMod val="85000"/>
                    <a:lumOff val="1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C083C-BD20-40C8-AF7C-6EEA1E15CE20}"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pic>
        <p:nvPicPr>
          <p:cNvPr id="8" name="Picture 7" descr="Judiciary Powerpoint Template-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42" y="29082"/>
            <a:ext cx="10717723" cy="7576954"/>
          </a:xfrm>
          <a:prstGeom prst="rect">
            <a:avLst/>
          </a:prstGeom>
        </p:spPr>
      </p:pic>
    </p:spTree>
    <p:extLst>
      <p:ext uri="{BB962C8B-B14F-4D97-AF65-F5344CB8AC3E}">
        <p14:creationId xmlns:p14="http://schemas.microsoft.com/office/powerpoint/2010/main" val="152988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2CFE-B7D1-4911-A3EB-58776971F926}"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72909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1CC385-75EE-483D-940B-0B4EAA8E695D}"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057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3" y="1692889"/>
            <a:ext cx="4724526" cy="705516"/>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429683"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510D9-78CF-4C37-A948-1367F23DEB82}" type="datetime1">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833465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7087-F670-4931-8684-801BBD4A0429}" type="datetime1">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419185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6DB1-34C8-43CE-A09A-73FCC19E965C}" type="datetime1">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85325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54B97-41EC-4520-BF1D-33B4DCFEB9DD}"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5" y="301113"/>
            <a:ext cx="3516488" cy="1281484"/>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178960" y="301116"/>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5" y="1582599"/>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2150A-6E01-4AE2-8BA8-6F89D9FCB3FE}"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13255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6"/>
            <a:ext cx="6413183" cy="624987"/>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r>
              <a:rPr lang="en-US"/>
              <a:t>Click icon to add picture</a:t>
            </a:r>
          </a:p>
        </p:txBody>
      </p:sp>
      <p:sp>
        <p:nvSpPr>
          <p:cNvPr id="4" name="Text Placeholder 3"/>
          <p:cNvSpPr>
            <a:spLocks noGrp="1"/>
          </p:cNvSpPr>
          <p:nvPr>
            <p:ph type="body" sz="half" idx="2"/>
          </p:nvPr>
        </p:nvSpPr>
        <p:spPr>
          <a:xfrm>
            <a:off x="2095048" y="5918982"/>
            <a:ext cx="6413183" cy="887585"/>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70AC0C-D633-45C3-AAA5-E0308ACC6CC0}"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2783463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94EF8-30C4-490A-B9BD-475565288533}"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01394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0ED6-ABD8-4F69-96CC-B6FE9A785789}"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3026033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A39CA-164A-4D0E-941B-3DB205CD2D4C}" type="datetime1">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D835C-16D9-B44E-AFAC-008CE890F602}" type="slidenum">
              <a:rPr lang="en-US" smtClean="0"/>
              <a:pPr/>
              <a:t>‹#›</a:t>
            </a:fld>
            <a:endParaRPr lang="en-US"/>
          </a:p>
        </p:txBody>
      </p:sp>
    </p:spTree>
    <p:extLst>
      <p:ext uri="{BB962C8B-B14F-4D97-AF65-F5344CB8AC3E}">
        <p14:creationId xmlns:p14="http://schemas.microsoft.com/office/powerpoint/2010/main" val="110130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85262" cy="1620838"/>
          </a:xfrm>
        </p:spPr>
        <p:txBody>
          <a:bodyPr/>
          <a:lstStyle/>
          <a:p>
            <a:r>
              <a:rPr lang="en-US"/>
              <a:t>Click to edit Master title style</a:t>
            </a:r>
          </a:p>
        </p:txBody>
      </p:sp>
      <p:sp>
        <p:nvSpPr>
          <p:cNvPr id="3" name="Subtitle 2"/>
          <p:cNvSpPr>
            <a:spLocks noGrp="1"/>
          </p:cNvSpPr>
          <p:nvPr>
            <p:ph type="subTitle" idx="1"/>
          </p:nvPr>
        </p:nvSpPr>
        <p:spPr>
          <a:xfrm>
            <a:off x="1603375" y="4286250"/>
            <a:ext cx="7481888"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277B88-E6C6-447F-80AE-A90A25DC85EE}"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88369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A481D-A676-463C-8B5E-DEFD55FC77B3}"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762891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7A61A-8A5D-4C5F-9BD6-61C236DE6559}"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1D469E-1956-497F-B26C-21B30D6251A7}"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9B816-47E5-42A7-B189-6159C42D59E7}" type="datetime1">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85263"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44550" y="3205163"/>
            <a:ext cx="9085263"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F5F74-FDFB-43A2-A60E-5A9C537A73B8}"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62311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69AE0F-5AD4-4A1E-8CAF-44EFFBEFEDDE}" type="datetime1">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3464D-F0B0-43DE-8AB3-D1611D33C6D8}" type="datetime1">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A617-26B0-4666-8F16-9674749EC5C8}"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A514F-2BE4-404D-84B7-0AB446C1FE60}"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E4FEB-448B-402F-AC56-9A92BEA361E6}"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816552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5" y="303213"/>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88" y="303213"/>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683D6-54EF-4588-82FD-51267F060B41}" type="datetime1">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350400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 Slide Master Layout">
    <p:spTree>
      <p:nvGrpSpPr>
        <p:cNvPr id="1" name=""/>
        <p:cNvGrpSpPr/>
        <p:nvPr/>
      </p:nvGrpSpPr>
      <p:grpSpPr>
        <a:xfrm>
          <a:off x="0" y="0"/>
          <a:ext cx="0" cy="0"/>
          <a:chOff x="0" y="0"/>
          <a:chExt cx="0" cy="0"/>
        </a:xfrm>
      </p:grpSpPr>
      <p:pic>
        <p:nvPicPr>
          <p:cNvPr id="6" name="Picture 5" descr="Judiciary Powerpoint Template-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6" y="-58257"/>
            <a:ext cx="10853450" cy="7672906"/>
          </a:xfrm>
          <a:prstGeom prst="rect">
            <a:avLst/>
          </a:prstGeom>
        </p:spPr>
      </p:pic>
      <p:sp>
        <p:nvSpPr>
          <p:cNvPr id="2" name="Title 1"/>
          <p:cNvSpPr>
            <a:spLocks noGrp="1"/>
          </p:cNvSpPr>
          <p:nvPr>
            <p:ph type="title" hasCustomPrompt="1"/>
          </p:nvPr>
        </p:nvSpPr>
        <p:spPr>
          <a:xfrm>
            <a:off x="1682067" y="2954690"/>
            <a:ext cx="7324504" cy="959836"/>
          </a:xfrm>
        </p:spPr>
        <p:txBody>
          <a:bodyPr>
            <a:normAutofit/>
          </a:bodyPr>
          <a:lstStyle>
            <a:lvl1pPr>
              <a:defRPr sz="2800" baseline="0">
                <a:solidFill>
                  <a:schemeClr val="bg1"/>
                </a:solidFill>
                <a:latin typeface="Franklin Gothic Medium"/>
                <a:cs typeface="Franklin Gothic Medium"/>
              </a:defRPr>
            </a:lvl1pPr>
          </a:lstStyle>
          <a:p>
            <a:r>
              <a:rPr lang="en-US" dirty="0"/>
              <a:t>CLICK TO EDIT END SLIDE</a:t>
            </a:r>
          </a:p>
        </p:txBody>
      </p:sp>
    </p:spTree>
    <p:extLst>
      <p:ext uri="{BB962C8B-B14F-4D97-AF65-F5344CB8AC3E}">
        <p14:creationId xmlns:p14="http://schemas.microsoft.com/office/powerpoint/2010/main" val="403387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88"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5"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4D2032-2F11-4852-8A7B-590CDEE86032}"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3899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FB7F8-D7CE-4936-8D10-28BA8DCD1110}" type="datetime1">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08983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2AC20D-7139-42ED-860F-C6CF510302DE}" type="datetime1">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14815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9CEB7-6970-4D48-B520-409300F25BD7}" type="datetime1">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69425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6312"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B3A67-8C39-493F-9790-EA20D795931D}"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274854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4313"/>
            <a:ext cx="6413500"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2B16C-5F35-4319-AEB8-6C2D3C1E3BAF}" type="datetime1">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AB774-DC9D-8549-B5F1-EB0400F3C51D}" type="slidenum">
              <a:rPr lang="en-US" smtClean="0"/>
              <a:pPr/>
              <a:t>‹#›</a:t>
            </a:fld>
            <a:endParaRPr lang="en-US"/>
          </a:p>
        </p:txBody>
      </p:sp>
    </p:spTree>
    <p:extLst>
      <p:ext uri="{BB962C8B-B14F-4D97-AF65-F5344CB8AC3E}">
        <p14:creationId xmlns:p14="http://schemas.microsoft.com/office/powerpoint/2010/main" val="13668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98FC5F25-4984-4570-9BB3-7F02FC34749E}" type="datetime1">
              <a:rPr lang="en-US" smtClean="0"/>
              <a:t>10/30/2023</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6"/>
            <a:ext cx="9619774" cy="1260475"/>
          </a:xfrm>
          <a:prstGeom prst="rect">
            <a:avLst/>
          </a:prstGeom>
        </p:spPr>
        <p:txBody>
          <a:bodyPr vert="horz" lIns="104287" tIns="52144" rIns="104287" bIns="52144" rtlCol="0" anchor="ctr">
            <a:normAutofit/>
          </a:bodyPr>
          <a:lstStyle/>
          <a:p>
            <a:r>
              <a:rPr lang="en-US"/>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104287" tIns="52144" rIns="104287" bIns="521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D8116A67-FF15-4D9F-A18E-8B31496A5767}" type="datetime1">
              <a:rPr lang="en-US" smtClean="0"/>
              <a:t>10/30/2023</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CDED835C-16D9-B44E-AFAC-008CE890F602}" type="slidenum">
              <a:rPr lang="en-US" smtClean="0"/>
              <a:pPr/>
              <a:t>‹#›</a:t>
            </a:fld>
            <a:endParaRPr lang="en-US"/>
          </a:p>
        </p:txBody>
      </p:sp>
    </p:spTree>
    <p:extLst>
      <p:ext uri="{BB962C8B-B14F-4D97-AF65-F5344CB8AC3E}">
        <p14:creationId xmlns:p14="http://schemas.microsoft.com/office/powerpoint/2010/main" val="27080888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988" y="1765300"/>
            <a:ext cx="9618662" cy="4991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988" y="7010400"/>
            <a:ext cx="24939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414AB7F2-3876-4BCA-8AEC-EE334FCAFD90}" type="datetime1">
              <a:rPr lang="en-US" smtClean="0"/>
              <a:t>10/30/2023</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C1AB774-DC9D-8549-B5F1-EB0400F3C51D}" type="slidenum">
              <a:rPr lang="en-US" smtClean="0"/>
              <a:pPr/>
              <a:t>‹#›</a:t>
            </a:fld>
            <a:endParaRPr lang="en-US"/>
          </a:p>
        </p:txBody>
      </p:sp>
    </p:spTree>
    <p:extLst>
      <p:ext uri="{BB962C8B-B14F-4D97-AF65-F5344CB8AC3E}">
        <p14:creationId xmlns:p14="http://schemas.microsoft.com/office/powerpoint/2010/main" val="1771244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692" y="4651744"/>
            <a:ext cx="9048307" cy="948957"/>
          </a:xfrm>
        </p:spPr>
        <p:txBody>
          <a:bodyPr>
            <a:noAutofit/>
          </a:bodyPr>
          <a:lstStyle/>
          <a:p>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en-US" sz="3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2400" b="1" dirty="0">
                <a:latin typeface="Arial Narrow" panose="020B0606020202030204" pitchFamily="34" charset="0"/>
              </a:rPr>
              <a:t>Sarah </a:t>
            </a:r>
            <a:r>
              <a:rPr lang="en-US" sz="2400" b="1" dirty="0" err="1">
                <a:latin typeface="Arial Narrow" panose="020B0606020202030204" pitchFamily="34" charset="0"/>
              </a:rPr>
              <a:t>Langa</a:t>
            </a:r>
            <a:r>
              <a:rPr lang="en-US" sz="2400" b="1" dirty="0">
                <a:latin typeface="Arial Narrow" panose="020B0606020202030204" pitchFamily="34" charset="0"/>
              </a:rPr>
              <a:t> </a:t>
            </a:r>
            <a:r>
              <a:rPr lang="en-US" sz="2400" b="1" dirty="0" smtClean="0">
                <a:latin typeface="Arial Narrow" panose="020B0606020202030204" pitchFamily="34" charset="0"/>
              </a:rPr>
              <a:t>Siu - </a:t>
            </a:r>
            <a:r>
              <a:rPr lang="en-US" sz="2400" b="1" dirty="0">
                <a:latin typeface="Arial Narrow" panose="020B0606020202030204" pitchFamily="34" charset="0"/>
              </a:rPr>
              <a:t>Chief Registrar </a:t>
            </a:r>
            <a:br>
              <a:rPr lang="en-US" sz="2400" b="1" dirty="0">
                <a:latin typeface="Arial Narrow" panose="020B0606020202030204" pitchFamily="34" charset="0"/>
              </a:rPr>
            </a:br>
            <a:r>
              <a:rPr lang="en-US" sz="2400" b="1" dirty="0">
                <a:latin typeface="Arial Narrow" panose="020B0606020202030204" pitchFamily="34" charset="0"/>
              </a:rPr>
              <a:t/>
            </a:r>
            <a:br>
              <a:rPr lang="en-US" sz="2400" b="1" dirty="0">
                <a:latin typeface="Arial Narrow" panose="020B0606020202030204" pitchFamily="34" charset="0"/>
              </a:rPr>
            </a:br>
            <a:r>
              <a:rPr lang="en-US" sz="2000" b="1" dirty="0" smtClean="0">
                <a:latin typeface="Arial Narrow" panose="020B0606020202030204" pitchFamily="34" charset="0"/>
              </a:rPr>
              <a:t>INDUCTION OF NEWLY APPOINTED ACTING MAGISTRATES GRADE ONE</a:t>
            </a:r>
            <a: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t/>
            </a:r>
            <a:br>
              <a:rPr lang="en-US" sz="2000" b="1" dirty="0">
                <a:ln w="0"/>
                <a:effectLst>
                  <a:outerShdw blurRad="38100" dist="19050" dir="2700000" algn="tl" rotWithShape="0">
                    <a:schemeClr val="dk1">
                      <a:alpha val="40000"/>
                    </a:schemeClr>
                  </a:outerShdw>
                </a:effectLst>
                <a:latin typeface="Arial Narrow" panose="020B0606020202030204" pitchFamily="34" charset="0"/>
                <a:cs typeface="Times New Roman" panose="02020603050405020304" pitchFamily="18" charset="0"/>
              </a:rPr>
            </a:br>
            <a:r>
              <a:rPr lang="en-US" sz="2000" b="1" dirty="0" smtClean="0">
                <a:latin typeface="Arial Narrow" panose="020B0606020202030204" pitchFamily="34" charset="0"/>
                <a:cs typeface="Times New Roman" panose="02020603050405020304" pitchFamily="18" charset="0"/>
              </a:rPr>
              <a:t>30</a:t>
            </a:r>
            <a:r>
              <a:rPr lang="en-US" sz="2000" b="1" baseline="30000" dirty="0" smtClean="0">
                <a:latin typeface="Arial Narrow" panose="020B0606020202030204" pitchFamily="34" charset="0"/>
                <a:cs typeface="Times New Roman" panose="02020603050405020304" pitchFamily="18" charset="0"/>
              </a:rPr>
              <a:t>h</a:t>
            </a:r>
            <a:r>
              <a:rPr lang="en-US" sz="2000" b="1" dirty="0" smtClean="0">
                <a:latin typeface="Arial Narrow" panose="020B0606020202030204" pitchFamily="34" charset="0"/>
                <a:cs typeface="Times New Roman" panose="02020603050405020304" pitchFamily="18" charset="0"/>
              </a:rPr>
              <a:t> </a:t>
            </a:r>
            <a:r>
              <a:rPr lang="en-US" sz="2000" b="1" dirty="0" smtClean="0">
                <a:latin typeface="Arial Narrow" panose="020B0606020202030204" pitchFamily="34" charset="0"/>
                <a:cs typeface="Times New Roman" panose="02020603050405020304" pitchFamily="18" charset="0"/>
              </a:rPr>
              <a:t>October </a:t>
            </a:r>
            <a:r>
              <a:rPr lang="en-US" sz="2000" b="1" dirty="0" smtClean="0">
                <a:latin typeface="Arial Narrow" panose="020B0606020202030204" pitchFamily="34" charset="0"/>
              </a:rPr>
              <a:t> 2023 – </a:t>
            </a:r>
            <a:r>
              <a:rPr lang="en-US" sz="2000" b="1" dirty="0" err="1" smtClean="0">
                <a:latin typeface="Arial Narrow" panose="020B0606020202030204" pitchFamily="34" charset="0"/>
              </a:rPr>
              <a:t>Colline</a:t>
            </a:r>
            <a:r>
              <a:rPr lang="en-US" sz="2000" b="1" dirty="0" smtClean="0">
                <a:latin typeface="Arial Narrow" panose="020B0606020202030204" pitchFamily="34" charset="0"/>
              </a:rPr>
              <a:t> Hotel </a:t>
            </a:r>
            <a:r>
              <a:rPr lang="en-US" sz="2000" b="1" dirty="0" err="1" smtClean="0">
                <a:latin typeface="Arial Narrow" panose="020B0606020202030204" pitchFamily="34" charset="0"/>
              </a:rPr>
              <a:t>Mukono</a:t>
            </a:r>
            <a:r>
              <a:rPr lang="en-US" sz="2000" b="1" dirty="0">
                <a:latin typeface="Arial Narrow" panose="020B0606020202030204" pitchFamily="34" charset="0"/>
              </a:rPr>
              <a:t/>
            </a:r>
            <a:br>
              <a:rPr lang="en-US" sz="2000" b="1" dirty="0">
                <a:latin typeface="Arial Narrow" panose="020B0606020202030204" pitchFamily="34" charset="0"/>
              </a:rPr>
            </a:br>
            <a:endParaRPr lang="en-US" sz="2400" b="1" dirty="0">
              <a:latin typeface="Arial Narrow" panose="020B0606020202030204" pitchFamily="34" charset="0"/>
              <a:cs typeface="Times New Roman" panose="02020603050405020304" pitchFamily="18" charset="0"/>
            </a:endParaRPr>
          </a:p>
        </p:txBody>
      </p:sp>
      <p:sp>
        <p:nvSpPr>
          <p:cNvPr id="3" name="Title 1"/>
          <p:cNvSpPr txBox="1">
            <a:spLocks/>
          </p:cNvSpPr>
          <p:nvPr/>
        </p:nvSpPr>
        <p:spPr>
          <a:xfrm>
            <a:off x="1185530" y="4354031"/>
            <a:ext cx="8997107" cy="1808227"/>
          </a:xfrm>
          <a:prstGeom prst="rect">
            <a:avLst/>
          </a:prstGeom>
        </p:spPr>
        <p:txBody>
          <a:bodyPr vert="horz" lIns="104287" tIns="52144" rIns="104287" bIns="52144"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pPr lvl="0" defTabSz="914400">
              <a:spcBef>
                <a:spcPts val="0"/>
              </a:spcBef>
            </a:pPr>
            <a:r>
              <a:rPr lang="en-US" sz="3200" b="1" dirty="0">
                <a:latin typeface="Tahoma" panose="020B0604030504040204" pitchFamily="34" charset="0"/>
                <a:ea typeface="Tahoma" panose="020B0604030504040204" pitchFamily="34" charset="0"/>
                <a:cs typeface="Tahoma" panose="020B0604030504040204" pitchFamily="34" charset="0"/>
              </a:rPr>
              <a:t>THE </a:t>
            </a:r>
            <a:r>
              <a:rPr lang="en-US" sz="3200" b="1" dirty="0" smtClean="0">
                <a:latin typeface="Tahoma" panose="020B0604030504040204" pitchFamily="34" charset="0"/>
                <a:ea typeface="Tahoma" panose="020B0604030504040204" pitchFamily="34" charset="0"/>
                <a:cs typeface="Tahoma" panose="020B0604030504040204" pitchFamily="34" charset="0"/>
              </a:rPr>
              <a:t>STRUCTURE &amp; FUNCTIONS OF THE </a:t>
            </a:r>
            <a:r>
              <a:rPr lang="en-US" sz="3200" b="1" dirty="0" smtClean="0">
                <a:latin typeface="Tahoma" panose="020B0604030504040204" pitchFamily="34" charset="0"/>
                <a:ea typeface="Tahoma" panose="020B0604030504040204" pitchFamily="34" charset="0"/>
                <a:cs typeface="Tahoma" panose="020B0604030504040204" pitchFamily="34" charset="0"/>
              </a:rPr>
              <a:t>JUDICIARY AND THE ADMINISTRATION OF THE JUDICIARY ACT</a:t>
            </a:r>
            <a:endParaRPr lang="en-US" sz="3200" b="1" dirty="0">
              <a:latin typeface="Tahoma" panose="020B0604030504040204" pitchFamily="34" charset="0"/>
              <a:ea typeface="Tahoma" panose="020B0604030504040204" pitchFamily="34" charset="0"/>
              <a:cs typeface="Tahoma" panose="020B0604030504040204" pitchFamily="34" charset="0"/>
            </a:endParaRPr>
          </a:p>
          <a:p>
            <a:r>
              <a:rPr lang="en-US" sz="3200" b="1" dirty="0">
                <a:latin typeface="Franklin Gothic Medium" panose="020B0603020102020204" pitchFamily="34" charset="0"/>
              </a:rPr>
              <a:t> </a:t>
            </a:r>
          </a:p>
        </p:txBody>
      </p:sp>
    </p:spTree>
    <p:extLst>
      <p:ext uri="{BB962C8B-B14F-4D97-AF65-F5344CB8AC3E}">
        <p14:creationId xmlns:p14="http://schemas.microsoft.com/office/powerpoint/2010/main" val="265259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806281" y="455266"/>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High Court: </a:t>
            </a:r>
            <a:r>
              <a:rPr lang="en-US" sz="3200" b="1" dirty="0">
                <a:latin typeface="+mn-lt"/>
              </a:rPr>
              <a:t>Articles </a:t>
            </a:r>
            <a:r>
              <a:rPr lang="en-US" sz="3200" b="1" dirty="0" smtClean="0">
                <a:latin typeface="+mn-lt"/>
              </a:rPr>
              <a:t>138-140 </a:t>
            </a:r>
            <a:r>
              <a:rPr lang="en-US" sz="3200" b="1" dirty="0">
                <a:latin typeface="+mn-lt"/>
              </a:rPr>
              <a:t>of the Constitution</a:t>
            </a:r>
          </a:p>
          <a:p>
            <a:pPr lvl="1"/>
            <a:r>
              <a:rPr lang="en-US" sz="2400" dirty="0">
                <a:latin typeface="+mn-lt"/>
              </a:rPr>
              <a:t>Established under Article 138 of the Constitution </a:t>
            </a:r>
          </a:p>
          <a:p>
            <a:pPr lvl="1"/>
            <a:r>
              <a:rPr lang="en-US" sz="2400" dirty="0">
                <a:latin typeface="+mn-lt"/>
              </a:rPr>
              <a:t>H</a:t>
            </a:r>
            <a:r>
              <a:rPr lang="en-US" sz="2400" dirty="0" smtClean="0">
                <a:latin typeface="+mn-lt"/>
              </a:rPr>
              <a:t>eaded </a:t>
            </a:r>
            <a:r>
              <a:rPr lang="en-US" sz="2400" dirty="0">
                <a:latin typeface="+mn-lt"/>
              </a:rPr>
              <a:t>by the Principal Judge</a:t>
            </a:r>
          </a:p>
          <a:p>
            <a:pPr lvl="1"/>
            <a:r>
              <a:rPr lang="en-US" sz="2400" dirty="0">
                <a:latin typeface="+mn-lt"/>
              </a:rPr>
              <a:t>H</a:t>
            </a:r>
            <a:r>
              <a:rPr lang="en-US" sz="2400" dirty="0" smtClean="0">
                <a:latin typeface="+mn-lt"/>
              </a:rPr>
              <a:t>as </a:t>
            </a:r>
            <a:r>
              <a:rPr lang="en-US" sz="2400" dirty="0">
                <a:latin typeface="+mn-lt"/>
              </a:rPr>
              <a:t>unlimited original jurisdiction in all matters and also determines appeals from subordinate courts</a:t>
            </a:r>
          </a:p>
          <a:p>
            <a:pPr lvl="1"/>
            <a:r>
              <a:rPr lang="en-US" sz="2400" dirty="0" smtClean="0">
                <a:latin typeface="+mn-lt"/>
              </a:rPr>
              <a:t>Exercises </a:t>
            </a:r>
            <a:r>
              <a:rPr lang="en-US" sz="2400" dirty="0">
                <a:latin typeface="+mn-lt"/>
              </a:rPr>
              <a:t>general powers of supervision over Magistrate’s </a:t>
            </a:r>
            <a:r>
              <a:rPr lang="en-US" sz="2400" dirty="0" smtClean="0">
                <a:latin typeface="+mn-lt"/>
              </a:rPr>
              <a:t>Courts - </a:t>
            </a:r>
            <a:r>
              <a:rPr lang="en-US" sz="2400" dirty="0">
                <a:latin typeface="+mn-lt"/>
              </a:rPr>
              <a:t>S. 17 of the Judicature Act</a:t>
            </a:r>
            <a:r>
              <a:rPr lang="en-US" sz="2400" dirty="0" smtClean="0">
                <a:latin typeface="+mn-lt"/>
              </a:rPr>
              <a:t>, as amended.</a:t>
            </a:r>
            <a:endParaRPr lang="en-US" sz="2400" dirty="0">
              <a:latin typeface="+mn-lt"/>
            </a:endParaRPr>
          </a:p>
          <a:p>
            <a:pPr lvl="1"/>
            <a:r>
              <a:rPr lang="en-US" sz="2400" dirty="0" smtClean="0">
                <a:latin typeface="+mn-lt"/>
              </a:rPr>
              <a:t>20 operational Circuits across the country, more to be </a:t>
            </a:r>
            <a:r>
              <a:rPr lang="en-US" sz="2400" dirty="0" err="1" smtClean="0">
                <a:latin typeface="+mn-lt"/>
              </a:rPr>
              <a:t>gazatted</a:t>
            </a:r>
            <a:r>
              <a:rPr lang="en-US" sz="2400" dirty="0" smtClean="0">
                <a:latin typeface="+mn-lt"/>
              </a:rPr>
              <a:t> and operationalized.</a:t>
            </a:r>
            <a:endParaRPr lang="en-US" sz="2400" dirty="0">
              <a:latin typeface="+mn-lt"/>
            </a:endParaRPr>
          </a:p>
          <a:p>
            <a:pPr lvl="1"/>
            <a:r>
              <a:rPr lang="en-US" sz="2400" dirty="0">
                <a:latin typeface="+mn-lt"/>
              </a:rPr>
              <a:t>7 Divisions in </a:t>
            </a:r>
            <a:r>
              <a:rPr lang="en-US" sz="2400" dirty="0" smtClean="0">
                <a:latin typeface="+mn-lt"/>
              </a:rPr>
              <a:t>Kampala (Civil, Criminal, Land, ICD, ACD, Commercial</a:t>
            </a:r>
            <a:r>
              <a:rPr lang="en-US" sz="2400" dirty="0">
                <a:latin typeface="+mn-lt"/>
              </a:rPr>
              <a:t> </a:t>
            </a:r>
            <a:r>
              <a:rPr lang="en-US" sz="2400" dirty="0" smtClean="0">
                <a:latin typeface="+mn-lt"/>
              </a:rPr>
              <a:t>&amp; Family)</a:t>
            </a:r>
            <a:endParaRPr lang="en-US" sz="2400" dirty="0">
              <a:latin typeface="+mn-lt"/>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10</a:t>
            </a:fld>
            <a:endParaRPr lang="en-US"/>
          </a:p>
        </p:txBody>
      </p:sp>
    </p:spTree>
    <p:extLst>
      <p:ext uri="{BB962C8B-B14F-4D97-AF65-F5344CB8AC3E}">
        <p14:creationId xmlns:p14="http://schemas.microsoft.com/office/powerpoint/2010/main" val="302678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a:latin typeface="+mn-lt"/>
              </a:rPr>
              <a:t>Magistrates </a:t>
            </a:r>
            <a:r>
              <a:rPr lang="en-US" sz="3200" b="1" dirty="0" smtClean="0">
                <a:latin typeface="+mn-lt"/>
              </a:rPr>
              <a:t>Courts: </a:t>
            </a:r>
            <a:endParaRPr lang="en-US" sz="3200" b="1" dirty="0">
              <a:latin typeface="+mn-lt"/>
            </a:endParaRPr>
          </a:p>
          <a:p>
            <a:pPr lvl="1" algn="just"/>
            <a:r>
              <a:rPr lang="en-US" sz="2400" dirty="0">
                <a:latin typeface="+mn-lt"/>
              </a:rPr>
              <a:t>One of the subordinate </a:t>
            </a:r>
            <a:r>
              <a:rPr lang="en-US" sz="2400" dirty="0" smtClean="0">
                <a:latin typeface="+mn-lt"/>
              </a:rPr>
              <a:t>Courts </a:t>
            </a:r>
            <a:r>
              <a:rPr lang="en-US" sz="2400" dirty="0">
                <a:latin typeface="+mn-lt"/>
              </a:rPr>
              <a:t>provided for under Article 129 (1) (d</a:t>
            </a:r>
            <a:r>
              <a:rPr lang="en-US" sz="2400" dirty="0" smtClean="0">
                <a:latin typeface="+mn-lt"/>
              </a:rPr>
              <a:t>) of the Constitution.</a:t>
            </a:r>
            <a:endParaRPr lang="en-US" sz="2400" dirty="0">
              <a:latin typeface="+mn-lt"/>
            </a:endParaRPr>
          </a:p>
          <a:p>
            <a:pPr lvl="1" algn="just"/>
            <a:r>
              <a:rPr lang="en-US" sz="2400" dirty="0">
                <a:latin typeface="+mn-lt"/>
              </a:rPr>
              <a:t>Magisterial areas and their establishment </a:t>
            </a:r>
            <a:r>
              <a:rPr lang="en-US" sz="2400" dirty="0" smtClean="0">
                <a:latin typeface="+mn-lt"/>
              </a:rPr>
              <a:t>is provided for under Sections </a:t>
            </a:r>
            <a:r>
              <a:rPr lang="en-US" sz="2400" dirty="0">
                <a:latin typeface="+mn-lt"/>
              </a:rPr>
              <a:t>2 and 3 of Magistrates Courts Act (MCA</a:t>
            </a:r>
            <a:r>
              <a:rPr lang="en-US" sz="2400" dirty="0" smtClean="0">
                <a:latin typeface="+mn-lt"/>
              </a:rPr>
              <a:t>) </a:t>
            </a:r>
            <a:r>
              <a:rPr lang="en-US" sz="2400" b="1" dirty="0" smtClean="0">
                <a:latin typeface="+mn-lt"/>
              </a:rPr>
              <a:t>- </a:t>
            </a:r>
            <a:r>
              <a:rPr lang="en-US" sz="2400" dirty="0" smtClean="0">
                <a:latin typeface="+mn-lt"/>
              </a:rPr>
              <a:t>Currently 82/160  </a:t>
            </a:r>
            <a:r>
              <a:rPr lang="en-US" sz="2400" dirty="0">
                <a:latin typeface="+mn-lt"/>
              </a:rPr>
              <a:t>Chief Magisterial </a:t>
            </a:r>
            <a:r>
              <a:rPr lang="en-US" sz="2400" dirty="0" smtClean="0">
                <a:latin typeface="+mn-lt"/>
              </a:rPr>
              <a:t>areas</a:t>
            </a:r>
            <a:endParaRPr lang="en-US" sz="2400" dirty="0">
              <a:latin typeface="+mn-lt"/>
            </a:endParaRPr>
          </a:p>
          <a:p>
            <a:pPr lvl="1" algn="just"/>
            <a:r>
              <a:rPr lang="en-US" sz="2400" dirty="0">
                <a:latin typeface="+mn-lt"/>
              </a:rPr>
              <a:t>Grades of </a:t>
            </a:r>
            <a:r>
              <a:rPr lang="en-US" sz="2400" dirty="0" smtClean="0">
                <a:latin typeface="+mn-lt"/>
              </a:rPr>
              <a:t>Magistrates - S.4 (2) </a:t>
            </a:r>
            <a:r>
              <a:rPr lang="en-US" sz="2400" dirty="0">
                <a:latin typeface="+mn-lt"/>
              </a:rPr>
              <a:t>of the </a:t>
            </a:r>
            <a:r>
              <a:rPr lang="en-US" sz="2400" dirty="0" smtClean="0">
                <a:latin typeface="+mn-lt"/>
              </a:rPr>
              <a:t>MCA as amended by Act 7/2007 provides for three </a:t>
            </a:r>
            <a:r>
              <a:rPr lang="en-US" sz="2400" dirty="0">
                <a:latin typeface="+mn-lt"/>
              </a:rPr>
              <a:t>grades of Magistrates;</a:t>
            </a:r>
          </a:p>
          <a:p>
            <a:pPr lvl="2" algn="just"/>
            <a:r>
              <a:rPr lang="en-US" sz="2400" dirty="0">
                <a:latin typeface="+mn-lt"/>
              </a:rPr>
              <a:t>Chief Magistrate</a:t>
            </a:r>
          </a:p>
          <a:p>
            <a:pPr lvl="2" algn="just"/>
            <a:r>
              <a:rPr lang="en-US" sz="2400" dirty="0">
                <a:latin typeface="+mn-lt"/>
              </a:rPr>
              <a:t>Magistrate Grade I</a:t>
            </a:r>
          </a:p>
          <a:p>
            <a:pPr lvl="2" algn="just"/>
            <a:r>
              <a:rPr lang="en-US" sz="2400" dirty="0">
                <a:latin typeface="+mn-lt"/>
              </a:rPr>
              <a:t>Magistrate Grade </a:t>
            </a:r>
            <a:r>
              <a:rPr lang="en-US" sz="2400" dirty="0" smtClean="0">
                <a:latin typeface="+mn-lt"/>
              </a:rPr>
              <a:t>II </a:t>
            </a:r>
            <a:r>
              <a:rPr lang="en-US" sz="2400" dirty="0">
                <a:latin typeface="+mn-lt"/>
              </a:rPr>
              <a:t>(phase out ongoing)</a:t>
            </a: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11</a:t>
            </a:fld>
            <a:endParaRPr lang="en-US"/>
          </a:p>
        </p:txBody>
      </p:sp>
    </p:spTree>
    <p:extLst>
      <p:ext uri="{BB962C8B-B14F-4D97-AF65-F5344CB8AC3E}">
        <p14:creationId xmlns:p14="http://schemas.microsoft.com/office/powerpoint/2010/main" val="294383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smtClean="0">
                <a:solidFill>
                  <a:srgbClr val="7030A0"/>
                </a:solidFill>
                <a:latin typeface="Franklin Gothic Book" panose="020B0503020102020204" pitchFamily="34" charset="0"/>
                <a:cs typeface="Times New Roman" panose="02020603050405020304" pitchFamily="18" charset="0"/>
              </a:rPr>
              <a:t>COVERAGE OF THE JUDICIARY</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lgn="just">
              <a:lnSpc>
                <a:spcPct val="150000"/>
              </a:lnSpc>
              <a:buNone/>
              <a:defRPr/>
            </a:pPr>
            <a:endParaRPr lang="en-GB" alt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12</a:t>
            </a:fld>
            <a:endParaRPr lang="en-US"/>
          </a:p>
        </p:txBody>
      </p:sp>
      <p:sp>
        <p:nvSpPr>
          <p:cNvPr id="5" name="AutoShape 2" descr="https://apis.mail.yahoo.com/ws/v3/mailboxes/@.id==VjN-ruZZkRN0-qvN32Gy_Ytre4vxjB4tfhouW9kSKcK9dpZVSTl51cdyznNn9NULiTU4UWhjIv2uHVC2R0Wv8Q9VgQ/messages/@.id==AFrm0m8TIPl4YwKArA06uKdUmGE/content/parts/@.id==2/thumbnail?appid=YMailNorrin&amp;downloadWhenThumbnailFails=true&amp;pid=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802902" y="1143001"/>
            <a:ext cx="5652189" cy="5561160"/>
          </a:xfrm>
          <a:prstGeom prst="rect">
            <a:avLst/>
          </a:prstGeom>
        </p:spPr>
      </p:pic>
    </p:spTree>
    <p:extLst>
      <p:ext uri="{BB962C8B-B14F-4D97-AF65-F5344CB8AC3E}">
        <p14:creationId xmlns:p14="http://schemas.microsoft.com/office/powerpoint/2010/main" val="3556199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THE STRUCTURAL LEADERSHIP </a:t>
            </a:r>
          </a:p>
          <a:p>
            <a:pPr marL="0" indent="0" algn="ctr">
              <a:lnSpc>
                <a:spcPct val="200000"/>
              </a:lnSpc>
              <a:buNone/>
            </a:pPr>
            <a:r>
              <a:rPr lang="en-US" sz="4800" b="1" i="1" dirty="0" smtClean="0">
                <a:solidFill>
                  <a:srgbClr val="7030A0"/>
                </a:solidFill>
                <a:latin typeface="Algerian" panose="04020705040A02060702" pitchFamily="82" charset="0"/>
              </a:rPr>
              <a:t>OF THE JUDICIARY</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13</a:t>
            </a:fld>
            <a:endParaRPr lang="en-US"/>
          </a:p>
        </p:txBody>
      </p:sp>
    </p:spTree>
    <p:extLst>
      <p:ext uri="{BB962C8B-B14F-4D97-AF65-F5344CB8AC3E}">
        <p14:creationId xmlns:p14="http://schemas.microsoft.com/office/powerpoint/2010/main" val="162267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4E1F6F-ED90-4B53-9753-5BD89F3AF7FC}"/>
              </a:ext>
            </a:extLst>
          </p:cNvPr>
          <p:cNvPicPr>
            <a:picLocks noGrp="1" noChangeAspect="1"/>
          </p:cNvPicPr>
          <p:nvPr>
            <p:ph idx="1"/>
          </p:nvPr>
        </p:nvPicPr>
        <p:blipFill>
          <a:blip r:embed="rId2"/>
          <a:stretch>
            <a:fillRect/>
          </a:stretch>
        </p:blipFill>
        <p:spPr>
          <a:xfrm>
            <a:off x="12357" y="0"/>
            <a:ext cx="9193427" cy="7390233"/>
          </a:xfrm>
          <a:prstGeom prst="rect">
            <a:avLst/>
          </a:prstGeom>
        </p:spPr>
      </p:pic>
    </p:spTree>
    <p:extLst>
      <p:ext uri="{BB962C8B-B14F-4D97-AF65-F5344CB8AC3E}">
        <p14:creationId xmlns:p14="http://schemas.microsoft.com/office/powerpoint/2010/main" val="264520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a:t>Chief Justice</a:t>
            </a:r>
          </a:p>
          <a:p>
            <a:pPr lvl="1"/>
            <a:r>
              <a:rPr lang="en-GB" sz="2400" dirty="0"/>
              <a:t>Head of the Judiciary and responsible for the administration and supervision of all courts in Uganda- Article 133 (1)</a:t>
            </a:r>
          </a:p>
          <a:p>
            <a:pPr lvl="1"/>
            <a:r>
              <a:rPr lang="en-GB" sz="2400" dirty="0"/>
              <a:t>Issue orders and directions to courts necessary for the proper and efficient administration of justice- Article 133 (2)</a:t>
            </a:r>
          </a:p>
          <a:p>
            <a:pPr lvl="1"/>
            <a:r>
              <a:rPr lang="en-GB" sz="2400" dirty="0"/>
              <a:t>Assign administrative duties of a higher status to a judicial officer for a specified period of time- S. 3 (a) AJA, 2020</a:t>
            </a:r>
          </a:p>
          <a:p>
            <a:pPr lvl="1"/>
            <a:r>
              <a:rPr lang="en-GB" sz="2400" dirty="0"/>
              <a:t>Establish performance and evaluation systems for the Judiciary- S. 3 (b) AJA, </a:t>
            </a:r>
            <a:r>
              <a:rPr lang="en-GB" sz="2400" dirty="0" smtClean="0"/>
              <a:t>2020</a:t>
            </a:r>
          </a:p>
          <a:p>
            <a:pPr lvl="1"/>
            <a:r>
              <a:rPr lang="en-GB" sz="2400" dirty="0" smtClean="0"/>
              <a:t>Chairperson of the Judiciary Council- S. 4 (2) AJA, 2020</a:t>
            </a:r>
            <a:endParaRPr lang="en-GB" sz="2400" dirty="0"/>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15</a:t>
            </a:fld>
            <a:endParaRPr lang="en-US"/>
          </a:p>
        </p:txBody>
      </p:sp>
    </p:spTree>
    <p:extLst>
      <p:ext uri="{BB962C8B-B14F-4D97-AF65-F5344CB8AC3E}">
        <p14:creationId xmlns:p14="http://schemas.microsoft.com/office/powerpoint/2010/main" val="328432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smtClean="0"/>
              <a:t>Deputy Chief Justice</a:t>
            </a:r>
          </a:p>
          <a:p>
            <a:pPr marL="0" indent="0">
              <a:buNone/>
            </a:pPr>
            <a:endParaRPr lang="en-US" sz="3200" dirty="0"/>
          </a:p>
          <a:p>
            <a:pPr lvl="1"/>
            <a:r>
              <a:rPr lang="en-US" sz="2800" dirty="0"/>
              <a:t>Deputize the Chief Justice as and when the need arises- Article 136 1 (a)</a:t>
            </a:r>
          </a:p>
          <a:p>
            <a:pPr lvl="1"/>
            <a:r>
              <a:rPr lang="en-US" sz="2800" dirty="0"/>
              <a:t>Head of the Court of Appeal and in that capacity assists the Chief Justice in the administration of that </a:t>
            </a:r>
            <a:r>
              <a:rPr lang="en-US" sz="2800" dirty="0" smtClean="0"/>
              <a:t>Court</a:t>
            </a:r>
            <a:endParaRPr lang="en-US" sz="2800" dirty="0"/>
          </a:p>
          <a:p>
            <a:pPr lvl="1"/>
            <a:r>
              <a:rPr lang="en-US" sz="2800" dirty="0"/>
              <a:t>Perform such other functions as may be delegated or assigned by the Chief Justice</a:t>
            </a:r>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16</a:t>
            </a:fld>
            <a:endParaRPr lang="en-US"/>
          </a:p>
        </p:txBody>
      </p:sp>
    </p:spTree>
    <p:extLst>
      <p:ext uri="{BB962C8B-B14F-4D97-AF65-F5344CB8AC3E}">
        <p14:creationId xmlns:p14="http://schemas.microsoft.com/office/powerpoint/2010/main" val="214445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3200" dirty="0"/>
              <a:t>Principal Judge</a:t>
            </a:r>
          </a:p>
          <a:p>
            <a:pPr lvl="1"/>
            <a:r>
              <a:rPr lang="en-US" sz="2800" dirty="0"/>
              <a:t>Head of the High Court  and in that capacity assists the Chief Justice in the administration of the High Court and the subordinate </a:t>
            </a:r>
            <a:r>
              <a:rPr lang="en-US" sz="2800" dirty="0" smtClean="0"/>
              <a:t>Courts-Article </a:t>
            </a:r>
            <a:r>
              <a:rPr lang="en-US" sz="2800" dirty="0"/>
              <a:t>141 (1) (a)</a:t>
            </a:r>
          </a:p>
          <a:p>
            <a:pPr lvl="1"/>
            <a:r>
              <a:rPr lang="en-US" sz="2800" dirty="0"/>
              <a:t>Perform such other functions as may be delegated or assigned by the Chief Justice-Article 141 (1) (b)</a:t>
            </a:r>
          </a:p>
          <a:p>
            <a:pPr marL="0" indent="0">
              <a:lnSpc>
                <a:spcPct val="200000"/>
              </a:lnSpc>
              <a:buNone/>
            </a:pPr>
            <a:endParaRPr lang="en-US" sz="2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17</a:t>
            </a:fld>
            <a:endParaRPr lang="en-US"/>
          </a:p>
        </p:txBody>
      </p:sp>
    </p:spTree>
    <p:extLst>
      <p:ext uri="{BB962C8B-B14F-4D97-AF65-F5344CB8AC3E}">
        <p14:creationId xmlns:p14="http://schemas.microsoft.com/office/powerpoint/2010/main" val="255948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fontScale="92500" lnSpcReduction="20000"/>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4600" dirty="0"/>
              <a:t>Chief </a:t>
            </a:r>
            <a:r>
              <a:rPr lang="en-US" sz="4100" dirty="0"/>
              <a:t>Registrar</a:t>
            </a:r>
          </a:p>
          <a:p>
            <a:pPr lvl="1"/>
            <a:r>
              <a:rPr lang="en-US" sz="2800" dirty="0"/>
              <a:t>Established under Article 145 of the </a:t>
            </a:r>
            <a:r>
              <a:rPr lang="en-US" sz="2800" dirty="0" smtClean="0"/>
              <a:t>Constitution, S. 43 of the Judicature Act </a:t>
            </a:r>
            <a:r>
              <a:rPr lang="en-US" sz="2800" dirty="0"/>
              <a:t>and duties are provided for under Section 15 (2) of the AJA, 2020</a:t>
            </a:r>
          </a:p>
          <a:p>
            <a:pPr lvl="1"/>
            <a:r>
              <a:rPr lang="en-US" sz="2800" dirty="0"/>
              <a:t>He/she performs judicial functions vested in him/her by law.</a:t>
            </a:r>
          </a:p>
          <a:p>
            <a:pPr lvl="1"/>
            <a:r>
              <a:rPr lang="en-US" sz="2800" dirty="0"/>
              <a:t>He/she gives effect to policies and directions of the Chief Justice, Deputy Chief Justice and the Principal Judge</a:t>
            </a:r>
          </a:p>
          <a:p>
            <a:pPr lvl="1"/>
            <a:r>
              <a:rPr lang="en-US" sz="2800" dirty="0"/>
              <a:t>He/she gives effect to the work of overseeing judicial operations of all the Court of Judicature.</a:t>
            </a:r>
          </a:p>
          <a:p>
            <a:pPr lvl="1"/>
            <a:r>
              <a:rPr lang="en-US" sz="2800" dirty="0"/>
              <a:t>Monitoring and enhancing the quality of services and official procedures.</a:t>
            </a:r>
          </a:p>
          <a:p>
            <a:pPr lvl="1"/>
            <a:r>
              <a:rPr lang="en-US" sz="2800" dirty="0"/>
              <a:t>Communicating with government and the public on matters relating to the judiciary or any other matter which government may be concerned with</a:t>
            </a:r>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18</a:t>
            </a:fld>
            <a:endParaRPr lang="en-US"/>
          </a:p>
        </p:txBody>
      </p:sp>
    </p:spTree>
    <p:extLst>
      <p:ext uri="{BB962C8B-B14F-4D97-AF65-F5344CB8AC3E}">
        <p14:creationId xmlns:p14="http://schemas.microsoft.com/office/powerpoint/2010/main" val="1665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4600" dirty="0"/>
              <a:t>Chief </a:t>
            </a:r>
            <a:r>
              <a:rPr lang="en-US" sz="4100" dirty="0"/>
              <a:t>Registrar</a:t>
            </a:r>
          </a:p>
          <a:p>
            <a:pPr lvl="1"/>
            <a:r>
              <a:rPr lang="en-US" dirty="0"/>
              <a:t>Implement the Judicial activities in the judiciary strategic plan.</a:t>
            </a:r>
          </a:p>
          <a:p>
            <a:pPr lvl="1"/>
            <a:r>
              <a:rPr lang="en-US" dirty="0"/>
              <a:t>Assisting the Chief Justice, Deputy Chief Justice and the Principal Judge in the facilitation and supervision of Courts</a:t>
            </a:r>
          </a:p>
          <a:p>
            <a:pPr lvl="1"/>
            <a:r>
              <a:rPr lang="en-US" dirty="0"/>
              <a:t>Linking the Judiciary and the Judicial Service Commission on appointments, promotions and disciplinary matters relating to Registrars and magistrates </a:t>
            </a:r>
            <a:endParaRPr lang="en-US" dirty="0" smtClean="0"/>
          </a:p>
          <a:p>
            <a:pPr lvl="1"/>
            <a:r>
              <a:rPr lang="en-US" dirty="0" smtClean="0"/>
              <a:t>Secretary of the Judiciary Council – S (6) AJA, 2020</a:t>
            </a:r>
            <a:endParaRPr lang="en-US" dirty="0"/>
          </a:p>
          <a:p>
            <a:pPr lvl="1"/>
            <a:r>
              <a:rPr lang="en-US" dirty="0"/>
              <a:t>Any other matters assigned by the Chief Justice, Deputy Chief Justice or Principal Judge and he/she reports to the Chief Justice in the exercise of his/her duties.</a:t>
            </a:r>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19</a:t>
            </a:fld>
            <a:endParaRPr lang="en-US"/>
          </a:p>
        </p:txBody>
      </p:sp>
    </p:spTree>
    <p:extLst>
      <p:ext uri="{BB962C8B-B14F-4D97-AF65-F5344CB8AC3E}">
        <p14:creationId xmlns:p14="http://schemas.microsoft.com/office/powerpoint/2010/main" val="129589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802034"/>
          </a:xfrm>
        </p:spPr>
        <p:txBody>
          <a:bodyPr>
            <a:normAutofit/>
          </a:bodyPr>
          <a:lstStyle/>
          <a:p>
            <a:pPr lvl="0"/>
            <a:r>
              <a:rPr lang="en-GB" sz="4000" b="1" dirty="0">
                <a:latin typeface="Franklin Gothic Book" panose="020B0503020102020204" pitchFamily="34" charset="0"/>
              </a:rPr>
              <a:t>FOCUS OF THE PRESENTATION</a:t>
            </a:r>
            <a:endParaRPr lang="en-US" sz="4000" b="1" dirty="0">
              <a:latin typeface="Franklin Gothic Book" panose="020B0503020102020204" pitchFamily="34" charset="0"/>
            </a:endParaRPr>
          </a:p>
        </p:txBody>
      </p:sp>
      <p:sp>
        <p:nvSpPr>
          <p:cNvPr id="3" name="Content Placeholder 2"/>
          <p:cNvSpPr>
            <a:spLocks noGrp="1"/>
          </p:cNvSpPr>
          <p:nvPr>
            <p:ph idx="1"/>
          </p:nvPr>
        </p:nvSpPr>
        <p:spPr>
          <a:xfrm>
            <a:off x="534432" y="1352550"/>
            <a:ext cx="9619774" cy="5907433"/>
          </a:xfrm>
        </p:spPr>
        <p:txBody>
          <a:bodyPr>
            <a:normAutofit/>
          </a:bodyPr>
          <a:lstStyle/>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Introduction</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&amp; Mandate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of the Judiciary</a:t>
            </a:r>
          </a:p>
          <a:p>
            <a:pPr marL="51435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Operations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Structure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of the Judiciary</a:t>
            </a:r>
          </a:p>
          <a:p>
            <a:pPr marL="514350" lvl="0" indent="-514350">
              <a:lnSpc>
                <a:spcPct val="150000"/>
              </a:lnSpc>
              <a:buFont typeface="+mj-lt"/>
              <a:buAutoNum type="arabicParenR"/>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Structural leadership in the Judiciary - Hierarchy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Departments</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Key Functions of the Judiciary</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Functions of Magistrates Grade </a:t>
            </a: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One</a:t>
            </a:r>
          </a:p>
          <a:p>
            <a:pPr marL="514350" lvl="0" indent="-514350">
              <a:lnSpc>
                <a:spcPct val="150000"/>
              </a:lnSpc>
              <a:buFont typeface="+mj-lt"/>
              <a:buAutoNum type="arabicParenR"/>
            </a:pPr>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Highlights of AJA</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buNone/>
            </a:pPr>
            <a:endParaRPr lang="en-US" sz="2800" dirty="0">
              <a:solidFill>
                <a:srgbClr val="7030A0"/>
              </a:solidFill>
              <a:latin typeface="Calibri" panose="020F0502020204030204" pitchFamily="34" charset="0"/>
              <a:cs typeface="Calibri" panose="020F0502020204030204" pitchFamily="34" charset="0"/>
            </a:endParaRPr>
          </a:p>
          <a:p>
            <a:pPr marL="514350" indent="-514350">
              <a:buFont typeface="+mj-lt"/>
              <a:buAutoNum type="arabicParenR"/>
            </a:pPr>
            <a:endParaRPr lang="en-US" sz="3200" b="1" dirty="0">
              <a:solidFill>
                <a:srgbClr val="7030A0"/>
              </a:solidFill>
              <a:latin typeface="Times New Roman" panose="02020603050405020304" pitchFamily="18" charset="0"/>
              <a:cs typeface="Times New Roman" panose="02020603050405020304" pitchFamily="18" charset="0"/>
            </a:endParaRPr>
          </a:p>
          <a:p>
            <a:pPr marL="0" indent="0">
              <a:buNone/>
            </a:pPr>
            <a:endParaRPr lang="en-US" sz="3200" dirty="0">
              <a:solidFill>
                <a:srgbClr val="7030A0"/>
              </a:solidFill>
              <a:latin typeface="Times New Roman" panose="02020603050405020304" pitchFamily="18" charset="0"/>
              <a:cs typeface="Times New Roman" panose="02020603050405020304" pitchFamily="18" charset="0"/>
            </a:endParaRPr>
          </a:p>
          <a:p>
            <a:pPr marL="0" indent="0">
              <a:buNone/>
            </a:pPr>
            <a:endParaRPr lang="en-GB" sz="3200" dirty="0">
              <a:latin typeface="Franklin Gothic Medium" panose="020B060302010202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a:t>
            </a:fld>
            <a:endParaRPr lang="en-US"/>
          </a:p>
        </p:txBody>
      </p:sp>
    </p:spTree>
    <p:extLst>
      <p:ext uri="{BB962C8B-B14F-4D97-AF65-F5344CB8AC3E}">
        <p14:creationId xmlns:p14="http://schemas.microsoft.com/office/powerpoint/2010/main" val="134321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judiciary</a:t>
            </a:r>
          </a:p>
          <a:p>
            <a:r>
              <a:rPr lang="en-US" sz="2800" b="1" dirty="0"/>
              <a:t>The Secretary to Judiciary </a:t>
            </a:r>
          </a:p>
          <a:p>
            <a:pPr lvl="1"/>
            <a:r>
              <a:rPr lang="en-US" dirty="0"/>
              <a:t>Is the accounting officer and chief administrator for administrative/non judicial staff serving in the judiciary</a:t>
            </a:r>
          </a:p>
          <a:p>
            <a:pPr lvl="1"/>
            <a:r>
              <a:rPr lang="en-US" dirty="0"/>
              <a:t>Duties under Section 17 (2) of the AJA, 2020 </a:t>
            </a:r>
          </a:p>
          <a:p>
            <a:pPr lvl="1"/>
            <a:r>
              <a:rPr lang="en-US" dirty="0"/>
              <a:t>Organization of the Judiciary</a:t>
            </a:r>
          </a:p>
          <a:p>
            <a:pPr lvl="1"/>
            <a:r>
              <a:rPr lang="en-US" dirty="0"/>
              <a:t>Tendering advise to the Chief Justice in respect of the administrative business of the Judiciary</a:t>
            </a:r>
          </a:p>
          <a:p>
            <a:pPr lvl="1"/>
            <a:r>
              <a:rPr lang="en-US" dirty="0"/>
              <a:t>Implementing policies of the Government of Uganda</a:t>
            </a:r>
          </a:p>
          <a:p>
            <a:pPr lvl="1"/>
            <a:r>
              <a:rPr lang="en-US" dirty="0"/>
              <a:t>Implementing the administrative activities in the Judiciary Strategic plan</a:t>
            </a:r>
          </a:p>
          <a:p>
            <a:pPr lvl="1"/>
            <a:r>
              <a:rPr lang="en-US" dirty="0"/>
              <a:t>Expenditure of public funds by or in connection with the Judiciary </a:t>
            </a:r>
          </a:p>
          <a:p>
            <a:endParaRPr lang="en-US"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20</a:t>
            </a:fld>
            <a:endParaRPr lang="en-US"/>
          </a:p>
        </p:txBody>
      </p:sp>
    </p:spTree>
    <p:extLst>
      <p:ext uri="{BB962C8B-B14F-4D97-AF65-F5344CB8AC3E}">
        <p14:creationId xmlns:p14="http://schemas.microsoft.com/office/powerpoint/2010/main" val="111596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smtClean="0">
                <a:solidFill>
                  <a:srgbClr val="7030A0"/>
                </a:solidFill>
                <a:latin typeface="Franklin Gothic Book" panose="020B0503020102020204" pitchFamily="34" charset="0"/>
                <a:cs typeface="Times New Roman" panose="02020603050405020304" pitchFamily="18" charset="0"/>
              </a:rPr>
              <a:t>STRUCTURAL LEADERSHIP - REGISTRARS</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Registrars: </a:t>
            </a:r>
            <a:endParaRPr lang="en-US" sz="3200" b="1" dirty="0">
              <a:latin typeface="+mn-lt"/>
            </a:endParaRPr>
          </a:p>
          <a:p>
            <a:pPr>
              <a:buFont typeface="Wingdings" panose="05000000000000000000" pitchFamily="2" charset="2"/>
              <a:buChar char="q"/>
            </a:pPr>
            <a:r>
              <a:rPr lang="en-US" sz="2600" dirty="0" smtClean="0">
                <a:latin typeface="Arial Narrow" panose="020B0606020202030204" pitchFamily="34" charset="0"/>
                <a:cs typeface="Times New Roman" panose="02020603050405020304" pitchFamily="18" charset="0"/>
              </a:rPr>
              <a:t>Established under Article 145 of the Constitution, Section 43 of the Judicature Act and Section 16 of the AJA. 12 Registrars that support the Chief Registrar. 9 have been in existence for some time, 3 were established in the new structure of 2021.   </a:t>
            </a:r>
            <a:endParaRPr lang="en-US" sz="2600"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Supreme Court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Court of Appeal</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High Court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Inspector of Courts</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Magistrates Affairs and Data Management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Planning, Research and Development</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Human Resource Development and Training</a:t>
            </a:r>
            <a:endParaRPr lang="en-US" dirty="0">
              <a:latin typeface="Arial Narrow" panose="020B0606020202030204" pitchFamily="34" charset="0"/>
              <a:cs typeface="Times New Roman" panose="02020603050405020304" pitchFamily="18" charset="0"/>
            </a:endParaRP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Alternative Dispute Resolution</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Public Relations and Communications</a:t>
            </a:r>
          </a:p>
          <a:p>
            <a:pPr marL="514350" indent="-514350">
              <a:buFont typeface="+mj-lt"/>
              <a:buAutoNum type="romanLcPeriod"/>
            </a:pPr>
            <a:r>
              <a:rPr lang="en-US" dirty="0" smtClean="0">
                <a:latin typeface="Arial Narrow" panose="020B0606020202030204" pitchFamily="34" charset="0"/>
                <a:cs typeface="Times New Roman" panose="02020603050405020304" pitchFamily="18" charset="0"/>
              </a:rPr>
              <a:t>Private Legal Secretary- CJ,DCJ and PJ</a:t>
            </a:r>
            <a:endParaRPr lang="en-US" dirty="0">
              <a:latin typeface="Arial Narrow" panose="020B0606020202030204" pitchFamily="34" charset="0"/>
              <a:cs typeface="Times New Roman" panose="02020603050405020304" pitchFamily="18" charset="0"/>
            </a:endParaRP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21</a:t>
            </a:fld>
            <a:endParaRPr lang="en-US"/>
          </a:p>
        </p:txBody>
      </p:sp>
    </p:spTree>
    <p:extLst>
      <p:ext uri="{BB962C8B-B14F-4D97-AF65-F5344CB8AC3E}">
        <p14:creationId xmlns:p14="http://schemas.microsoft.com/office/powerpoint/2010/main" val="4261850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of the LOWER BENCH</a:t>
            </a:r>
            <a:endParaRPr lang="en-US"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22</a:t>
            </a:fld>
            <a:endParaRPr lang="en-US"/>
          </a:p>
        </p:txBody>
      </p:sp>
      <p:graphicFrame>
        <p:nvGraphicFramePr>
          <p:cNvPr id="5" name="Object 7"/>
          <p:cNvGraphicFramePr>
            <a:graphicFrameLocks noChangeAspect="1"/>
          </p:cNvGraphicFramePr>
          <p:nvPr>
            <p:extLst>
              <p:ext uri="{D42A27DB-BD31-4B8C-83A1-F6EECF244321}">
                <p14:modId xmlns:p14="http://schemas.microsoft.com/office/powerpoint/2010/main" val="3674208815"/>
              </p:ext>
            </p:extLst>
          </p:nvPr>
        </p:nvGraphicFramePr>
        <p:xfrm>
          <a:off x="460375" y="1095153"/>
          <a:ext cx="9353550" cy="5550196"/>
        </p:xfrm>
        <a:graphic>
          <a:graphicData uri="http://schemas.openxmlformats.org/presentationml/2006/ole">
            <mc:AlternateContent xmlns:mc="http://schemas.openxmlformats.org/markup-compatibility/2006">
              <mc:Choice xmlns:v="urn:schemas-microsoft-com:vml" Requires="v">
                <p:oleObj spid="_x0000_s1057" r:id="rId3" imgW="15044698" imgH="9307797" progId="Visio.Drawing.11">
                  <p:embed/>
                </p:oleObj>
              </mc:Choice>
              <mc:Fallback>
                <p:oleObj r:id="rId3" imgW="15044698" imgH="9307797" progId="Visio.Drawing.11">
                  <p:embed/>
                  <p:pic>
                    <p:nvPicPr>
                      <p:cNvPr id="222213" name="Object 7"/>
                      <p:cNvPicPr>
                        <a:picLocks noChangeAspect="1" noChangeArrowheads="1"/>
                      </p:cNvPicPr>
                      <p:nvPr/>
                    </p:nvPicPr>
                    <p:blipFill>
                      <a:blip r:embed="rId4">
                        <a:extLst>
                          <a:ext uri="{28A0092B-C50C-407E-A947-70E740481C1C}">
                            <a14:useLocalDpi xmlns:a14="http://schemas.microsoft.com/office/drawing/2010/main" val="0"/>
                          </a:ext>
                        </a:extLst>
                      </a:blip>
                      <a:srcRect l="28586" b="22696"/>
                      <a:stretch>
                        <a:fillRect/>
                      </a:stretch>
                    </p:blipFill>
                    <p:spPr bwMode="auto">
                      <a:xfrm>
                        <a:off x="460375" y="1095153"/>
                        <a:ext cx="9353550" cy="55501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96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nSpc>
                <a:spcPct val="200000"/>
              </a:lnSpc>
              <a:buNone/>
            </a:pPr>
            <a:r>
              <a:rPr lang="en-US" sz="2800" b="1" i="1" dirty="0" smtClean="0">
                <a:solidFill>
                  <a:srgbClr val="7030A0"/>
                </a:solidFill>
                <a:latin typeface="Algerian" panose="04020705040A02060702" pitchFamily="82" charset="0"/>
              </a:rPr>
              <a:t>Structural leadership –DUTIES of  OFFICE BEARERS</a:t>
            </a:r>
          </a:p>
          <a:p>
            <a:pPr marL="342900" lvl="1" indent="-342900">
              <a:lnSpc>
                <a:spcPct val="200000"/>
              </a:lnSpc>
              <a:buFont typeface="Arial" panose="020B0604020202020204" pitchFamily="34" charset="0"/>
              <a:buChar char="•"/>
            </a:pPr>
            <a:r>
              <a:rPr lang="en-US" b="1" dirty="0"/>
              <a:t>The schedule </a:t>
            </a:r>
            <a:r>
              <a:rPr lang="en-US" dirty="0"/>
              <a:t>of duties and key performance indications for Registrars and </a:t>
            </a:r>
            <a:r>
              <a:rPr lang="en-US" dirty="0" smtClean="0"/>
              <a:t>Magistrates 2016 </a:t>
            </a:r>
            <a:r>
              <a:rPr lang="en-US" dirty="0"/>
              <a:t>highlights the </a:t>
            </a:r>
            <a:r>
              <a:rPr lang="en-US" dirty="0" smtClean="0"/>
              <a:t>key </a:t>
            </a:r>
            <a:r>
              <a:rPr lang="en-US" dirty="0"/>
              <a:t>functions and duties for </a:t>
            </a:r>
            <a:r>
              <a:rPr lang="en-US" dirty="0" smtClean="0"/>
              <a:t>Registrars and Magistrates. </a:t>
            </a:r>
          </a:p>
          <a:p>
            <a:pPr marL="342900" lvl="1" indent="-342900">
              <a:lnSpc>
                <a:spcPct val="200000"/>
              </a:lnSpc>
              <a:buFont typeface="Arial" panose="020B0604020202020204" pitchFamily="34" charset="0"/>
              <a:buChar char="•"/>
            </a:pPr>
            <a:r>
              <a:rPr lang="en-US" dirty="0" smtClean="0"/>
              <a:t>The said schedule is under review for the development of a comprehensive scheme of service that unpacks person specifications; behavioral competences, duties and responsibilities, key performance indicators among others</a:t>
            </a:r>
            <a:endParaRPr lang="en-US" dirty="0"/>
          </a:p>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23</a:t>
            </a:fld>
            <a:endParaRPr lang="en-US"/>
          </a:p>
        </p:txBody>
      </p:sp>
    </p:spTree>
    <p:extLst>
      <p:ext uri="{BB962C8B-B14F-4D97-AF65-F5344CB8AC3E}">
        <p14:creationId xmlns:p14="http://schemas.microsoft.com/office/powerpoint/2010/main" val="336513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fontScale="90000"/>
          </a:bodyPr>
          <a:lstStyle/>
          <a:p>
            <a:r>
              <a:rPr lang="en-US" sz="3600" b="1" dirty="0" smtClean="0">
                <a:solidFill>
                  <a:srgbClr val="7030A0"/>
                </a:solidFill>
                <a:latin typeface="Franklin Gothic Book" panose="020B0503020102020204" pitchFamily="34" charset="0"/>
                <a:cs typeface="Times New Roman" panose="02020603050405020304" pitchFamily="18" charset="0"/>
              </a:rPr>
              <a:t>STRUCTURAL LEADERSHIP- DEPARTMENTS &amp; UNITS</a:t>
            </a:r>
            <a:endParaRPr lang="en-US" sz="3600" b="1" dirty="0">
              <a:solidFill>
                <a:srgbClr val="7030A0"/>
              </a:solidFill>
              <a:latin typeface="Franklin Gothic Book" panose="020B05030201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buNone/>
            </a:pPr>
            <a:r>
              <a:rPr lang="en-US" sz="3200" b="1" dirty="0" smtClean="0">
                <a:latin typeface="+mn-lt"/>
              </a:rPr>
              <a:t>Departments: </a:t>
            </a:r>
            <a:endParaRPr lang="en-US" sz="3200" b="1" dirty="0">
              <a:latin typeface="+mn-lt"/>
            </a:endParaRPr>
          </a:p>
          <a:p>
            <a:pPr>
              <a:buFont typeface="Wingdings" panose="05000000000000000000" pitchFamily="2" charset="2"/>
              <a:buChar char="q"/>
            </a:pPr>
            <a:r>
              <a:rPr lang="en-US" sz="2600" dirty="0">
                <a:latin typeface="Arial Narrow" panose="020B0606020202030204" pitchFamily="34" charset="0"/>
                <a:cs typeface="Times New Roman" panose="02020603050405020304" pitchFamily="18" charset="0"/>
              </a:rPr>
              <a:t>5</a:t>
            </a:r>
            <a:r>
              <a:rPr lang="en-US" sz="2600" dirty="0" smtClean="0">
                <a:latin typeface="Arial Narrow" panose="020B0606020202030204" pitchFamily="34" charset="0"/>
                <a:cs typeface="Times New Roman" panose="02020603050405020304" pitchFamily="18" charset="0"/>
              </a:rPr>
              <a:t> </a:t>
            </a:r>
            <a:r>
              <a:rPr lang="en-US" sz="2600" dirty="0">
                <a:latin typeface="Arial Narrow" panose="020B0606020202030204" pitchFamily="34" charset="0"/>
                <a:cs typeface="Times New Roman" panose="02020603050405020304" pitchFamily="18" charset="0"/>
              </a:rPr>
              <a:t>departments and </a:t>
            </a:r>
            <a:r>
              <a:rPr lang="en-US" sz="2600" dirty="0" smtClean="0">
                <a:latin typeface="Arial Narrow" panose="020B0606020202030204" pitchFamily="34" charset="0"/>
                <a:cs typeface="Times New Roman" panose="02020603050405020304" pitchFamily="18" charset="0"/>
              </a:rPr>
              <a:t>2 specialized </a:t>
            </a:r>
            <a:r>
              <a:rPr lang="en-US" sz="2600" dirty="0">
                <a:latin typeface="Arial Narrow" panose="020B0606020202030204" pitchFamily="34" charset="0"/>
                <a:cs typeface="Times New Roman" panose="02020603050405020304" pitchFamily="18" charset="0"/>
              </a:rPr>
              <a:t>units that provide technical support to judicial services through the Secretary to the Judiciary:</a:t>
            </a:r>
          </a:p>
          <a:p>
            <a:pPr marL="514350" indent="-514350">
              <a:buFont typeface="+mj-lt"/>
              <a:buAutoNum type="romanLcPeriod"/>
            </a:pPr>
            <a:r>
              <a:rPr lang="en-US" sz="2600" dirty="0" smtClean="0">
                <a:latin typeface="Arial Narrow" panose="020B0606020202030204" pitchFamily="34" charset="0"/>
                <a:cs typeface="Times New Roman" panose="02020603050405020304" pitchFamily="18" charset="0"/>
              </a:rPr>
              <a:t>Finance </a:t>
            </a:r>
            <a:r>
              <a:rPr lang="en-US" sz="2600" dirty="0">
                <a:latin typeface="Arial Narrow" panose="020B0606020202030204" pitchFamily="34" charset="0"/>
                <a:cs typeface="Times New Roman" panose="02020603050405020304" pitchFamily="18" charset="0"/>
              </a:rPr>
              <a:t>and Administration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Human Resource Management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Engineering &amp; Technical Services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Information &amp; Communication Technology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Policy and Planning Department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Internal Audit Unit</a:t>
            </a:r>
          </a:p>
          <a:p>
            <a:pPr marL="514350" indent="-514350">
              <a:buFont typeface="+mj-lt"/>
              <a:buAutoNum type="romanLcPeriod"/>
            </a:pPr>
            <a:r>
              <a:rPr lang="en-US" sz="2600" dirty="0">
                <a:latin typeface="Arial Narrow" panose="020B0606020202030204" pitchFamily="34" charset="0"/>
                <a:cs typeface="Times New Roman" panose="02020603050405020304" pitchFamily="18" charset="0"/>
              </a:rPr>
              <a:t>Procurement &amp; Disposal Unit</a:t>
            </a:r>
          </a:p>
          <a:p>
            <a:pPr marL="1042874" lvl="2" indent="0" algn="just">
              <a:buNone/>
            </a:pPr>
            <a:endParaRPr lang="en-US" sz="2400" dirty="0">
              <a:latin typeface="+mn-lt"/>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24</a:t>
            </a:fld>
            <a:endParaRPr lang="en-US"/>
          </a:p>
        </p:txBody>
      </p:sp>
    </p:spTree>
    <p:extLst>
      <p:ext uri="{BB962C8B-B14F-4D97-AF65-F5344CB8AC3E}">
        <p14:creationId xmlns:p14="http://schemas.microsoft.com/office/powerpoint/2010/main" val="2178261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3181346"/>
            <a:ext cx="11902168" cy="9847486"/>
          </a:xfrm>
        </p:spPr>
        <p:txBody>
          <a:bodyPr>
            <a:normAutofit/>
          </a:bodyPr>
          <a:lstStyle/>
          <a:p>
            <a:pPr marL="0" indent="0">
              <a:lnSpc>
                <a:spcPct val="200000"/>
              </a:lnSpc>
              <a:buNone/>
            </a:pPr>
            <a:endParaRPr lang="en-US" sz="2800" b="1" i="1" dirty="0" smtClean="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25</a:t>
            </a:fld>
            <a:endParaRPr lang="en-US"/>
          </a:p>
        </p:txBody>
      </p:sp>
      <p:sp>
        <p:nvSpPr>
          <p:cNvPr id="2" name="Rectangle 2"/>
          <p:cNvSpPr>
            <a:spLocks noChangeArrowheads="1"/>
          </p:cNvSpPr>
          <p:nvPr/>
        </p:nvSpPr>
        <p:spPr bwMode="auto">
          <a:xfrm>
            <a:off x="-1" y="43934"/>
            <a:ext cx="132246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800" b="1" i="1" u="none" strike="noStrike" cap="none" normalizeH="0" baseline="0" dirty="0" smtClean="0">
                <a:ln>
                  <a:noFill/>
                </a:ln>
                <a:solidFill>
                  <a:srgbClr val="7030A0"/>
                </a:solidFill>
                <a:effectLst/>
                <a:latin typeface="Arial" panose="020B0604020202020204" pitchFamily="34" charset="0"/>
              </a:rPr>
              <a:t>STRUCTURAL LEADERSHIP – DEPARTMENTS AND UNITS</a:t>
            </a:r>
          </a:p>
        </p:txBody>
      </p:sp>
      <p:graphicFrame>
        <p:nvGraphicFramePr>
          <p:cNvPr id="5" name="Object 4"/>
          <p:cNvGraphicFramePr>
            <a:graphicFrameLocks noChangeAspect="1"/>
          </p:cNvGraphicFramePr>
          <p:nvPr>
            <p:extLst>
              <p:ext uri="{D42A27DB-BD31-4B8C-83A1-F6EECF244321}">
                <p14:modId xmlns:p14="http://schemas.microsoft.com/office/powerpoint/2010/main" val="3580920308"/>
              </p:ext>
            </p:extLst>
          </p:nvPr>
        </p:nvGraphicFramePr>
        <p:xfrm>
          <a:off x="685800" y="1754372"/>
          <a:ext cx="6974390" cy="4263656"/>
        </p:xfrm>
        <a:graphic>
          <a:graphicData uri="http://schemas.openxmlformats.org/presentationml/2006/ole">
            <mc:AlternateContent xmlns:mc="http://schemas.openxmlformats.org/markup-compatibility/2006">
              <mc:Choice xmlns:v="urn:schemas-microsoft-com:vml" Requires="v">
                <p:oleObj spid="_x0000_s2080" r:id="rId3" imgW="9982726" imgH="2962974" progId="Visio.Drawing.11">
                  <p:embed/>
                </p:oleObj>
              </mc:Choice>
              <mc:Fallback>
                <p:oleObj r:id="rId3" imgW="9982726" imgH="296297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4372"/>
                        <a:ext cx="6974390" cy="4263656"/>
                      </a:xfrm>
                      <a:prstGeom prst="rect">
                        <a:avLst/>
                      </a:prstGeom>
                      <a:noFill/>
                    </p:spPr>
                  </p:pic>
                </p:oleObj>
              </mc:Fallback>
            </mc:AlternateContent>
          </a:graphicData>
        </a:graphic>
      </p:graphicFrame>
    </p:spTree>
    <p:extLst>
      <p:ext uri="{BB962C8B-B14F-4D97-AF65-F5344CB8AC3E}">
        <p14:creationId xmlns:p14="http://schemas.microsoft.com/office/powerpoint/2010/main" val="273404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THE FUNCTIONS OF THE JUDICIARY</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26</a:t>
            </a:fld>
            <a:endParaRPr lang="en-US"/>
          </a:p>
        </p:txBody>
      </p:sp>
    </p:spTree>
    <p:extLst>
      <p:ext uri="{BB962C8B-B14F-4D97-AF65-F5344CB8AC3E}">
        <p14:creationId xmlns:p14="http://schemas.microsoft.com/office/powerpoint/2010/main" val="70941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rmAutofit fontScale="40000" lnSpcReduction="20000"/>
          </a:bodyPr>
          <a:lstStyle/>
          <a:p>
            <a:pPr marL="514350" indent="-514350">
              <a:buFont typeface="+mj-lt"/>
              <a:buAutoNum type="arabicPeriod"/>
            </a:pPr>
            <a:r>
              <a:rPr lang="en-GB" sz="4200" dirty="0"/>
              <a:t>Adjudication of civil and criminal matters- Article 126 (2) of the Constitution. Guiding principles </a:t>
            </a:r>
            <a:endParaRPr lang="en-GB" sz="4200" dirty="0" smtClean="0"/>
          </a:p>
          <a:p>
            <a:pPr marL="514350" indent="-514350">
              <a:buFont typeface="+mj-lt"/>
              <a:buAutoNum type="arabicPeriod"/>
            </a:pPr>
            <a:endParaRPr lang="en-GB" sz="4200" dirty="0"/>
          </a:p>
          <a:p>
            <a:pPr marL="1484015" lvl="2" indent="-571500">
              <a:buFont typeface="+mj-lt"/>
              <a:buAutoNum type="alphaLcPeriod"/>
            </a:pPr>
            <a:r>
              <a:rPr lang="en-US" sz="4200" dirty="0">
                <a:ea typeface="Verdana" panose="020B0604030504040204" pitchFamily="34" charset="0"/>
              </a:rPr>
              <a:t>justice shall be done to all irrespective of their social or economic status;</a:t>
            </a:r>
          </a:p>
          <a:p>
            <a:pPr marL="1484015" lvl="2" indent="-571500">
              <a:buFont typeface="+mj-lt"/>
              <a:buAutoNum type="alphaLcPeriod"/>
            </a:pPr>
            <a:endParaRPr lang="en-US" sz="4200" dirty="0">
              <a:ea typeface="Verdana" panose="020B0604030504040204" pitchFamily="34" charset="0"/>
            </a:endParaRPr>
          </a:p>
          <a:p>
            <a:pPr marL="1484015" lvl="2" indent="-571500">
              <a:buFont typeface="+mj-lt"/>
              <a:buAutoNum type="alphaLcPeriod"/>
            </a:pPr>
            <a:r>
              <a:rPr lang="en-US" sz="4200" dirty="0">
                <a:ea typeface="Verdana" panose="020B0604030504040204" pitchFamily="34" charset="0"/>
              </a:rPr>
              <a:t>justice shall not be delayed;</a:t>
            </a:r>
          </a:p>
          <a:p>
            <a:pPr marL="1484015" lvl="2" indent="-571500">
              <a:buFont typeface="+mj-lt"/>
              <a:buAutoNum type="alphaLcPeriod"/>
            </a:pPr>
            <a:endParaRPr lang="en-US" sz="4200" dirty="0">
              <a:ea typeface="Verdana" panose="020B0604030504040204" pitchFamily="34" charset="0"/>
            </a:endParaRPr>
          </a:p>
          <a:p>
            <a:pPr marL="1484015" lvl="2" indent="-571500">
              <a:buFont typeface="+mj-lt"/>
              <a:buAutoNum type="alphaLcPeriod"/>
            </a:pPr>
            <a:r>
              <a:rPr lang="en-US" sz="4200" dirty="0">
                <a:ea typeface="Verdana" panose="020B0604030504040204" pitchFamily="34" charset="0"/>
              </a:rPr>
              <a:t>adequate compensation shall be awarded to victims of wrongs;</a:t>
            </a:r>
          </a:p>
          <a:p>
            <a:pPr marL="1484015" lvl="2" indent="-571500">
              <a:buFont typeface="+mj-lt"/>
              <a:buAutoNum type="alphaLcPeriod"/>
            </a:pPr>
            <a:endParaRPr lang="en-US" sz="4200" dirty="0">
              <a:ea typeface="Verdana" panose="020B0604030504040204" pitchFamily="34" charset="0"/>
            </a:endParaRPr>
          </a:p>
          <a:p>
            <a:pPr marL="1484015" lvl="2" indent="-571500">
              <a:buFont typeface="+mj-lt"/>
              <a:buAutoNum type="alphaLcPeriod"/>
            </a:pPr>
            <a:r>
              <a:rPr lang="en-US" sz="4200" dirty="0">
                <a:ea typeface="Verdana" panose="020B0604030504040204" pitchFamily="34" charset="0"/>
              </a:rPr>
              <a:t>reconciliation between parties shall be promoted; and</a:t>
            </a:r>
          </a:p>
          <a:p>
            <a:pPr marL="1484015" lvl="2" indent="-571500">
              <a:buFont typeface="+mj-lt"/>
              <a:buAutoNum type="alphaLcPeriod"/>
            </a:pPr>
            <a:endParaRPr lang="en-US" sz="4200" dirty="0">
              <a:ea typeface="Verdana" panose="020B0604030504040204" pitchFamily="34" charset="0"/>
            </a:endParaRPr>
          </a:p>
          <a:p>
            <a:pPr marL="1484015" lvl="2" indent="-571500">
              <a:buFont typeface="+mj-lt"/>
              <a:buAutoNum type="alphaLcPeriod"/>
            </a:pPr>
            <a:r>
              <a:rPr lang="en-US" sz="4200" dirty="0">
                <a:ea typeface="Verdana" panose="020B0604030504040204" pitchFamily="34" charset="0"/>
              </a:rPr>
              <a:t>substantive justice shall be administered without undue regard to technicalities.</a:t>
            </a:r>
          </a:p>
          <a:p>
            <a:pPr marL="1500960" lvl="2" indent="-514350">
              <a:buFont typeface="+mj-lt"/>
              <a:buAutoNum type="alphaLcPeriod"/>
            </a:pPr>
            <a:endParaRPr lang="en-GB" sz="4200" dirty="0"/>
          </a:p>
          <a:p>
            <a:pPr marL="1044702" lvl="1" indent="-514350">
              <a:buFont typeface="+mj-lt"/>
              <a:buAutoNum type="arabicPeriod"/>
            </a:pPr>
            <a:endParaRPr lang="en-GB" sz="4200" dirty="0"/>
          </a:p>
          <a:p>
            <a:pPr marL="1044702" lvl="1" indent="-514350">
              <a:buFont typeface="+mj-lt"/>
              <a:buAutoNum type="arabicPeriod"/>
            </a:pPr>
            <a:endParaRPr lang="en-GB" sz="4200" dirty="0"/>
          </a:p>
          <a:p>
            <a:pPr marL="514350" indent="-514350">
              <a:buFont typeface="+mj-lt"/>
              <a:buAutoNum type="arabicPeriod"/>
            </a:pPr>
            <a:r>
              <a:rPr lang="en-US" sz="4200" dirty="0"/>
              <a:t>Interpret and defend the Constitution and the laws of Uganda;</a:t>
            </a:r>
          </a:p>
          <a:p>
            <a:pPr marL="742950" indent="-742950" algn="just">
              <a:buFont typeface="+mj-lt"/>
              <a:buAutoNum type="arabicPeriod"/>
            </a:pPr>
            <a:endParaRPr lang="en-US" sz="36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27</a:t>
            </a:fld>
            <a:endParaRPr lang="en-US"/>
          </a:p>
        </p:txBody>
      </p:sp>
    </p:spTree>
    <p:extLst>
      <p:ext uri="{BB962C8B-B14F-4D97-AF65-F5344CB8AC3E}">
        <p14:creationId xmlns:p14="http://schemas.microsoft.com/office/powerpoint/2010/main" val="128644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startAt="3"/>
            </a:pPr>
            <a:r>
              <a:rPr lang="en-US" sz="3600" dirty="0"/>
              <a:t>Promote the rule of law; </a:t>
            </a:r>
          </a:p>
          <a:p>
            <a:pPr marL="514350" indent="-514350">
              <a:buFont typeface="+mj-lt"/>
              <a:buAutoNum type="arabicPeriod" startAt="3"/>
            </a:pPr>
            <a:endParaRPr lang="en-US" sz="3600" dirty="0"/>
          </a:p>
          <a:p>
            <a:pPr marL="514350" indent="-514350">
              <a:buFont typeface="+mj-lt"/>
              <a:buAutoNum type="arabicPeriod" startAt="3"/>
            </a:pPr>
            <a:r>
              <a:rPr lang="en-US" sz="3600" dirty="0"/>
              <a:t>Promote human rights of individuals and groups</a:t>
            </a:r>
          </a:p>
          <a:p>
            <a:pPr marL="514350" indent="-514350">
              <a:buFont typeface="+mj-lt"/>
              <a:buAutoNum type="arabicPeriod" startAt="3"/>
            </a:pPr>
            <a:endParaRPr lang="en-US" sz="3600" dirty="0"/>
          </a:p>
          <a:p>
            <a:pPr marL="514350" indent="-514350">
              <a:buFont typeface="+mj-lt"/>
              <a:buAutoNum type="arabicPeriod" startAt="3"/>
            </a:pPr>
            <a:r>
              <a:rPr lang="en-US" sz="3600" dirty="0"/>
              <a:t>Enroll and license advocates</a:t>
            </a:r>
          </a:p>
          <a:p>
            <a:pPr marL="514350" indent="-514350">
              <a:buFont typeface="+mj-lt"/>
              <a:buAutoNum type="arabicPeriod" startAt="3"/>
            </a:pPr>
            <a:endParaRPr lang="en-US" sz="3600" dirty="0"/>
          </a:p>
          <a:p>
            <a:pPr marL="514350" indent="-514350">
              <a:buFont typeface="+mj-lt"/>
              <a:buAutoNum type="arabicPeriod" startAt="3"/>
            </a:pPr>
            <a:r>
              <a:rPr lang="en-US" sz="3600" dirty="0"/>
              <a:t>License and discipline Court Bailiffs;</a:t>
            </a:r>
          </a:p>
          <a:p>
            <a:pPr marL="0" indent="0" algn="just">
              <a:buNone/>
            </a:pPr>
            <a:endParaRPr lang="en-US" sz="36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28</a:t>
            </a:fld>
            <a:endParaRPr lang="en-US"/>
          </a:p>
        </p:txBody>
      </p:sp>
    </p:spTree>
    <p:extLst>
      <p:ext uri="{BB962C8B-B14F-4D97-AF65-F5344CB8AC3E}">
        <p14:creationId xmlns:p14="http://schemas.microsoft.com/office/powerpoint/2010/main" val="3853210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FUNCTIONS OF THE JUDICIARY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dirty="0" smtClean="0"/>
              <a:t>7. Keep </a:t>
            </a:r>
            <a:r>
              <a:rPr lang="en-US" sz="3600" dirty="0"/>
              <a:t>custody of laws enacted as well as disseminate legal literature;</a:t>
            </a:r>
          </a:p>
          <a:p>
            <a:pPr marL="0" indent="0">
              <a:buNone/>
            </a:pPr>
            <a:endParaRPr lang="en-US" sz="3600" dirty="0" smtClean="0"/>
          </a:p>
          <a:p>
            <a:pPr marL="0" indent="0">
              <a:buNone/>
            </a:pPr>
            <a:r>
              <a:rPr lang="en-US" sz="3600" dirty="0" smtClean="0"/>
              <a:t>8. Receive </a:t>
            </a:r>
            <a:r>
              <a:rPr lang="en-US" sz="3600" dirty="0"/>
              <a:t>government revenue accruing from the </a:t>
            </a:r>
            <a:r>
              <a:rPr lang="en-US" sz="3600" dirty="0" smtClean="0"/>
              <a:t>Courts</a:t>
            </a:r>
            <a:r>
              <a:rPr lang="en-US" sz="3600" dirty="0"/>
              <a:t>;</a:t>
            </a:r>
          </a:p>
          <a:p>
            <a:pPr marL="514350" indent="-514350">
              <a:buFont typeface="+mj-lt"/>
              <a:buAutoNum type="arabicPeriod" startAt="6"/>
            </a:pPr>
            <a:endParaRPr lang="en-US" sz="3600" dirty="0"/>
          </a:p>
          <a:p>
            <a:pPr marL="0" indent="0">
              <a:buNone/>
            </a:pPr>
            <a:r>
              <a:rPr lang="en-US" sz="3600" dirty="0" smtClean="0"/>
              <a:t>9. Introduce </a:t>
            </a:r>
            <a:r>
              <a:rPr lang="en-US" sz="3600" dirty="0"/>
              <a:t>modalities for alternative dispute resolution (ADR) to reduce the burden of cases on the </a:t>
            </a:r>
            <a:r>
              <a:rPr lang="en-US" sz="3600" dirty="0" smtClean="0"/>
              <a:t>Courts</a:t>
            </a:r>
            <a:endParaRPr lang="en-US" sz="3600" dirty="0"/>
          </a:p>
          <a:p>
            <a:endParaRPr lang="en-GB" sz="3200" dirty="0"/>
          </a:p>
          <a:p>
            <a:pPr marL="0" indent="0">
              <a:buNone/>
            </a:pPr>
            <a:endParaRPr lang="en-US" sz="3600" dirty="0"/>
          </a:p>
          <a:p>
            <a:pPr marL="0" indent="0" algn="just">
              <a:buNone/>
            </a:pPr>
            <a:endParaRPr lang="en-US" sz="36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29</a:t>
            </a:fld>
            <a:endParaRPr lang="en-US"/>
          </a:p>
        </p:txBody>
      </p:sp>
    </p:spTree>
    <p:extLst>
      <p:ext uri="{BB962C8B-B14F-4D97-AF65-F5344CB8AC3E}">
        <p14:creationId xmlns:p14="http://schemas.microsoft.com/office/powerpoint/2010/main" val="32102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0"/>
            <a:ext cx="9619774" cy="960121"/>
          </a:xfrm>
        </p:spPr>
        <p:txBody>
          <a:bodyPr>
            <a:normAutofit/>
          </a:bodyPr>
          <a:lstStyle/>
          <a:p>
            <a:r>
              <a:rPr lang="en-US" sz="4000" b="1" dirty="0" smtClean="0">
                <a:latin typeface="Franklin Gothic Book" panose="020B0503020102020204" pitchFamily="34" charset="0"/>
              </a:rPr>
              <a:t>INTRODUCTION</a:t>
            </a:r>
            <a:r>
              <a:rPr lang="en-US" sz="4800" b="1" dirty="0" smtClean="0">
                <a:latin typeface="Engravers MT" panose="02090707080505020304" pitchFamily="18" charset="0"/>
              </a:rPr>
              <a:t> </a:t>
            </a:r>
            <a:endParaRPr lang="en-US" sz="4800" b="1" dirty="0">
              <a:latin typeface="Engravers MT" panose="02090707080505020304" pitchFamily="18" charset="0"/>
            </a:endParaRPr>
          </a:p>
        </p:txBody>
      </p:sp>
      <p:sp>
        <p:nvSpPr>
          <p:cNvPr id="3" name="Content Placeholder 2"/>
          <p:cNvSpPr>
            <a:spLocks noGrp="1"/>
          </p:cNvSpPr>
          <p:nvPr>
            <p:ph idx="1"/>
          </p:nvPr>
        </p:nvSpPr>
        <p:spPr>
          <a:xfrm>
            <a:off x="5604164" y="1234038"/>
            <a:ext cx="4668981" cy="5550533"/>
          </a:xfrm>
        </p:spPr>
        <p:txBody>
          <a:bodyPr>
            <a:noAutofit/>
          </a:bodyPr>
          <a:lstStyle/>
          <a:p>
            <a:pPr marL="0" indent="0" algn="just">
              <a:buNone/>
            </a:pPr>
            <a:r>
              <a:rPr lang="en-US" sz="2400" dirty="0" smtClean="0">
                <a:latin typeface="Tahoma" panose="020B0604030504040204" pitchFamily="34" charset="0"/>
                <a:ea typeface="Tahoma" panose="020B0604030504040204" pitchFamily="34" charset="0"/>
                <a:cs typeface="Tahoma" panose="020B0604030504040204" pitchFamily="34" charset="0"/>
              </a:rPr>
              <a:t>- Judicial </a:t>
            </a:r>
            <a:r>
              <a:rPr lang="en-US" sz="2400" dirty="0">
                <a:latin typeface="Tahoma" panose="020B0604030504040204" pitchFamily="34" charset="0"/>
                <a:ea typeface="Tahoma" panose="020B0604030504040204" pitchFamily="34" charset="0"/>
                <a:cs typeface="Tahoma" panose="020B0604030504040204" pitchFamily="34" charset="0"/>
              </a:rPr>
              <a:t>power is derived from the people </a:t>
            </a:r>
            <a:r>
              <a:rPr lang="en-US" sz="2400" dirty="0" smtClean="0">
                <a:latin typeface="Tahoma" panose="020B0604030504040204" pitchFamily="34" charset="0"/>
                <a:ea typeface="Tahoma" panose="020B0604030504040204" pitchFamily="34" charset="0"/>
                <a:cs typeface="Tahoma" panose="020B0604030504040204" pitchFamily="34" charset="0"/>
              </a:rPr>
              <a:t>- Article </a:t>
            </a:r>
            <a:r>
              <a:rPr lang="en-US" sz="2400" dirty="0">
                <a:latin typeface="Tahoma" panose="020B0604030504040204" pitchFamily="34" charset="0"/>
                <a:ea typeface="Tahoma" panose="020B0604030504040204" pitchFamily="34" charset="0"/>
                <a:cs typeface="Tahoma" panose="020B0604030504040204" pitchFamily="34" charset="0"/>
              </a:rPr>
              <a:t>126 (1) of the Constitution </a:t>
            </a:r>
          </a:p>
          <a:p>
            <a:pPr marL="0" indent="0" algn="just">
              <a:buNone/>
            </a:pPr>
            <a:r>
              <a:rPr lang="en-US" sz="2400" dirty="0" smtClean="0">
                <a:latin typeface="Tahoma" panose="020B0604030504040204" pitchFamily="34" charset="0"/>
                <a:ea typeface="Tahoma" panose="020B0604030504040204" pitchFamily="34" charset="0"/>
                <a:cs typeface="Tahoma" panose="020B0604030504040204" pitchFamily="34" charset="0"/>
              </a:rPr>
              <a:t>- Article </a:t>
            </a:r>
            <a:r>
              <a:rPr lang="en-US" sz="2400" dirty="0">
                <a:latin typeface="Tahoma" panose="020B0604030504040204" pitchFamily="34" charset="0"/>
                <a:ea typeface="Tahoma" panose="020B0604030504040204" pitchFamily="34" charset="0"/>
                <a:cs typeface="Tahoma" panose="020B0604030504040204" pitchFamily="34" charset="0"/>
              </a:rPr>
              <a:t>128 asserts the Independence of Judiciary</a:t>
            </a:r>
          </a:p>
        </p:txBody>
      </p:sp>
      <p:pic>
        <p:nvPicPr>
          <p:cNvPr id="4" name="Picture 3"/>
          <p:cNvPicPr>
            <a:picLocks noChangeAspect="1"/>
          </p:cNvPicPr>
          <p:nvPr/>
        </p:nvPicPr>
        <p:blipFill>
          <a:blip r:embed="rId2"/>
          <a:stretch>
            <a:fillRect/>
          </a:stretch>
        </p:blipFill>
        <p:spPr>
          <a:xfrm>
            <a:off x="534432" y="1138151"/>
            <a:ext cx="4378035" cy="2940640"/>
          </a:xfrm>
          <a:prstGeom prst="rect">
            <a:avLst/>
          </a:prstGeom>
        </p:spPr>
      </p:pic>
      <p:sp>
        <p:nvSpPr>
          <p:cNvPr id="5" name="Rectangle 4"/>
          <p:cNvSpPr/>
          <p:nvPr/>
        </p:nvSpPr>
        <p:spPr>
          <a:xfrm>
            <a:off x="106382" y="4256822"/>
            <a:ext cx="5497782" cy="2369880"/>
          </a:xfrm>
          <a:prstGeom prst="rect">
            <a:avLst/>
          </a:prstGeom>
        </p:spPr>
        <p:txBody>
          <a:bodyPr wrap="square">
            <a:spAutoFit/>
          </a:bodyPr>
          <a:lstStyle/>
          <a:p>
            <a:pPr algn="just"/>
            <a:r>
              <a:rPr lang="en-US" sz="2800" dirty="0">
                <a:latin typeface="Arial Narrow" panose="020B0606020202030204" pitchFamily="34" charset="0"/>
                <a:cs typeface="Times New Roman" panose="02020603050405020304" pitchFamily="18" charset="0"/>
              </a:rPr>
              <a:t> </a:t>
            </a:r>
            <a:r>
              <a:rPr lang="en-US" sz="2400" dirty="0">
                <a:latin typeface="Tahoma" panose="020B0604030504040204" pitchFamily="34" charset="0"/>
                <a:ea typeface="Tahoma" panose="020B0604030504040204" pitchFamily="34" charset="0"/>
                <a:cs typeface="Tahoma" panose="020B0604030504040204" pitchFamily="34" charset="0"/>
              </a:rPr>
              <a:t>The Judiciary is an arm of Government </a:t>
            </a:r>
          </a:p>
          <a:p>
            <a:pPr marL="978637" lvl="1" indent="-457200" algn="just">
              <a:buFontTx/>
              <a:buChar char="-"/>
            </a:pPr>
            <a:r>
              <a:rPr lang="en-US" sz="2400" dirty="0">
                <a:latin typeface="Tahoma" panose="020B0604030504040204" pitchFamily="34" charset="0"/>
                <a:ea typeface="Tahoma" panose="020B0604030504040204" pitchFamily="34" charset="0"/>
                <a:cs typeface="Tahoma" panose="020B0604030504040204" pitchFamily="34" charset="0"/>
              </a:rPr>
              <a:t>Established under Chapter 8 of the Constitution of the Republic of Uganda </a:t>
            </a:r>
          </a:p>
          <a:p>
            <a:pPr marL="978637" lvl="1" indent="-457200" algn="just">
              <a:buFontTx/>
              <a:buChar char="-"/>
            </a:pPr>
            <a:r>
              <a:rPr lang="en-US" sz="2400" dirty="0">
                <a:latin typeface="Tahoma" panose="020B0604030504040204" pitchFamily="34" charset="0"/>
                <a:ea typeface="Tahoma" panose="020B0604030504040204" pitchFamily="34" charset="0"/>
                <a:cs typeface="Tahoma" panose="020B0604030504040204" pitchFamily="34" charset="0"/>
              </a:rPr>
              <a:t>The Administration of the Judiciary Act, 2020</a:t>
            </a:r>
          </a:p>
        </p:txBody>
      </p:sp>
      <p:sp>
        <p:nvSpPr>
          <p:cNvPr id="6" name="Slide Number Placeholder 5"/>
          <p:cNvSpPr>
            <a:spLocks noGrp="1"/>
          </p:cNvSpPr>
          <p:nvPr>
            <p:ph type="sldNum" sz="quarter" idx="12"/>
          </p:nvPr>
        </p:nvSpPr>
        <p:spPr/>
        <p:txBody>
          <a:bodyPr/>
          <a:lstStyle/>
          <a:p>
            <a:fld id="{CDED835C-16D9-B44E-AFAC-008CE890F602}" type="slidenum">
              <a:rPr lang="en-US" smtClean="0"/>
              <a:pPr/>
              <a:t>3</a:t>
            </a:fld>
            <a:endParaRPr lang="en-US"/>
          </a:p>
        </p:txBody>
      </p:sp>
    </p:spTree>
    <p:extLst>
      <p:ext uri="{BB962C8B-B14F-4D97-AF65-F5344CB8AC3E}">
        <p14:creationId xmlns:p14="http://schemas.microsoft.com/office/powerpoint/2010/main" val="363436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MAGISTRATES </a:t>
            </a:r>
            <a:endParaRPr lang="en-US" dirty="0"/>
          </a:p>
        </p:txBody>
      </p:sp>
      <p:sp>
        <p:nvSpPr>
          <p:cNvPr id="3" name="Content Placeholder 2"/>
          <p:cNvSpPr>
            <a:spLocks noGrp="1"/>
          </p:cNvSpPr>
          <p:nvPr>
            <p:ph idx="1"/>
          </p:nvPr>
        </p:nvSpPr>
        <p:spPr/>
        <p:txBody>
          <a:bodyPr>
            <a:normAutofit/>
          </a:bodyPr>
          <a:lstStyle/>
          <a:p>
            <a:pPr algn="ctr"/>
            <a:r>
              <a:rPr lang="en-US" sz="4000" dirty="0" smtClean="0"/>
              <a:t>Schedule of duties</a:t>
            </a:r>
            <a:endParaRPr lang="en-US" sz="4000"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30</a:t>
            </a:fld>
            <a:endParaRPr lang="en-US"/>
          </a:p>
        </p:txBody>
      </p:sp>
    </p:spTree>
    <p:extLst>
      <p:ext uri="{BB962C8B-B14F-4D97-AF65-F5344CB8AC3E}">
        <p14:creationId xmlns:p14="http://schemas.microsoft.com/office/powerpoint/2010/main" val="237695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185351"/>
            <a:ext cx="9619774" cy="6570447"/>
          </a:xfrm>
        </p:spPr>
        <p:txBody>
          <a:bodyPr>
            <a:normAutofit/>
          </a:bodyPr>
          <a:lstStyle/>
          <a:p>
            <a:pPr marL="0" indent="0" algn="ctr">
              <a:lnSpc>
                <a:spcPct val="200000"/>
              </a:lnSpc>
              <a:buNone/>
            </a:pPr>
            <a:r>
              <a:rPr lang="en-US" sz="4800" b="1" i="1" dirty="0" smtClean="0">
                <a:solidFill>
                  <a:srgbClr val="7030A0"/>
                </a:solidFill>
                <a:latin typeface="Algerian" panose="04020705040A02060702" pitchFamily="82" charset="0"/>
              </a:rPr>
              <a:t>THE administration of the JUDICIARY act, 2020</a:t>
            </a:r>
            <a:endParaRPr lang="en-US" sz="4800" b="1" i="1" dirty="0">
              <a:solidFill>
                <a:srgbClr val="7030A0"/>
              </a:solidFill>
              <a:latin typeface="Algerian" panose="04020705040A02060702" pitchFamily="82" charset="0"/>
            </a:endParaRPr>
          </a:p>
        </p:txBody>
      </p:sp>
      <p:sp>
        <p:nvSpPr>
          <p:cNvPr id="4" name="Slide Number Placeholder 3"/>
          <p:cNvSpPr>
            <a:spLocks noGrp="1"/>
          </p:cNvSpPr>
          <p:nvPr>
            <p:ph type="sldNum" sz="quarter" idx="12"/>
          </p:nvPr>
        </p:nvSpPr>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CDED835C-16D9-B44E-AFAC-008CE890F602}" type="slidenum">
              <a:rPr kumimoji="0" lang="en-US" sz="1400" b="0" i="0" u="none" strike="noStrike" kern="1200" cap="none" spc="0" normalizeH="0" baseline="0" noProof="0" smtClean="0">
                <a:ln>
                  <a:noFill/>
                </a:ln>
                <a:solidFill>
                  <a:prstClr val="black">
                    <a:tint val="75000"/>
                  </a:prstClr>
                </a:solidFill>
                <a:effectLst/>
                <a:uLnTx/>
                <a:uFillTx/>
                <a:latin typeface="Tahoma"/>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black">
                  <a:tint val="75000"/>
                </a:prstClr>
              </a:solidFill>
              <a:effectLst/>
              <a:uLnTx/>
              <a:uFillTx/>
              <a:latin typeface="Tahoma"/>
              <a:ea typeface="+mn-ea"/>
              <a:cs typeface="+mn-cs"/>
            </a:endParaRPr>
          </a:p>
        </p:txBody>
      </p:sp>
    </p:spTree>
    <p:extLst>
      <p:ext uri="{BB962C8B-B14F-4D97-AF65-F5344CB8AC3E}">
        <p14:creationId xmlns:p14="http://schemas.microsoft.com/office/powerpoint/2010/main" val="361045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534988" y="111125"/>
            <a:ext cx="9618662" cy="687388"/>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198438" y="1169988"/>
            <a:ext cx="4297362" cy="6229350"/>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a</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The Judiciary Service – S. 13 AJA</a:t>
            </a: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4702175" y="893763"/>
            <a:ext cx="5753100" cy="6208712"/>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456257" lvl="1" indent="0" algn="just">
              <a:lnSpc>
                <a:spcPct val="107000"/>
              </a:lnSpc>
              <a:spcBef>
                <a:spcPts val="0"/>
              </a:spcBef>
              <a:buFont typeface="Arial"/>
              <a:buNone/>
              <a:defRPr/>
            </a:pPr>
            <a:endParaRPr lang="en-US"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dirty="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arenR"/>
              <a:defRPr/>
            </a:pPr>
            <a:endParaRPr lang="en-US" dirty="0">
              <a:latin typeface="Tahoma" panose="020B060403050404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pic>
        <p:nvPicPr>
          <p:cNvPr id="2150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4375150"/>
            <a:ext cx="43386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600575" y="969963"/>
            <a:ext cx="4722813" cy="866775"/>
          </a:xfrm>
          <a:prstGeom prst="rect">
            <a:avLst/>
          </a:prstGeom>
        </p:spPr>
        <p:txBody>
          <a:bodyPr lIns="104287" tIns="52144" rIns="104287" bIns="52144" anchor="ctr">
            <a:normAutofit fontScale="55000" lnSpcReduction="20000"/>
          </a:bodyPr>
          <a:lstStyle>
            <a:lvl1pPr algn="l" defTabSz="521437" rtl="0" eaLnBrk="1" latinLnBrk="0" hangingPunct="1">
              <a:spcBef>
                <a:spcPct val="0"/>
              </a:spcBef>
              <a:buNone/>
              <a:defRPr sz="2800" kern="1200">
                <a:solidFill>
                  <a:srgbClr val="660066"/>
                </a:solidFill>
                <a:latin typeface="Franklin Gothic Medium"/>
                <a:ea typeface="+mj-ea"/>
                <a:cs typeface="Franklin Gothic Medium"/>
              </a:defRPr>
            </a:lvl1pPr>
          </a:lstStyle>
          <a:p>
            <a:pPr>
              <a:defRPr/>
            </a:pPr>
            <a:endParaRPr lang="en-US" b="1" dirty="0" smtClean="0"/>
          </a:p>
          <a:p>
            <a:pPr>
              <a:defRPr/>
            </a:pPr>
            <a:r>
              <a:rPr lang="en-US" b="1" dirty="0" smtClean="0"/>
              <a:t>Summary of the new structure for the Upper Bench</a:t>
            </a:r>
            <a:r>
              <a:rPr lang="en-US" i="1" dirty="0" smtClean="0"/>
              <a:t/>
            </a:r>
            <a:br>
              <a:rPr lang="en-US" i="1" dirty="0" smtClean="0"/>
            </a:br>
            <a:endParaRPr lang="en-US" dirty="0"/>
          </a:p>
        </p:txBody>
      </p:sp>
      <p:pic>
        <p:nvPicPr>
          <p:cNvPr id="215047"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1641475"/>
            <a:ext cx="426878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4738688" y="3757613"/>
            <a:ext cx="5827712" cy="865187"/>
          </a:xfrm>
          <a:prstGeom prst="rect">
            <a:avLst/>
          </a:prstGeom>
        </p:spPr>
        <p:txBody>
          <a:bodyPr lIns="104287" tIns="52144" rIns="104287" bIns="52144" anchor="ctr">
            <a:normAutofit fontScale="55000" lnSpcReduction="20000"/>
          </a:bodyPr>
          <a:lstStyle>
            <a:lvl1pPr algn="l" defTabSz="521437" rtl="0" eaLnBrk="1" latinLnBrk="0" hangingPunct="1">
              <a:spcBef>
                <a:spcPct val="0"/>
              </a:spcBef>
              <a:buNone/>
              <a:defRPr sz="2800" kern="1200">
                <a:solidFill>
                  <a:srgbClr val="660066"/>
                </a:solidFill>
                <a:latin typeface="Franklin Gothic Medium"/>
                <a:ea typeface="+mj-ea"/>
                <a:cs typeface="Franklin Gothic Medium"/>
              </a:defRPr>
            </a:lvl1pPr>
          </a:lstStyle>
          <a:p>
            <a:pPr>
              <a:defRPr/>
            </a:pPr>
            <a:endParaRPr lang="en-US" b="1" dirty="0" smtClean="0"/>
          </a:p>
          <a:p>
            <a:pPr>
              <a:defRPr/>
            </a:pPr>
            <a:endParaRPr lang="en-US" b="1" dirty="0"/>
          </a:p>
          <a:p>
            <a:pPr>
              <a:defRPr/>
            </a:pPr>
            <a:r>
              <a:rPr lang="en-US" b="1" dirty="0" smtClean="0"/>
              <a:t>Summary of the new structure for the Lower Bench</a:t>
            </a:r>
            <a:r>
              <a:rPr lang="en-US" i="1" dirty="0" smtClean="0"/>
              <a:t/>
            </a:r>
            <a:br>
              <a:rPr lang="en-US" i="1" dirty="0" smtClean="0"/>
            </a:br>
            <a:endParaRPr lang="en-US" dirty="0"/>
          </a:p>
        </p:txBody>
      </p:sp>
      <p:sp>
        <p:nvSpPr>
          <p:cNvPr id="2150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B01CE6-A741-4C7B-BA04-E32EEA630DB1}" type="slidenum">
              <a:rPr lang="en-US" altLang="en-US" smtClean="0"/>
              <a:pPr/>
              <a:t>32</a:t>
            </a:fld>
            <a:endParaRPr lang="en-US" altLang="en-US" smtClean="0"/>
          </a:p>
        </p:txBody>
      </p:sp>
    </p:spTree>
    <p:extLst>
      <p:ext uri="{BB962C8B-B14F-4D97-AF65-F5344CB8AC3E}">
        <p14:creationId xmlns:p14="http://schemas.microsoft.com/office/powerpoint/2010/main" val="3977447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534988" y="111125"/>
            <a:ext cx="9618662" cy="687388"/>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198438" y="1169988"/>
            <a:ext cx="4297362" cy="6229350"/>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b) Expanded Structure </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4702175" y="893763"/>
            <a:ext cx="5753100" cy="6208712"/>
          </a:xfrm>
          <a:prstGeom prst="rect">
            <a:avLst/>
          </a:prstGeom>
        </p:spPr>
        <p:txBody>
          <a:bodyPr lIns="104287" tIns="52144" rIns="104287" bIns="52144">
            <a:normAutofit fontScale="92500"/>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a:buNone/>
              <a:defRPr/>
            </a:pPr>
            <a:endParaRPr lang="en-US" sz="2600" dirty="0" smtClean="0"/>
          </a:p>
          <a:p>
            <a:pPr marL="0" indent="0">
              <a:buFont typeface="Arial"/>
              <a:buNone/>
              <a:defRPr/>
            </a:pPr>
            <a:r>
              <a:rPr lang="en-US" sz="2600" dirty="0" smtClean="0"/>
              <a:t>3 Coram's  of the </a:t>
            </a:r>
            <a:r>
              <a:rPr lang="en-US" sz="2600" dirty="0"/>
              <a:t>S</a:t>
            </a:r>
            <a:r>
              <a:rPr lang="en-US" sz="2600" dirty="0" smtClean="0"/>
              <a:t>upreme Court</a:t>
            </a:r>
          </a:p>
          <a:p>
            <a:pPr marL="913457" lvl="1" indent="-457200">
              <a:buFont typeface="Wingdings" panose="05000000000000000000" pitchFamily="2" charset="2"/>
              <a:buChar char="q"/>
              <a:defRPr/>
            </a:pPr>
            <a:r>
              <a:rPr lang="en-US" sz="2800" dirty="0" smtClean="0"/>
              <a:t>8 regional Courts of Appeal in </a:t>
            </a:r>
            <a:r>
              <a:rPr lang="en-US" sz="2800" dirty="0" err="1" smtClean="0"/>
              <a:t>Mbale</a:t>
            </a:r>
            <a:r>
              <a:rPr lang="en-US" sz="2800" dirty="0" smtClean="0"/>
              <a:t>, </a:t>
            </a:r>
            <a:r>
              <a:rPr lang="en-US" sz="2800" dirty="0" err="1" smtClean="0"/>
              <a:t>Gulu</a:t>
            </a:r>
            <a:r>
              <a:rPr lang="en-US" sz="2800" dirty="0" smtClean="0"/>
              <a:t>, </a:t>
            </a:r>
            <a:r>
              <a:rPr lang="en-US" sz="2800" dirty="0" err="1" smtClean="0"/>
              <a:t>Arua</a:t>
            </a:r>
            <a:r>
              <a:rPr lang="en-US" sz="2800" dirty="0" smtClean="0"/>
              <a:t>, </a:t>
            </a:r>
            <a:r>
              <a:rPr lang="en-US" sz="2800" dirty="0" err="1" smtClean="0"/>
              <a:t>Jinja</a:t>
            </a:r>
            <a:r>
              <a:rPr lang="en-US" sz="2800" dirty="0" smtClean="0"/>
              <a:t>, </a:t>
            </a:r>
            <a:r>
              <a:rPr lang="en-US" sz="2800" dirty="0" err="1" smtClean="0"/>
              <a:t>Masaka</a:t>
            </a:r>
            <a:r>
              <a:rPr lang="en-US" sz="2800" dirty="0" smtClean="0"/>
              <a:t>, </a:t>
            </a:r>
            <a:r>
              <a:rPr lang="en-US" sz="2800" dirty="0" err="1" smtClean="0"/>
              <a:t>Mbarara</a:t>
            </a:r>
            <a:r>
              <a:rPr lang="en-US" sz="2800" dirty="0" smtClean="0"/>
              <a:t>, Fort Portal and </a:t>
            </a:r>
            <a:r>
              <a:rPr lang="en-US" sz="2800" dirty="0" err="1" smtClean="0"/>
              <a:t>Soroti</a:t>
            </a:r>
            <a:endParaRPr lang="en-US" sz="2800" dirty="0" smtClean="0"/>
          </a:p>
          <a:p>
            <a:pPr marL="913457" lvl="1" indent="-457200">
              <a:buFont typeface="Wingdings" panose="05000000000000000000" pitchFamily="2" charset="2"/>
              <a:buChar char="q"/>
              <a:defRPr/>
            </a:pPr>
            <a:r>
              <a:rPr lang="en-US" sz="2800" dirty="0" smtClean="0"/>
              <a:t>Operationalization of the 20 High Court Circuits and more </a:t>
            </a:r>
            <a:r>
              <a:rPr lang="en-US" sz="2800" dirty="0" err="1" smtClean="0"/>
              <a:t>gazetted</a:t>
            </a:r>
            <a:endParaRPr lang="en-US" sz="2800" dirty="0" smtClean="0"/>
          </a:p>
          <a:p>
            <a:pPr marL="913457" lvl="1" indent="-457200">
              <a:buFont typeface="Wingdings" panose="05000000000000000000" pitchFamily="2" charset="2"/>
              <a:buChar char="q"/>
              <a:defRPr/>
            </a:pPr>
            <a:r>
              <a:rPr lang="en-US" sz="2800" dirty="0" smtClean="0"/>
              <a:t>Chief Magistrate in every district</a:t>
            </a:r>
          </a:p>
          <a:p>
            <a:pPr marL="913457" lvl="1" indent="-457200">
              <a:buFont typeface="Wingdings" panose="05000000000000000000" pitchFamily="2" charset="2"/>
              <a:buChar char="q"/>
              <a:defRPr/>
            </a:pPr>
            <a:r>
              <a:rPr lang="en-US" sz="2800" dirty="0" smtClean="0"/>
              <a:t>Magistrate Grade One in every Constituency</a:t>
            </a:r>
          </a:p>
          <a:p>
            <a:pPr marL="913457" lvl="1" indent="-457200">
              <a:buFont typeface="Wingdings" panose="05000000000000000000" pitchFamily="2" charset="2"/>
              <a:buChar char="q"/>
              <a:defRPr/>
            </a:pPr>
            <a:r>
              <a:rPr lang="en-US" sz="2800" dirty="0" smtClean="0"/>
              <a:t>Magistrates Grade One –Research function</a:t>
            </a:r>
            <a:endParaRPr lang="en-US" sz="2800" dirty="0"/>
          </a:p>
        </p:txBody>
      </p:sp>
      <p:sp>
        <p:nvSpPr>
          <p:cNvPr id="217093" name="Title 1"/>
          <p:cNvSpPr txBox="1">
            <a:spLocks/>
          </p:cNvSpPr>
          <p:nvPr/>
        </p:nvSpPr>
        <p:spPr bwMode="auto">
          <a:xfrm>
            <a:off x="4792663" y="939800"/>
            <a:ext cx="47228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nchor="ctr"/>
          <a:lstStyle/>
          <a:p>
            <a:pPr eaLnBrk="1" hangingPunct="1"/>
            <a:endParaRPr lang="en-US" altLang="en-US" sz="2800">
              <a:solidFill>
                <a:srgbClr val="660066"/>
              </a:solidFill>
              <a:latin typeface="Franklin Gothic Medium" panose="020B0603020102020204" pitchFamily="34" charset="0"/>
            </a:endParaRPr>
          </a:p>
        </p:txBody>
      </p:sp>
      <p:sp>
        <p:nvSpPr>
          <p:cNvPr id="217094" name="Title 1"/>
          <p:cNvSpPr txBox="1">
            <a:spLocks/>
          </p:cNvSpPr>
          <p:nvPr/>
        </p:nvSpPr>
        <p:spPr bwMode="auto">
          <a:xfrm>
            <a:off x="4738688" y="3757613"/>
            <a:ext cx="58277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nchor="ctr"/>
          <a:lstStyle/>
          <a:p>
            <a:pPr eaLnBrk="1" hangingPunct="1"/>
            <a:endParaRPr lang="en-US" altLang="en-US" sz="2800" b="1">
              <a:solidFill>
                <a:srgbClr val="660066"/>
              </a:solidFill>
              <a:latin typeface="Franklin Gothic Medium" panose="020B0603020102020204" pitchFamily="34" charset="0"/>
            </a:endParaRPr>
          </a:p>
          <a:p>
            <a:pPr eaLnBrk="1" hangingPunct="1"/>
            <a:endParaRPr lang="en-US" altLang="en-US" sz="2800" b="1">
              <a:solidFill>
                <a:srgbClr val="660066"/>
              </a:solidFill>
              <a:latin typeface="Franklin Gothic Medium" panose="020B0603020102020204" pitchFamily="34" charset="0"/>
            </a:endParaRPr>
          </a:p>
          <a:p>
            <a:pPr eaLnBrk="1" hangingPunct="1"/>
            <a:endParaRPr lang="en-US" altLang="en-US" sz="2800">
              <a:solidFill>
                <a:srgbClr val="660066"/>
              </a:solidFill>
              <a:latin typeface="Franklin Gothic Medium" panose="020B0603020102020204" pitchFamily="34" charset="0"/>
            </a:endParaRPr>
          </a:p>
        </p:txBody>
      </p:sp>
      <p:sp>
        <p:nvSpPr>
          <p:cNvPr id="2170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6D2F117-8B6A-4E00-8AB5-396E225FFC9C}" type="slidenum">
              <a:rPr lang="en-US" altLang="en-US" smtClean="0"/>
              <a:pPr/>
              <a:t>33</a:t>
            </a:fld>
            <a:endParaRPr lang="en-US" altLang="en-US" smtClean="0"/>
          </a:p>
        </p:txBody>
      </p:sp>
    </p:spTree>
    <p:extLst>
      <p:ext uri="{BB962C8B-B14F-4D97-AF65-F5344CB8AC3E}">
        <p14:creationId xmlns:p14="http://schemas.microsoft.com/office/powerpoint/2010/main" val="2216807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534988" y="303213"/>
            <a:ext cx="9618662" cy="687387"/>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c) Strengthen Inspection of Courts – Part III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1101725"/>
            <a:ext cx="5343525" cy="6229350"/>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Inspectorate creature of statute- Part III of AJA</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Regulations to govern the Inspectorate</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expand capacity of the Inspectorate</a:t>
            </a:r>
          </a:p>
          <a:p>
            <a:pPr marL="913457" lvl="1" indent="-457200" algn="just">
              <a:lnSpc>
                <a:spcPct val="107000"/>
              </a:lnSpc>
              <a:spcBef>
                <a:spcPts val="0"/>
              </a:spcBef>
              <a:buFont typeface="Courier New" panose="02070309020205020404" pitchFamily="49" charset="0"/>
              <a:buChar char="o"/>
              <a:defRPr/>
            </a:pPr>
            <a:r>
              <a:rPr lang="en-US" sz="2400" dirty="0">
                <a:latin typeface="Tahoma" panose="020B0604030504040204" pitchFamily="34" charset="0"/>
                <a:ea typeface="Calibri" panose="020F0502020204030204" pitchFamily="34" charset="0"/>
                <a:cs typeface="Times New Roman" panose="02020603050405020304" pitchFamily="18" charset="0"/>
              </a:rPr>
              <a:t>d</a:t>
            </a:r>
            <a:r>
              <a:rPr lang="en-US" sz="2400" dirty="0" smtClean="0">
                <a:latin typeface="Tahoma" panose="020B0604030504040204" pitchFamily="34" charset="0"/>
                <a:ea typeface="Calibri" panose="020F0502020204030204" pitchFamily="34" charset="0"/>
                <a:cs typeface="Times New Roman" panose="02020603050405020304" pitchFamily="18" charset="0"/>
              </a:rPr>
              <a:t>ecentralize inspection</a:t>
            </a:r>
          </a:p>
          <a:p>
            <a:pPr marL="913457" lvl="1" indent="-457200" algn="just">
              <a:lnSpc>
                <a:spcPct val="107000"/>
              </a:lnSpc>
              <a:spcBef>
                <a:spcPts val="0"/>
              </a:spcBef>
              <a:buFont typeface="Courier New" panose="02070309020205020404" pitchFamily="49" charset="0"/>
              <a:buChar char="o"/>
              <a:defRPr/>
            </a:pPr>
            <a:r>
              <a:rPr lang="en-US" sz="2400" dirty="0">
                <a:latin typeface="Tahoma" panose="020B0604030504040204" pitchFamily="34" charset="0"/>
                <a:ea typeface="Calibri" panose="020F0502020204030204" pitchFamily="34" charset="0"/>
                <a:cs typeface="Times New Roman" panose="02020603050405020304" pitchFamily="18" charset="0"/>
              </a:rPr>
              <a:t>p</a:t>
            </a:r>
            <a:r>
              <a:rPr lang="en-US" sz="2400" dirty="0" smtClean="0">
                <a:latin typeface="Tahoma" panose="020B0604030504040204" pitchFamily="34" charset="0"/>
                <a:ea typeface="Calibri" panose="020F0502020204030204" pitchFamily="34" charset="0"/>
                <a:cs typeface="Times New Roman" panose="02020603050405020304" pitchFamily="18" charset="0"/>
              </a:rPr>
              <a:t>rovide vehicles, training </a:t>
            </a:r>
            <a:r>
              <a:rPr lang="en-US" sz="2400" dirty="0" err="1" smtClean="0">
                <a:latin typeface="Tahoma" panose="020B0604030504040204" pitchFamily="34" charset="0"/>
                <a:ea typeface="Calibri" panose="020F0502020204030204" pitchFamily="34" charset="0"/>
                <a:cs typeface="Times New Roman" panose="02020603050405020304" pitchFamily="18" charset="0"/>
              </a:rPr>
              <a:t>etc</a:t>
            </a:r>
            <a:r>
              <a:rPr lang="en-US" sz="2400" dirty="0" smtClean="0">
                <a:latin typeface="Tahoma" panose="020B0604030504040204" pitchFamily="34" charset="0"/>
                <a:ea typeface="Calibri" panose="020F0502020204030204" pitchFamily="34" charset="0"/>
                <a:cs typeface="Times New Roman" panose="02020603050405020304" pitchFamily="18" charset="0"/>
              </a:rPr>
              <a:t> </a:t>
            </a:r>
          </a:p>
          <a:p>
            <a:pPr marL="457200" indent="-457200" algn="just">
              <a:lnSpc>
                <a:spcPct val="107000"/>
              </a:lnSpc>
              <a:spcBef>
                <a:spcPts val="0"/>
              </a:spcBef>
              <a:buFont typeface="+mj-lt"/>
              <a:buAutoNum type="alphaLcParenR" startAt="4"/>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pic>
        <p:nvPicPr>
          <p:cNvPr id="2191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2413" y="4616450"/>
            <a:ext cx="23272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2" name="AutoShape 2" descr="https://apis.mail.yahoo.com/ws/v3/mailboxes/@.id==VjN-ruZZkRN0-qvN32Gy_Ytre4vxjB4tfhouW9kSKcK9dpZVSTl51cdyznNn9NULiTU4UWhjIv2uHVC2R0Wv8Q9VgQ/messages/@.id==AP8aM4MFKmoPYSDTYwCUcI0GdlI/content/parts/@.id==2/thumbnail?appid=YMailNorrin&amp;downloadWhenThumbnailFails=true&amp;pid=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219143" name="Picture 6" descr="C:\Users\USER\Desktop\Photos\PJ IN MASAKA HCC\4. KYAZANGA\IMG_7756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313" y="4648200"/>
            <a:ext cx="218122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4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FD34AF-8BD1-4DAB-9C06-D4B2B119D609}" type="slidenum">
              <a:rPr lang="en-US" altLang="en-US" smtClean="0"/>
              <a:pPr/>
              <a:t>34</a:t>
            </a:fld>
            <a:endParaRPr lang="en-US" altLang="en-US" smtClean="0"/>
          </a:p>
        </p:txBody>
      </p:sp>
    </p:spTree>
    <p:extLst>
      <p:ext uri="{BB962C8B-B14F-4D97-AF65-F5344CB8AC3E}">
        <p14:creationId xmlns:p14="http://schemas.microsoft.com/office/powerpoint/2010/main" val="200807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534988" y="303213"/>
            <a:ext cx="9618662" cy="687387"/>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512763" y="1349375"/>
            <a:ext cx="4297362" cy="5805488"/>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nSpc>
                <a:spcPct val="107000"/>
              </a:lnSpc>
              <a:spcBef>
                <a:spcPts val="0"/>
              </a:spcBef>
              <a:buFont typeface="Arial" panose="020B0604020202020204" pitchFamily="34" charset="0"/>
              <a:buNone/>
              <a:defRPr/>
            </a:pP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d) Performance Management System - Part V – Section 18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4811713" y="892175"/>
            <a:ext cx="5341937" cy="5940425"/>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buFont typeface="Arial"/>
              <a:buNone/>
              <a:defRPr/>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r>
              <a:rPr lang="en-US" sz="2400" b="1" dirty="0" smtClean="0">
                <a:solidFill>
                  <a:srgbClr val="7030A0"/>
                </a:solidFill>
                <a:latin typeface="Tahoma" panose="020B0604030504040204" pitchFamily="34" charset="0"/>
                <a:ea typeface="Calibri" panose="020F0502020204030204" pitchFamily="34" charset="0"/>
                <a:cs typeface="Times New Roman" panose="02020603050405020304" pitchFamily="18" charset="0"/>
              </a:rPr>
              <a:t>360 degree performance weights</a:t>
            </a:r>
            <a:endParaRPr lang="en-US" sz="2400"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913457" lvl="1" indent="-457200" algn="just">
              <a:lnSpc>
                <a:spcPct val="107000"/>
              </a:lnSpc>
              <a:spcBef>
                <a:spcPts val="0"/>
              </a:spcBef>
              <a:buFont typeface="+mj-lt"/>
              <a:buAutoNum type="alphaLcPeriod" startAt="3"/>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799157" lvl="1" indent="-342900" algn="just">
              <a:lnSpc>
                <a:spcPct val="107000"/>
              </a:lnSpc>
              <a:spcBef>
                <a:spcPts val="0"/>
              </a:spcBef>
              <a:buFont typeface="+mj-lt"/>
              <a:buAutoNum type="alphaLcPeriod" startAt="3"/>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pic>
        <p:nvPicPr>
          <p:cNvPr id="22016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9063" y="2117725"/>
            <a:ext cx="5438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19116B-920A-4B6C-BF90-90B9D5A05992}" type="slidenum">
              <a:rPr lang="en-US" altLang="en-US" smtClean="0"/>
              <a:pPr/>
              <a:t>35</a:t>
            </a:fld>
            <a:endParaRPr lang="en-US" altLang="en-US" smtClean="0"/>
          </a:p>
        </p:txBody>
      </p:sp>
    </p:spTree>
    <p:extLst>
      <p:ext uri="{BB962C8B-B14F-4D97-AF65-F5344CB8AC3E}">
        <p14:creationId xmlns:p14="http://schemas.microsoft.com/office/powerpoint/2010/main" val="1867362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534988" y="303213"/>
            <a:ext cx="9618662" cy="687387"/>
          </a:xfrm>
        </p:spPr>
        <p:txBody>
          <a:bodyPr/>
          <a:lstStyle/>
          <a:p>
            <a:r>
              <a:rPr lang="en-US" altLang="en-US" b="1"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 </a:t>
            </a:r>
            <a:endPar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endParaRP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e</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Expansion of the Judicial Training Institute (JTI) – Part VI</a:t>
            </a: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722313"/>
            <a:ext cx="5343525" cy="5876925"/>
          </a:xfrm>
          <a:prstGeom prst="rect">
            <a:avLst/>
          </a:prstGeom>
        </p:spPr>
        <p:txBody>
          <a:bodyPr lIns="104287" tIns="52144" rIns="104287" bIns="52144">
            <a:normAutofit fontScale="92500"/>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Construction of the state of the art modern training facility out of Kampala- concept being developed</a:t>
            </a: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Develop a training curriculum and </a:t>
            </a:r>
            <a:r>
              <a:rPr lang="en-US" sz="2400" dirty="0" err="1" smtClean="0">
                <a:latin typeface="Tahoma" panose="020B0604030504040204" pitchFamily="34" charset="0"/>
                <a:ea typeface="Calibri" panose="020F0502020204030204" pitchFamily="34" charset="0"/>
                <a:cs typeface="Times New Roman" panose="02020603050405020304" pitchFamily="18" charset="0"/>
              </a:rPr>
              <a:t>calender</a:t>
            </a:r>
            <a:r>
              <a:rPr lang="en-US" sz="2400" dirty="0" smtClean="0">
                <a:latin typeface="Tahoma" panose="020B0604030504040204" pitchFamily="34" charset="0"/>
                <a:ea typeface="Calibri" panose="020F0502020204030204" pitchFamily="34" charset="0"/>
                <a:cs typeface="Times New Roman" panose="02020603050405020304" pitchFamily="18" charset="0"/>
              </a:rPr>
              <a:t> for Judicial, non judicial staff and others </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routine refresher courses for judiciary</a:t>
            </a:r>
          </a:p>
          <a:p>
            <a:pPr marL="913457" lvl="1"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courses JLOS agencies </a:t>
            </a:r>
          </a:p>
          <a:p>
            <a:pPr marL="913457" lvl="1" indent="-457200" algn="just">
              <a:lnSpc>
                <a:spcPct val="107000"/>
              </a:lnSpc>
              <a:spcBef>
                <a:spcPts val="0"/>
              </a:spcBef>
              <a:buFont typeface="Courier New" panose="02070309020205020404" pitchFamily="49" charset="0"/>
              <a:buChar char="o"/>
              <a:defRPr/>
            </a:pPr>
            <a:r>
              <a:rPr lang="en-US" sz="2400" dirty="0">
                <a:latin typeface="Tahoma" panose="020B0604030504040204" pitchFamily="34" charset="0"/>
                <a:ea typeface="Calibri" panose="020F0502020204030204" pitchFamily="34" charset="0"/>
                <a:cs typeface="Times New Roman" panose="02020603050405020304" pitchFamily="18" charset="0"/>
              </a:rPr>
              <a:t>c</a:t>
            </a:r>
            <a:r>
              <a:rPr lang="en-US" sz="2400" dirty="0" smtClean="0">
                <a:latin typeface="Tahoma" panose="020B0604030504040204" pitchFamily="34" charset="0"/>
                <a:ea typeface="Calibri" panose="020F0502020204030204" pitchFamily="34" charset="0"/>
                <a:cs typeface="Times New Roman" panose="02020603050405020304" pitchFamily="18" charset="0"/>
              </a:rPr>
              <a:t>ourses for LC Courts </a:t>
            </a:r>
          </a:p>
          <a:p>
            <a:pPr marL="913457" lvl="1" indent="-457200" algn="just">
              <a:lnSpc>
                <a:spcPct val="107000"/>
              </a:lnSpc>
              <a:spcBef>
                <a:spcPts val="0"/>
              </a:spcBef>
              <a:buFont typeface="Courier New" panose="02070309020205020404" pitchFamily="49" charset="0"/>
              <a:buChar char="o"/>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2 weeks induction training</a:t>
            </a:r>
          </a:p>
          <a:p>
            <a:pPr marL="457200" indent="-457200" algn="just">
              <a:lnSpc>
                <a:spcPct val="107000"/>
              </a:lnSpc>
              <a:spcBef>
                <a:spcPts val="0"/>
              </a:spcBef>
              <a:buFont typeface="Courier New" panose="02070309020205020404" pitchFamily="49" charset="0"/>
              <a:buChar char="o"/>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Accreditation of the JTI by the National Council for Higher Education (NCHE) </a:t>
            </a: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2400" dirty="0" smtClean="0">
              <a:latin typeface="Tahoma" panose="020B0604030504040204" pitchFamily="34" charset="0"/>
              <a:ea typeface="Calibri" panose="020F0502020204030204" pitchFamily="34" charset="0"/>
              <a:cs typeface="Times New Roman" panose="02020603050405020304" pitchFamily="18" charset="0"/>
            </a:endParaRPr>
          </a:p>
          <a:p>
            <a:pPr marL="456257" lvl="1" indent="0" algn="just">
              <a:lnSpc>
                <a:spcPct val="107000"/>
              </a:lnSpc>
              <a:spcBef>
                <a:spcPts val="0"/>
              </a:spcBef>
              <a:buFont typeface="Arial"/>
              <a:buNone/>
              <a:defRPr/>
            </a:pP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dirty="0"/>
          </a:p>
        </p:txBody>
      </p:sp>
      <p:sp>
        <p:nvSpPr>
          <p:cNvPr id="221189" name="AutoShape 2" descr="https://apis.mail.yahoo.com/ws/v3/mailboxes/@.id==VjN-ruZZkRN0-qvN32Gy_Ytre4vxjB4tfhouW9kSKcK9dpZVSTl51cdyznNn9NULiTU4UWhjIv2uHVC2R0Wv8Q9VgQ/messages/@.id==AP8aM4MFKmoPYSDTYwCUcI0GdlI/content/parts/@.id==2/thumbnail?appid=YMailNorrin&amp;downloadWhenThumbnailFails=true&amp;pid=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11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58238A-90B6-4431-AFA5-5DE7CA7B2BF5}" type="slidenum">
              <a:rPr lang="en-US" altLang="en-US" smtClean="0"/>
              <a:pPr/>
              <a:t>36</a:t>
            </a:fld>
            <a:endParaRPr lang="en-US" altLang="en-US" smtClean="0"/>
          </a:p>
        </p:txBody>
      </p:sp>
    </p:spTree>
    <p:extLst>
      <p:ext uri="{BB962C8B-B14F-4D97-AF65-F5344CB8AC3E}">
        <p14:creationId xmlns:p14="http://schemas.microsoft.com/office/powerpoint/2010/main" val="3482387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a:xfrm>
            <a:off x="534988" y="303213"/>
            <a:ext cx="9618662" cy="687387"/>
          </a:xfrm>
        </p:spPr>
        <p:txBody>
          <a:bodyPr/>
          <a:lstStyle/>
          <a:p>
            <a:r>
              <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f</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Development of Regulations under the Act S. 40 AJA</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1143000"/>
            <a:ext cx="5343525" cy="5959475"/>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456257" lvl="1" indent="0" algn="just">
              <a:lnSpc>
                <a:spcPct val="107000"/>
              </a:lnSpc>
              <a:spcBef>
                <a:spcPts val="0"/>
              </a:spcBef>
              <a:buFont typeface="Arial"/>
              <a:buNone/>
              <a:defRP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defRPr/>
            </a:pPr>
            <a:r>
              <a:rPr lang="en-US" sz="2400" dirty="0" smtClean="0">
                <a:latin typeface="Tahoma" panose="020B0604030504040204" pitchFamily="34" charset="0"/>
                <a:ea typeface="Calibri" panose="020F0502020204030204" pitchFamily="34" charset="0"/>
                <a:cs typeface="Times New Roman" panose="02020603050405020304" pitchFamily="18" charset="0"/>
              </a:rPr>
              <a:t>Administration of the Judiciary ( Establishment of Committees) Regulations, 2022 </a:t>
            </a:r>
          </a:p>
          <a:p>
            <a:pPr lvl="1" algn="just">
              <a:lnSpc>
                <a:spcPct val="107000"/>
              </a:lnSpc>
              <a:spcBef>
                <a:spcPts val="0"/>
              </a:spcBef>
              <a:spcAft>
                <a:spcPts val="800"/>
              </a:spcAft>
              <a:defRPr/>
            </a:pPr>
            <a:r>
              <a:rPr lang="en-US" sz="2400" dirty="0">
                <a:solidFill>
                  <a:prstClr val="black"/>
                </a:solidFill>
                <a:latin typeface="Tahoma" panose="020B0604030504040204" pitchFamily="34" charset="0"/>
                <a:ea typeface="Calibri" panose="020F0502020204030204" pitchFamily="34" charset="0"/>
                <a:cs typeface="Times New Roman" panose="02020603050405020304" pitchFamily="18" charset="0"/>
              </a:rPr>
              <a:t>Administration of the Judiciary </a:t>
            </a:r>
            <a:r>
              <a:rPr lang="en-US" sz="2400" dirty="0" smtClean="0">
                <a:solidFill>
                  <a:prstClr val="black"/>
                </a:solidFill>
                <a:latin typeface="Tahoma" panose="020B0604030504040204" pitchFamily="34" charset="0"/>
                <a:ea typeface="Calibri" panose="020F0502020204030204" pitchFamily="34" charset="0"/>
                <a:cs typeface="Times New Roman" panose="02020603050405020304" pitchFamily="18" charset="0"/>
              </a:rPr>
              <a:t>(Judiciary Service) Regulations, </a:t>
            </a:r>
            <a:r>
              <a:rPr lang="en-US" sz="2400" dirty="0" smtClean="0">
                <a:latin typeface="Tahoma" panose="020B0604030504040204" pitchFamily="34" charset="0"/>
                <a:ea typeface="Calibri" panose="020F0502020204030204" pitchFamily="34" charset="0"/>
                <a:cs typeface="Times New Roman" panose="02020603050405020304" pitchFamily="18" charset="0"/>
              </a:rPr>
              <a:t>2022</a:t>
            </a:r>
          </a:p>
          <a:p>
            <a:pPr lvl="1" algn="just">
              <a:lnSpc>
                <a:spcPct val="107000"/>
              </a:lnSpc>
              <a:spcBef>
                <a:spcPts val="0"/>
              </a:spcBef>
              <a:spcAft>
                <a:spcPts val="800"/>
              </a:spcAft>
              <a:defRPr/>
            </a:pPr>
            <a:r>
              <a:rPr lang="en-US" sz="2400" dirty="0">
                <a:solidFill>
                  <a:prstClr val="black"/>
                </a:solidFill>
                <a:latin typeface="Tahoma" panose="020B0604030504040204" pitchFamily="34" charset="0"/>
                <a:ea typeface="Calibri" panose="020F0502020204030204" pitchFamily="34" charset="0"/>
                <a:cs typeface="Times New Roman" panose="02020603050405020304" pitchFamily="18" charset="0"/>
              </a:rPr>
              <a:t>Administration of the Judiciary </a:t>
            </a:r>
            <a:r>
              <a:rPr lang="en-US" sz="2400" dirty="0" smtClean="0">
                <a:solidFill>
                  <a:prstClr val="black"/>
                </a:solidFill>
                <a:latin typeface="Tahoma" panose="020B0604030504040204" pitchFamily="34" charset="0"/>
                <a:ea typeface="Calibri" panose="020F0502020204030204" pitchFamily="34" charset="0"/>
                <a:cs typeface="Times New Roman" panose="02020603050405020304" pitchFamily="18" charset="0"/>
              </a:rPr>
              <a:t>(In</a:t>
            </a:r>
            <a:r>
              <a:rPr lang="en-US" sz="2400" dirty="0" smtClean="0">
                <a:latin typeface="Tahoma" panose="020B0604030504040204" pitchFamily="34" charset="0"/>
                <a:ea typeface="Calibri" panose="020F0502020204030204" pitchFamily="34" charset="0"/>
                <a:cs typeface="Times New Roman" panose="02020603050405020304" pitchFamily="18" charset="0"/>
              </a:rPr>
              <a:t>spectorate of Courts) Regulations, 2022</a:t>
            </a:r>
          </a:p>
          <a:p>
            <a:pPr lvl="1" algn="just">
              <a:lnSpc>
                <a:spcPct val="107000"/>
              </a:lnSpc>
              <a:spcBef>
                <a:spcPts val="0"/>
              </a:spcBef>
              <a:spcAft>
                <a:spcPts val="800"/>
              </a:spcAft>
              <a:defRPr/>
            </a:pPr>
            <a:r>
              <a:rPr lang="en-US" sz="2400" dirty="0">
                <a:solidFill>
                  <a:prstClr val="black"/>
                </a:solidFill>
                <a:latin typeface="Tahoma" panose="020B0604030504040204" pitchFamily="34" charset="0"/>
                <a:ea typeface="Calibri" panose="020F0502020204030204" pitchFamily="34" charset="0"/>
                <a:cs typeface="Times New Roman" panose="02020603050405020304" pitchFamily="18" charset="0"/>
              </a:rPr>
              <a:t>Administration of the Judiciary </a:t>
            </a:r>
            <a:r>
              <a:rPr lang="en-US" sz="2400" dirty="0" smtClean="0">
                <a:solidFill>
                  <a:prstClr val="black"/>
                </a:solidFill>
                <a:latin typeface="Tahoma" panose="020B0604030504040204" pitchFamily="34" charset="0"/>
                <a:ea typeface="Calibri" panose="020F0502020204030204" pitchFamily="34" charset="0"/>
                <a:cs typeface="Times New Roman" panose="02020603050405020304" pitchFamily="18" charset="0"/>
              </a:rPr>
              <a:t>(</a:t>
            </a:r>
            <a:r>
              <a:rPr lang="en-US" sz="2400" dirty="0" smtClean="0">
                <a:latin typeface="Tahoma" panose="020B0604030504040204" pitchFamily="34" charset="0"/>
                <a:ea typeface="Calibri" panose="020F0502020204030204" pitchFamily="34" charset="0"/>
                <a:cs typeface="Times New Roman" panose="02020603050405020304" pitchFamily="18" charset="0"/>
              </a:rPr>
              <a:t>JTI) Regulation, 2022</a:t>
            </a:r>
          </a:p>
          <a:p>
            <a:pPr marL="521436" lvl="1" indent="0" algn="just">
              <a:lnSpc>
                <a:spcPct val="107000"/>
              </a:lnSpc>
              <a:spcBef>
                <a:spcPts val="0"/>
              </a:spcBef>
              <a:spcAft>
                <a:spcPts val="800"/>
              </a:spcAft>
              <a:buFont typeface="Arial"/>
              <a:buNone/>
              <a:defRP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99157" lvl="1" indent="-342900" algn="just">
              <a:lnSpc>
                <a:spcPct val="107000"/>
              </a:lnSpc>
              <a:spcBef>
                <a:spcPts val="0"/>
              </a:spcBef>
              <a:buFont typeface="+mj-lt"/>
              <a:buAutoNum type="alphaLcParenR" startAt="4"/>
              <a:defRP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sz="2800" dirty="0"/>
          </a:p>
        </p:txBody>
      </p:sp>
      <p:sp>
        <p:nvSpPr>
          <p:cNvPr id="2222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611106-25EF-4699-BD33-1CD850874FEE}" type="slidenum">
              <a:rPr lang="en-US" altLang="en-US" smtClean="0"/>
              <a:pPr/>
              <a:t>37</a:t>
            </a:fld>
            <a:endParaRPr lang="en-US" altLang="en-US" smtClean="0"/>
          </a:p>
        </p:txBody>
      </p:sp>
    </p:spTree>
    <p:extLst>
      <p:ext uri="{BB962C8B-B14F-4D97-AF65-F5344CB8AC3E}">
        <p14:creationId xmlns:p14="http://schemas.microsoft.com/office/powerpoint/2010/main" val="1585491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534988" y="303213"/>
            <a:ext cx="9618662" cy="687387"/>
          </a:xfrm>
        </p:spPr>
        <p:txBody>
          <a:bodyPr/>
          <a:lstStyle/>
          <a:p>
            <a:r>
              <a:rPr lang="en-US" altLang="en-US" smtClean="0">
                <a:latin typeface="Engravers MT" panose="02090707080505020304" pitchFamily="18" charset="0"/>
                <a:ea typeface="Franklin Gothic Medium" panose="020B0603020102020204" pitchFamily="34" charset="0"/>
                <a:cs typeface="Franklin Gothic Medium" panose="020B0603020102020204" pitchFamily="34" charset="0"/>
              </a:rPr>
              <a:t>HIGHLIGHTS OF AJA</a:t>
            </a:r>
          </a:p>
        </p:txBody>
      </p:sp>
      <p:sp>
        <p:nvSpPr>
          <p:cNvPr id="3" name="Content Placeholder 2"/>
          <p:cNvSpPr>
            <a:spLocks noGrp="1"/>
          </p:cNvSpPr>
          <p:nvPr>
            <p:ph idx="1"/>
          </p:nvPr>
        </p:nvSpPr>
        <p:spPr>
          <a:xfrm>
            <a:off x="746125" y="1143000"/>
            <a:ext cx="4297363" cy="6048375"/>
          </a:xfrm>
          <a:solidFill>
            <a:srgbClr val="7030A0"/>
          </a:solidFill>
        </p:spPr>
        <p:txBody>
          <a:bodyPr/>
          <a:lstStyle/>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b="1" dirty="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marL="65179" indent="0" algn="just">
              <a:lnSpc>
                <a:spcPct val="107000"/>
              </a:lnSpc>
              <a:spcBef>
                <a:spcPts val="0"/>
              </a:spcBef>
              <a:buFont typeface="Arial" panose="020B0604020202020204" pitchFamily="34" charset="0"/>
              <a:buNone/>
              <a:defRPr/>
            </a:pPr>
            <a:r>
              <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g</a:t>
            </a:r>
            <a:r>
              <a:rPr lang="en-US" sz="2800" dirty="0" smtClean="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rPr>
              <a:t>) The Judiciary Council</a:t>
            </a:r>
            <a:endParaRPr lang="en-US" sz="2800" dirty="0">
              <a:solidFill>
                <a:schemeClr val="accent6">
                  <a:lumMod val="20000"/>
                  <a:lumOff val="80000"/>
                </a:schemeClr>
              </a:solidFill>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smtClean="0">
              <a:latin typeface="Tahoma" panose="020B0604030504040204" pitchFamily="34" charset="0"/>
              <a:ea typeface="Calibri" panose="020F0502020204030204" pitchFamily="34" charset="0"/>
              <a:cs typeface="Times New Roman" panose="02020603050405020304" pitchFamily="18" charset="0"/>
            </a:endParaRPr>
          </a:p>
          <a:p>
            <a:pPr lvl="1" algn="just">
              <a:lnSpc>
                <a:spcPct val="107000"/>
              </a:lnSpc>
              <a:spcBef>
                <a:spcPts val="0"/>
              </a:spcBef>
              <a:buFontTx/>
              <a:buChar char="-"/>
              <a:defRPr/>
            </a:pPr>
            <a:endParaRPr lang="en-US" sz="2800" b="1" dirty="0">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07000"/>
              </a:lnSpc>
              <a:spcBef>
                <a:spcPts val="0"/>
              </a:spcBef>
              <a:buFont typeface="Arial" panose="020B0604020202020204" pitchFamily="34" charset="0"/>
              <a:buAutoNum type="arabicParenR"/>
              <a:defRPr/>
            </a:pPr>
            <a:endParaRPr lang="en-US" b="1" dirty="0">
              <a:latin typeface="Tahoma" panose="020B0604030504040204" pitchFamily="34" charset="0"/>
              <a:cs typeface="Times New Roman" panose="02020603050405020304" pitchFamily="18" charset="0"/>
            </a:endParaRPr>
          </a:p>
          <a:p>
            <a:pPr marL="0" indent="0" algn="just">
              <a:lnSpc>
                <a:spcPct val="107000"/>
              </a:lnSpc>
              <a:spcBef>
                <a:spcPts val="0"/>
              </a:spcBef>
              <a:buFont typeface="Arial" panose="020B0604020202020204" pitchFamily="34" charset="0"/>
              <a:buNone/>
              <a:defRPr/>
            </a:pPr>
            <a:endParaRPr lang="en-US" dirty="0"/>
          </a:p>
        </p:txBody>
      </p:sp>
      <p:sp>
        <p:nvSpPr>
          <p:cNvPr id="4" name="Content Placeholder 2"/>
          <p:cNvSpPr txBox="1">
            <a:spLocks/>
          </p:cNvSpPr>
          <p:nvPr/>
        </p:nvSpPr>
        <p:spPr>
          <a:xfrm>
            <a:off x="5111750" y="1143000"/>
            <a:ext cx="5343525" cy="5959475"/>
          </a:xfrm>
          <a:prstGeom prst="rect">
            <a:avLst/>
          </a:prstGeom>
        </p:spPr>
        <p:txBody>
          <a:bodyPr lIns="104287" tIns="52144" rIns="104287" bIns="52144">
            <a:normAutofit/>
          </a:bodyPr>
          <a:lstStyle>
            <a:lvl1pPr marL="391077" indent="-391077"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1pPr>
            <a:lvl2pPr marL="847334" indent="-32589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2pPr>
            <a:lvl3pPr marL="1303592"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3pPr>
            <a:lvl4pPr marL="1825028"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4pPr>
            <a:lvl5pPr marL="2346465" indent="-260718" algn="l" defTabSz="521437" rtl="0" eaLnBrk="1" latinLnBrk="0" hangingPunct="1">
              <a:spcBef>
                <a:spcPct val="20000"/>
              </a:spcBef>
              <a:buFont typeface="Arial"/>
              <a:buChar char="»"/>
              <a:defRPr sz="2000" kern="1200">
                <a:solidFill>
                  <a:schemeClr val="tx1">
                    <a:lumMod val="85000"/>
                    <a:lumOff val="15000"/>
                  </a:schemeClr>
                </a:solidFill>
                <a:latin typeface="Franklin Gothic Book"/>
                <a:ea typeface="+mn-ea"/>
                <a:cs typeface="Franklin Gothic Book"/>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just">
              <a:lnSpc>
                <a:spcPct val="107000"/>
              </a:lnSpc>
              <a:spcBef>
                <a:spcPts val="0"/>
              </a:spcBef>
              <a:spcAft>
                <a:spcPts val="800"/>
              </a:spcAft>
              <a:buFont typeface="Arial"/>
              <a:buNone/>
              <a:defRPr/>
            </a:pPr>
            <a:r>
              <a:rPr lang="en-US" sz="2800" dirty="0" smtClean="0">
                <a:latin typeface="Tahoma" panose="020B0604030504040204" pitchFamily="34" charset="0"/>
                <a:ea typeface="Calibri" panose="020F0502020204030204" pitchFamily="34" charset="0"/>
                <a:cs typeface="Times New Roman" panose="02020603050405020304" pitchFamily="18" charset="0"/>
              </a:rPr>
              <a:t>g) Judiciary Council</a:t>
            </a:r>
          </a:p>
          <a:p>
            <a:pPr marL="521436" lvl="1" indent="0" algn="just">
              <a:lnSpc>
                <a:spcPct val="107000"/>
              </a:lnSpc>
              <a:spcBef>
                <a:spcPts val="0"/>
              </a:spcBef>
              <a:spcAft>
                <a:spcPts val="800"/>
              </a:spcAft>
              <a:buFont typeface="Arial"/>
              <a:buNone/>
              <a:defRPr/>
            </a:pPr>
            <a:r>
              <a:rPr lang="en-US" sz="2800" dirty="0" smtClean="0">
                <a:latin typeface="Calibri" panose="020F0502020204030204" pitchFamily="34" charset="0"/>
                <a:ea typeface="Calibri" panose="020F0502020204030204" pitchFamily="34" charset="0"/>
                <a:cs typeface="Times New Roman" panose="02020603050405020304" pitchFamily="18" charset="0"/>
              </a:rPr>
              <a:t>-Sections 4 and 5 AJA</a:t>
            </a:r>
          </a:p>
          <a:p>
            <a:pPr marL="799157" lvl="1" indent="-342900" algn="just">
              <a:lnSpc>
                <a:spcPct val="107000"/>
              </a:lnSpc>
              <a:spcBef>
                <a:spcPts val="0"/>
              </a:spcBef>
              <a:buFont typeface="+mj-lt"/>
              <a:buAutoNum type="alphaLcParenR" startAt="4"/>
              <a:defRPr/>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defRPr/>
            </a:pPr>
            <a:endParaRPr lang="en-US" sz="2800" dirty="0"/>
          </a:p>
        </p:txBody>
      </p:sp>
      <p:sp>
        <p:nvSpPr>
          <p:cNvPr id="2232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B9D2D5-F918-44B9-895E-7F13E1A58D0B}" type="slidenum">
              <a:rPr lang="en-US" altLang="en-US" smtClean="0"/>
              <a:pPr/>
              <a:t>38</a:t>
            </a:fld>
            <a:endParaRPr lang="en-US" altLang="en-US" smtClean="0"/>
          </a:p>
        </p:txBody>
      </p:sp>
      <p:pic>
        <p:nvPicPr>
          <p:cNvPr id="2232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2816225"/>
            <a:ext cx="5070475"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389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654050" y="-192088"/>
            <a:ext cx="9618663" cy="1260476"/>
          </a:xfrm>
        </p:spPr>
        <p:txBody>
          <a:bodyPr/>
          <a:lstStyle/>
          <a:p>
            <a:r>
              <a:rPr lang="en-US" altLang="en-US" smtClean="0">
                <a:latin typeface="Franklin Gothic Medium" panose="020B0603020102020204" pitchFamily="34" charset="0"/>
                <a:ea typeface="Franklin Gothic Medium" panose="020B0603020102020204" pitchFamily="34" charset="0"/>
                <a:cs typeface="Franklin Gothic Medium" panose="020B0603020102020204" pitchFamily="34" charset="0"/>
              </a:rPr>
              <a:t>PROGRESS OF THE NEW JUDICIARY AT A GLANCE</a:t>
            </a:r>
          </a:p>
        </p:txBody>
      </p:sp>
      <p:graphicFrame>
        <p:nvGraphicFramePr>
          <p:cNvPr id="2" name="Content Placeholder 1">
            <a:extLst>
              <a:ext uri="{FF2B5EF4-FFF2-40B4-BE49-F238E27FC236}">
                <a16:creationId xmlns:a16="http://schemas.microsoft.com/office/drawing/2014/main" id="{F6E0270F-4263-4587-8972-11637F70C010}"/>
              </a:ext>
            </a:extLst>
          </p:cNvPr>
          <p:cNvGraphicFramePr>
            <a:graphicFrameLocks noGrp="1"/>
          </p:cNvGraphicFramePr>
          <p:nvPr>
            <p:ph idx="1"/>
            <p:extLst>
              <p:ext uri="{D42A27DB-BD31-4B8C-83A1-F6EECF244321}">
                <p14:modId xmlns:p14="http://schemas.microsoft.com/office/powerpoint/2010/main" val="4201593613"/>
              </p:ext>
            </p:extLst>
          </p:nvPr>
        </p:nvGraphicFramePr>
        <p:xfrm>
          <a:off x="415925" y="788988"/>
          <a:ext cx="10050463" cy="7138987"/>
        </p:xfrm>
        <a:graphic>
          <a:graphicData uri="http://schemas.openxmlformats.org/drawingml/2006/table">
            <a:tbl>
              <a:tblPr firstRow="1" bandRow="1">
                <a:tableStyleId>{5C22544A-7EE6-4342-B048-85BDC9FD1C3A}</a:tableStyleId>
              </a:tblPr>
              <a:tblGrid>
                <a:gridCol w="739841">
                  <a:extLst>
                    <a:ext uri="{9D8B030D-6E8A-4147-A177-3AD203B41FA5}">
                      <a16:colId xmlns:a16="http://schemas.microsoft.com/office/drawing/2014/main" val="3149177006"/>
                    </a:ext>
                  </a:extLst>
                </a:gridCol>
                <a:gridCol w="3256929">
                  <a:extLst>
                    <a:ext uri="{9D8B030D-6E8A-4147-A177-3AD203B41FA5}">
                      <a16:colId xmlns:a16="http://schemas.microsoft.com/office/drawing/2014/main" val="3704248213"/>
                    </a:ext>
                  </a:extLst>
                </a:gridCol>
                <a:gridCol w="6053693">
                  <a:extLst>
                    <a:ext uri="{9D8B030D-6E8A-4147-A177-3AD203B41FA5}">
                      <a16:colId xmlns:a16="http://schemas.microsoft.com/office/drawing/2014/main" val="408585217"/>
                    </a:ext>
                  </a:extLst>
                </a:gridCol>
              </a:tblGrid>
              <a:tr h="413073">
                <a:tc>
                  <a:txBody>
                    <a:bodyPr/>
                    <a:lstStyle/>
                    <a:p>
                      <a:r>
                        <a:rPr lang="en-US" sz="1200" dirty="0"/>
                        <a:t>SN</a:t>
                      </a:r>
                    </a:p>
                  </a:txBody>
                  <a:tcPr marL="91433" marR="91433" marT="45717" marB="45717">
                    <a:solidFill>
                      <a:schemeClr val="accent1">
                        <a:lumMod val="60000"/>
                        <a:lumOff val="40000"/>
                      </a:schemeClr>
                    </a:solidFill>
                  </a:tcPr>
                </a:tc>
                <a:tc>
                  <a:txBody>
                    <a:bodyPr/>
                    <a:lstStyle/>
                    <a:p>
                      <a:r>
                        <a:rPr lang="en-US" sz="1200" dirty="0"/>
                        <a:t>ITEM</a:t>
                      </a:r>
                    </a:p>
                  </a:txBody>
                  <a:tcPr marL="91433" marR="91433" marT="45717" marB="45717">
                    <a:solidFill>
                      <a:schemeClr val="accent1">
                        <a:lumMod val="60000"/>
                        <a:lumOff val="40000"/>
                      </a:schemeClr>
                    </a:solidFill>
                  </a:tcPr>
                </a:tc>
                <a:tc>
                  <a:txBody>
                    <a:bodyPr/>
                    <a:lstStyle/>
                    <a:p>
                      <a:r>
                        <a:rPr lang="en-US" sz="1200" dirty="0"/>
                        <a:t>STATUS OF IMPLEMENTATION</a:t>
                      </a:r>
                    </a:p>
                  </a:txBody>
                  <a:tcPr marL="91433" marR="91433" marT="45717" marB="45717">
                    <a:solidFill>
                      <a:schemeClr val="accent1">
                        <a:lumMod val="60000"/>
                        <a:lumOff val="40000"/>
                      </a:schemeClr>
                    </a:solidFill>
                  </a:tcPr>
                </a:tc>
                <a:extLst>
                  <a:ext uri="{0D108BD9-81ED-4DB2-BD59-A6C34878D82A}">
                    <a16:rowId xmlns:a16="http://schemas.microsoft.com/office/drawing/2014/main" val="79237128"/>
                  </a:ext>
                </a:extLst>
              </a:tr>
              <a:tr h="2625275">
                <a:tc>
                  <a:txBody>
                    <a:bodyPr/>
                    <a:lstStyle/>
                    <a:p>
                      <a:r>
                        <a:rPr lang="en-US" sz="1500" dirty="0"/>
                        <a:t>1.</a:t>
                      </a:r>
                    </a:p>
                  </a:txBody>
                  <a:tcPr marL="91433" marR="91433" marT="45717" marB="45717">
                    <a:solidFill>
                      <a:schemeClr val="bg2">
                        <a:lumMod val="90000"/>
                      </a:schemeClr>
                    </a:solidFill>
                  </a:tcPr>
                </a:tc>
                <a:tc>
                  <a:txBody>
                    <a:bodyPr/>
                    <a:lstStyle/>
                    <a:p>
                      <a:r>
                        <a:rPr lang="en-US" sz="1500" dirty="0"/>
                        <a:t>Judiciary Service</a:t>
                      </a:r>
                      <a:r>
                        <a:rPr lang="en-US" sz="1500" baseline="0" dirty="0"/>
                        <a:t> – Structure and Establishment</a:t>
                      </a:r>
                      <a:r>
                        <a:rPr lang="en-US" sz="1500" dirty="0"/>
                        <a:t> </a:t>
                      </a:r>
                    </a:p>
                  </a:txBody>
                  <a:tcPr marL="91433" marR="91433" marT="45717" marB="45717">
                    <a:solidFill>
                      <a:schemeClr val="bg2">
                        <a:lumMod val="90000"/>
                      </a:schemeClr>
                    </a:solidFill>
                  </a:tcPr>
                </a:tc>
                <a:tc>
                  <a:txBody>
                    <a:bodyPr/>
                    <a:lstStyle/>
                    <a:p>
                      <a:pPr marL="285750" indent="-285750">
                        <a:buFont typeface="Wingdings" panose="05000000000000000000" pitchFamily="2" charset="2"/>
                        <a:buChar char="q"/>
                      </a:pPr>
                      <a:r>
                        <a:rPr lang="en-US" sz="1500" dirty="0"/>
                        <a:t>Judicial </a:t>
                      </a:r>
                    </a:p>
                    <a:p>
                      <a:pPr marL="807187" lvl="1" indent="-285750">
                        <a:buFont typeface="Arial" panose="020B0604020202020204" pitchFamily="34" charset="0"/>
                        <a:buChar char="•"/>
                      </a:pPr>
                      <a:r>
                        <a:rPr lang="en-US" sz="1500" dirty="0"/>
                        <a:t>Approved by</a:t>
                      </a:r>
                      <a:r>
                        <a:rPr lang="en-US" sz="1500" baseline="0" dirty="0"/>
                        <a:t> Cabinet (</a:t>
                      </a:r>
                      <a:r>
                        <a:rPr lang="en-US" sz="1500" baseline="0" dirty="0" smtClean="0"/>
                        <a:t>228- </a:t>
                      </a:r>
                      <a:r>
                        <a:rPr lang="en-US" sz="1500" baseline="0" dirty="0"/>
                        <a:t>Superior Courts &amp; </a:t>
                      </a:r>
                      <a:r>
                        <a:rPr lang="en-US" sz="1500" baseline="0" dirty="0" smtClean="0"/>
                        <a:t>964- </a:t>
                      </a:r>
                      <a:r>
                        <a:rPr lang="en-US" sz="1500" baseline="0" dirty="0"/>
                        <a:t>lower </a:t>
                      </a:r>
                      <a:r>
                        <a:rPr lang="en-US" sz="1500" baseline="0" dirty="0" smtClean="0"/>
                        <a:t>bench) </a:t>
                      </a:r>
                      <a:endParaRPr lang="en-US" sz="1500" baseline="0" dirty="0"/>
                    </a:p>
                    <a:p>
                      <a:pPr marL="807187" lvl="1" indent="-285750">
                        <a:buFont typeface="Arial" panose="020B0604020202020204" pitchFamily="34" charset="0"/>
                        <a:buChar char="•"/>
                      </a:pPr>
                      <a:r>
                        <a:rPr lang="en-US" sz="1500" dirty="0"/>
                        <a:t>Amendment of Judicature Act and Resolution of Parliament for appellate Courts and High Court- work in progress</a:t>
                      </a:r>
                    </a:p>
                    <a:p>
                      <a:pPr marL="807187" lvl="1" indent="-285750">
                        <a:buFont typeface="Arial" panose="020B0604020202020204" pitchFamily="34" charset="0"/>
                        <a:buChar char="•"/>
                      </a:pPr>
                      <a:r>
                        <a:rPr lang="en-US" sz="1500" dirty="0"/>
                        <a:t>Some vacancies declared, promotions have taken place,</a:t>
                      </a:r>
                      <a:r>
                        <a:rPr lang="en-US" sz="1500" baseline="0" dirty="0"/>
                        <a:t> new </a:t>
                      </a:r>
                      <a:r>
                        <a:rPr lang="en-US" sz="1500" baseline="0" dirty="0" smtClean="0"/>
                        <a:t>appointments, </a:t>
                      </a:r>
                      <a:r>
                        <a:rPr lang="en-US" sz="1500" baseline="0" dirty="0"/>
                        <a:t>other promotions and appointments pending</a:t>
                      </a:r>
                    </a:p>
                    <a:p>
                      <a:pPr marL="285750" indent="-285750">
                        <a:buFont typeface="Wingdings" panose="05000000000000000000" pitchFamily="2" charset="2"/>
                        <a:buChar char="q"/>
                      </a:pPr>
                      <a:r>
                        <a:rPr lang="en-US" sz="1500" baseline="0" dirty="0"/>
                        <a:t> Non </a:t>
                      </a:r>
                      <a:r>
                        <a:rPr lang="en-US" sz="1500" baseline="0" dirty="0" smtClean="0"/>
                        <a:t>Judicial Staff</a:t>
                      </a:r>
                      <a:endParaRPr lang="en-US" sz="1500" baseline="0" dirty="0"/>
                    </a:p>
                    <a:p>
                      <a:pPr marL="807187" lvl="1" indent="-285750">
                        <a:buFont typeface="Arial" panose="020B0604020202020204" pitchFamily="34" charset="0"/>
                        <a:buChar char="•"/>
                      </a:pPr>
                      <a:r>
                        <a:rPr lang="en-US" sz="1500" baseline="0" dirty="0" smtClean="0"/>
                        <a:t>Approved by Cabinet this year</a:t>
                      </a:r>
                      <a:endParaRPr lang="en-US" sz="1500" baseline="0" dirty="0"/>
                    </a:p>
                    <a:p>
                      <a:pPr marL="807187" lvl="1" indent="-285750">
                        <a:buFont typeface="Arial" panose="020B0604020202020204" pitchFamily="34" charset="0"/>
                        <a:buChar char="•"/>
                      </a:pPr>
                      <a:r>
                        <a:rPr lang="en-US" sz="1500" baseline="0" dirty="0"/>
                        <a:t>Recruitment </a:t>
                      </a:r>
                      <a:r>
                        <a:rPr lang="en-US" sz="1500" baseline="0" dirty="0" smtClean="0"/>
                        <a:t>ongoing</a:t>
                      </a:r>
                      <a:endParaRPr lang="en-US" sz="1500" dirty="0"/>
                    </a:p>
                  </a:txBody>
                  <a:tcPr marL="91433" marR="91433" marT="45717" marB="45717">
                    <a:solidFill>
                      <a:schemeClr val="bg2">
                        <a:lumMod val="90000"/>
                      </a:schemeClr>
                    </a:solidFill>
                  </a:tcPr>
                </a:tc>
                <a:extLst>
                  <a:ext uri="{0D108BD9-81ED-4DB2-BD59-A6C34878D82A}">
                    <a16:rowId xmlns:a16="http://schemas.microsoft.com/office/drawing/2014/main" val="1537780429"/>
                  </a:ext>
                </a:extLst>
              </a:tr>
              <a:tr h="1107047">
                <a:tc>
                  <a:txBody>
                    <a:bodyPr/>
                    <a:lstStyle/>
                    <a:p>
                      <a:r>
                        <a:rPr lang="en-US" sz="1500" dirty="0"/>
                        <a:t>2.</a:t>
                      </a:r>
                    </a:p>
                  </a:txBody>
                  <a:tcPr marL="91433" marR="91433" marT="45717" marB="45717">
                    <a:solidFill>
                      <a:schemeClr val="bg2">
                        <a:lumMod val="90000"/>
                      </a:schemeClr>
                    </a:solidFill>
                  </a:tcPr>
                </a:tc>
                <a:tc>
                  <a:txBody>
                    <a:bodyPr/>
                    <a:lstStyle/>
                    <a:p>
                      <a:r>
                        <a:rPr lang="en-US" sz="1500" dirty="0"/>
                        <a:t>Improved remuneration </a:t>
                      </a:r>
                    </a:p>
                  </a:txBody>
                  <a:tcPr marL="91433" marR="91433" marT="45717" marB="45717">
                    <a:solidFill>
                      <a:schemeClr val="bg2">
                        <a:lumMod val="90000"/>
                      </a:schemeClr>
                    </a:solidFill>
                  </a:tcPr>
                </a:tc>
                <a:tc>
                  <a:txBody>
                    <a:bodyPr/>
                    <a:lstStyle/>
                    <a:p>
                      <a:pPr marL="285750" indent="-285750">
                        <a:buFont typeface="Wingdings" panose="05000000000000000000" pitchFamily="2" charset="2"/>
                        <a:buChar char="q"/>
                      </a:pPr>
                      <a:r>
                        <a:rPr lang="en-US" sz="1500" baseline="0" dirty="0"/>
                        <a:t>Judicial</a:t>
                      </a:r>
                    </a:p>
                    <a:p>
                      <a:pPr marL="807187" lvl="1" indent="-285750">
                        <a:buFont typeface="Arial" panose="020B0604020202020204" pitchFamily="34" charset="0"/>
                        <a:buChar char="•"/>
                      </a:pPr>
                      <a:r>
                        <a:rPr lang="en-US" sz="1500" dirty="0"/>
                        <a:t>Approved </a:t>
                      </a:r>
                    </a:p>
                    <a:p>
                      <a:pPr marL="285750" indent="-285750">
                        <a:buFont typeface="Wingdings" panose="05000000000000000000" pitchFamily="2" charset="2"/>
                        <a:buChar char="q"/>
                      </a:pPr>
                      <a:r>
                        <a:rPr lang="en-US" sz="1500" dirty="0"/>
                        <a:t>Non Judicial</a:t>
                      </a:r>
                    </a:p>
                    <a:p>
                      <a:pPr marL="807187" lvl="1" indent="-285750">
                        <a:buFont typeface="Arial" panose="020B0604020202020204" pitchFamily="34" charset="0"/>
                        <a:buChar char="•"/>
                      </a:pPr>
                      <a:r>
                        <a:rPr lang="en-US" sz="1500" dirty="0"/>
                        <a:t>Pending </a:t>
                      </a:r>
                    </a:p>
                  </a:txBody>
                  <a:tcPr marL="91433" marR="91433" marT="45717" marB="45717">
                    <a:solidFill>
                      <a:schemeClr val="bg2">
                        <a:lumMod val="90000"/>
                      </a:schemeClr>
                    </a:solidFill>
                  </a:tcPr>
                </a:tc>
                <a:extLst>
                  <a:ext uri="{0D108BD9-81ED-4DB2-BD59-A6C34878D82A}">
                    <a16:rowId xmlns:a16="http://schemas.microsoft.com/office/drawing/2014/main" val="1615189976"/>
                  </a:ext>
                </a:extLst>
              </a:tr>
              <a:tr h="653992">
                <a:tc>
                  <a:txBody>
                    <a:bodyPr/>
                    <a:lstStyle/>
                    <a:p>
                      <a:r>
                        <a:rPr lang="en-US" sz="1500" dirty="0"/>
                        <a:t>3.</a:t>
                      </a:r>
                    </a:p>
                  </a:txBody>
                  <a:tcPr marL="91433" marR="91433" marT="45717" marB="45717">
                    <a:solidFill>
                      <a:schemeClr val="bg2">
                        <a:lumMod val="90000"/>
                      </a:schemeClr>
                    </a:solidFill>
                  </a:tcPr>
                </a:tc>
                <a:tc>
                  <a:txBody>
                    <a:bodyPr/>
                    <a:lstStyle/>
                    <a:p>
                      <a:r>
                        <a:rPr lang="en-US" sz="1500" dirty="0"/>
                        <a:t>Judiciary Council</a:t>
                      </a:r>
                    </a:p>
                  </a:txBody>
                  <a:tcPr marL="91433" marR="91433" marT="45717" marB="45717">
                    <a:solidFill>
                      <a:schemeClr val="bg2">
                        <a:lumMod val="90000"/>
                      </a:schemeClr>
                    </a:solidFill>
                  </a:tcPr>
                </a:tc>
                <a:tc>
                  <a:txBody>
                    <a:bodyPr/>
                    <a:lstStyle/>
                    <a:p>
                      <a:r>
                        <a:rPr lang="en-US" sz="1500" dirty="0"/>
                        <a:t>Functional and conducting business</a:t>
                      </a:r>
                    </a:p>
                  </a:txBody>
                  <a:tcPr marL="91433" marR="91433" marT="45717" marB="45717">
                    <a:solidFill>
                      <a:schemeClr val="bg2">
                        <a:lumMod val="90000"/>
                      </a:schemeClr>
                    </a:solidFill>
                  </a:tcPr>
                </a:tc>
                <a:extLst>
                  <a:ext uri="{0D108BD9-81ED-4DB2-BD59-A6C34878D82A}">
                    <a16:rowId xmlns:a16="http://schemas.microsoft.com/office/drawing/2014/main" val="4125329170"/>
                  </a:ext>
                </a:extLst>
              </a:tr>
              <a:tr h="593057">
                <a:tc>
                  <a:txBody>
                    <a:bodyPr/>
                    <a:lstStyle/>
                    <a:p>
                      <a:r>
                        <a:rPr lang="en-US" sz="1500" dirty="0"/>
                        <a:t>4.</a:t>
                      </a:r>
                    </a:p>
                  </a:txBody>
                  <a:tcPr marL="91433" marR="91433" marT="45717" marB="45717">
                    <a:solidFill>
                      <a:schemeClr val="bg2">
                        <a:lumMod val="90000"/>
                      </a:schemeClr>
                    </a:solidFill>
                  </a:tcPr>
                </a:tc>
                <a:tc>
                  <a:txBody>
                    <a:bodyPr/>
                    <a:lstStyle/>
                    <a:p>
                      <a:r>
                        <a:rPr lang="en-US" sz="1500" dirty="0" smtClean="0"/>
                        <a:t>Increased budget (Session</a:t>
                      </a:r>
                      <a:r>
                        <a:rPr lang="en-US" sz="1500" baseline="0" dirty="0" smtClean="0"/>
                        <a:t> </a:t>
                      </a:r>
                      <a:r>
                        <a:rPr lang="en-US" sz="1500" baseline="0" dirty="0"/>
                        <a:t>and operational fund </a:t>
                      </a:r>
                      <a:r>
                        <a:rPr lang="en-US" sz="1500" baseline="0" dirty="0" smtClean="0"/>
                        <a:t>allocations) </a:t>
                      </a:r>
                      <a:endParaRPr lang="en-US" sz="1500" dirty="0"/>
                    </a:p>
                  </a:txBody>
                  <a:tcPr marL="91433" marR="91433" marT="45717" marB="45717">
                    <a:solidFill>
                      <a:schemeClr val="bg2">
                        <a:lumMod val="90000"/>
                      </a:schemeClr>
                    </a:solidFill>
                  </a:tcPr>
                </a:tc>
                <a:tc>
                  <a:txBody>
                    <a:bodyPr/>
                    <a:lstStyle/>
                    <a:p>
                      <a:r>
                        <a:rPr lang="en-US" sz="1500" dirty="0"/>
                        <a:t>Greatly </a:t>
                      </a:r>
                      <a:r>
                        <a:rPr lang="en-US" sz="1500" dirty="0" smtClean="0"/>
                        <a:t>improved. FY 2021/22- 376</a:t>
                      </a:r>
                      <a:r>
                        <a:rPr lang="en-US" sz="1500" baseline="0" dirty="0" smtClean="0"/>
                        <a:t> billion from </a:t>
                      </a:r>
                      <a:r>
                        <a:rPr lang="en-US" sz="1500" baseline="0" dirty="0" smtClean="0"/>
                        <a:t>199 billion </a:t>
                      </a:r>
                      <a:r>
                        <a:rPr lang="en-US" sz="1500" baseline="0" dirty="0" smtClean="0"/>
                        <a:t>in FY 2020/2021. in FY 2022/23- 281 billion</a:t>
                      </a:r>
                      <a:r>
                        <a:rPr lang="en-US" sz="1500" dirty="0" smtClean="0"/>
                        <a:t> </a:t>
                      </a:r>
                      <a:endParaRPr lang="en-US" sz="1500" dirty="0"/>
                    </a:p>
                  </a:txBody>
                  <a:tcPr marL="91433" marR="91433" marT="45717" marB="45717">
                    <a:solidFill>
                      <a:schemeClr val="bg2">
                        <a:lumMod val="90000"/>
                      </a:schemeClr>
                    </a:solidFill>
                  </a:tcPr>
                </a:tc>
                <a:extLst>
                  <a:ext uri="{0D108BD9-81ED-4DB2-BD59-A6C34878D82A}">
                    <a16:rowId xmlns:a16="http://schemas.microsoft.com/office/drawing/2014/main" val="948075362"/>
                  </a:ext>
                </a:extLst>
              </a:tr>
              <a:tr h="777233">
                <a:tc>
                  <a:txBody>
                    <a:bodyPr/>
                    <a:lstStyle/>
                    <a:p>
                      <a:r>
                        <a:rPr lang="en-US" sz="1500" dirty="0"/>
                        <a:t>5. </a:t>
                      </a:r>
                    </a:p>
                  </a:txBody>
                  <a:tcPr marL="91433" marR="91433" marT="45717" marB="45717">
                    <a:solidFill>
                      <a:schemeClr val="bg2">
                        <a:lumMod val="90000"/>
                      </a:schemeClr>
                    </a:solidFill>
                  </a:tcPr>
                </a:tc>
                <a:tc>
                  <a:txBody>
                    <a:bodyPr/>
                    <a:lstStyle/>
                    <a:p>
                      <a:r>
                        <a:rPr lang="en-US" sz="1500" dirty="0"/>
                        <a:t>Judiciary fleet</a:t>
                      </a:r>
                    </a:p>
                  </a:txBody>
                  <a:tcPr marL="91433" marR="91433" marT="45717" marB="45717">
                    <a:solidFill>
                      <a:schemeClr val="bg2">
                        <a:lumMod val="90000"/>
                      </a:schemeClr>
                    </a:solidFill>
                  </a:tcPr>
                </a:tc>
                <a:tc>
                  <a:txBody>
                    <a:bodyPr/>
                    <a:lstStyle/>
                    <a:p>
                      <a:pPr marL="285750" indent="-285750">
                        <a:buFont typeface="Arial" panose="020B0604020202020204" pitchFamily="34" charset="0"/>
                        <a:buChar char="•"/>
                      </a:pPr>
                      <a:r>
                        <a:rPr lang="en-US" sz="1500" dirty="0" smtClean="0"/>
                        <a:t>From 263 </a:t>
                      </a:r>
                      <a:r>
                        <a:rPr lang="en-US" sz="1500" dirty="0"/>
                        <a:t>vehicles and 106 </a:t>
                      </a:r>
                      <a:r>
                        <a:rPr lang="en-US" sz="1500" dirty="0" smtClean="0"/>
                        <a:t>motorcycles</a:t>
                      </a:r>
                      <a:r>
                        <a:rPr lang="en-US" sz="1500" baseline="0" dirty="0" smtClean="0"/>
                        <a:t> supplied in FY 2021/2022 to 332 vehicles and 136 motor cycles supplied in the subsequent Financial Years</a:t>
                      </a:r>
                      <a:r>
                        <a:rPr lang="en-US" sz="1500" dirty="0" smtClean="0"/>
                        <a:t> </a:t>
                      </a:r>
                      <a:endParaRPr lang="en-US" sz="1500" dirty="0"/>
                    </a:p>
                    <a:p>
                      <a:pPr marL="285750" indent="-285750">
                        <a:buFont typeface="Arial" panose="020B0604020202020204" pitchFamily="34" charset="0"/>
                        <a:buChar char="•"/>
                      </a:pPr>
                      <a:r>
                        <a:rPr lang="en-US" sz="1500" dirty="0"/>
                        <a:t>Registrars and Heads of Department for the first time received new vehicles </a:t>
                      </a:r>
                    </a:p>
                  </a:txBody>
                  <a:tcPr marL="91433" marR="91433" marT="45717" marB="45717">
                    <a:solidFill>
                      <a:schemeClr val="bg2">
                        <a:lumMod val="90000"/>
                      </a:schemeClr>
                    </a:solidFill>
                  </a:tcPr>
                </a:tc>
                <a:extLst>
                  <a:ext uri="{0D108BD9-81ED-4DB2-BD59-A6C34878D82A}">
                    <a16:rowId xmlns:a16="http://schemas.microsoft.com/office/drawing/2014/main" val="621389462"/>
                  </a:ext>
                </a:extLst>
              </a:tr>
              <a:tr h="512109">
                <a:tc>
                  <a:txBody>
                    <a:bodyPr/>
                    <a:lstStyle/>
                    <a:p>
                      <a:r>
                        <a:rPr lang="en-US" sz="1500" dirty="0"/>
                        <a:t>6.</a:t>
                      </a:r>
                    </a:p>
                  </a:txBody>
                  <a:tcPr marL="91433" marR="91433" marT="45717" marB="45717">
                    <a:solidFill>
                      <a:schemeClr val="bg2">
                        <a:lumMod val="90000"/>
                      </a:schemeClr>
                    </a:solidFill>
                  </a:tcPr>
                </a:tc>
                <a:tc>
                  <a:txBody>
                    <a:bodyPr/>
                    <a:lstStyle/>
                    <a:p>
                      <a:r>
                        <a:rPr lang="en-US" sz="1500" dirty="0"/>
                        <a:t>Performance Management</a:t>
                      </a:r>
                      <a:r>
                        <a:rPr lang="en-US" sz="1500" baseline="0" dirty="0"/>
                        <a:t> System</a:t>
                      </a:r>
                      <a:endParaRPr lang="en-US" sz="1500" dirty="0"/>
                    </a:p>
                  </a:txBody>
                  <a:tcPr marL="91433" marR="91433" marT="45717" marB="45717">
                    <a:solidFill>
                      <a:schemeClr val="bg2">
                        <a:lumMod val="90000"/>
                      </a:schemeClr>
                    </a:solidFill>
                  </a:tcPr>
                </a:tc>
                <a:tc>
                  <a:txBody>
                    <a:bodyPr/>
                    <a:lstStyle/>
                    <a:p>
                      <a:r>
                        <a:rPr lang="en-US" sz="1500" dirty="0"/>
                        <a:t>Consultancy on case weights ongoing to complete the tool</a:t>
                      </a:r>
                    </a:p>
                  </a:txBody>
                  <a:tcPr marL="91433" marR="91433" marT="45717" marB="45717">
                    <a:solidFill>
                      <a:schemeClr val="bg2">
                        <a:lumMod val="90000"/>
                      </a:schemeClr>
                    </a:solidFill>
                  </a:tcPr>
                </a:tc>
                <a:extLst>
                  <a:ext uri="{0D108BD9-81ED-4DB2-BD59-A6C34878D82A}">
                    <a16:rowId xmlns:a16="http://schemas.microsoft.com/office/drawing/2014/main" val="3639366446"/>
                  </a:ext>
                </a:extLst>
              </a:tr>
            </a:tbl>
          </a:graphicData>
        </a:graphic>
      </p:graphicFrame>
      <p:sp>
        <p:nvSpPr>
          <p:cNvPr id="2242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E6DEC6-00CF-4C78-A560-B959C8324731}" type="slidenum">
              <a:rPr lang="en-US" altLang="en-US" smtClean="0"/>
              <a:pPr/>
              <a:t>39</a:t>
            </a:fld>
            <a:endParaRPr lang="en-US" altLang="en-US" smtClean="0"/>
          </a:p>
        </p:txBody>
      </p:sp>
    </p:spTree>
    <p:extLst>
      <p:ext uri="{BB962C8B-B14F-4D97-AF65-F5344CB8AC3E}">
        <p14:creationId xmlns:p14="http://schemas.microsoft.com/office/powerpoint/2010/main" val="289659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0"/>
            <a:ext cx="9619774" cy="960121"/>
          </a:xfrm>
        </p:spPr>
        <p:txBody>
          <a:bodyPr>
            <a:normAutofit/>
          </a:bodyPr>
          <a:lstStyle/>
          <a:p>
            <a:r>
              <a:rPr lang="en-US" sz="4000" b="1" dirty="0" smtClean="0">
                <a:latin typeface="Franklin Gothic Book" panose="020B0503020102020204" pitchFamily="34" charset="0"/>
              </a:rPr>
              <a:t>MANDATE</a:t>
            </a:r>
            <a:r>
              <a:rPr lang="en-US" sz="4800" b="1" dirty="0" smtClean="0">
                <a:latin typeface="Engravers MT" panose="02090707080505020304" pitchFamily="18" charset="0"/>
              </a:rPr>
              <a:t> </a:t>
            </a:r>
            <a:endParaRPr lang="en-US" sz="4800" b="1" dirty="0">
              <a:latin typeface="Engravers MT" panose="02090707080505020304" pitchFamily="18" charset="0"/>
            </a:endParaRPr>
          </a:p>
        </p:txBody>
      </p:sp>
      <p:sp>
        <p:nvSpPr>
          <p:cNvPr id="5" name="Rectangle 4"/>
          <p:cNvSpPr/>
          <p:nvPr/>
        </p:nvSpPr>
        <p:spPr>
          <a:xfrm>
            <a:off x="77354" y="4526305"/>
            <a:ext cx="5343525" cy="523220"/>
          </a:xfrm>
          <a:prstGeom prst="rect">
            <a:avLst/>
          </a:prstGeom>
        </p:spPr>
        <p:txBody>
          <a:bodyPr>
            <a:spAutoFit/>
          </a:bodyPr>
          <a:lstStyle/>
          <a:p>
            <a:pPr algn="just"/>
            <a:r>
              <a:rPr lang="en-US" sz="2800" dirty="0">
                <a:latin typeface="Arial Narrow" panose="020B0606020202030204" pitchFamily="34" charset="0"/>
                <a:cs typeface="Times New Roman" panose="02020603050405020304" pitchFamily="18" charset="0"/>
              </a:rPr>
              <a:t> </a:t>
            </a:r>
          </a:p>
        </p:txBody>
      </p:sp>
      <p:sp>
        <p:nvSpPr>
          <p:cNvPr id="6" name="Slide Number Placeholder 5"/>
          <p:cNvSpPr>
            <a:spLocks noGrp="1"/>
          </p:cNvSpPr>
          <p:nvPr>
            <p:ph type="sldNum" sz="quarter" idx="12"/>
          </p:nvPr>
        </p:nvSpPr>
        <p:spPr/>
        <p:txBody>
          <a:bodyPr/>
          <a:lstStyle/>
          <a:p>
            <a:fld id="{CDED835C-16D9-B44E-AFAC-008CE890F602}" type="slidenum">
              <a:rPr lang="en-US" smtClean="0"/>
              <a:pPr/>
              <a:t>4</a:t>
            </a:fld>
            <a:endParaRPr lang="en-US"/>
          </a:p>
        </p:txBody>
      </p:sp>
      <p:sp>
        <p:nvSpPr>
          <p:cNvPr id="7" name="Content Placeholder 6"/>
          <p:cNvSpPr>
            <a:spLocks noGrp="1"/>
          </p:cNvSpPr>
          <p:nvPr>
            <p:ph idx="1"/>
          </p:nvPr>
        </p:nvSpPr>
        <p:spPr>
          <a:xfrm>
            <a:off x="534432" y="1233714"/>
            <a:ext cx="9619774" cy="5522085"/>
          </a:xfrm>
        </p:spPr>
        <p:txBody>
          <a:bodyPr>
            <a:normAutofit fontScale="92500" lnSpcReduction="10000"/>
          </a:bodyPr>
          <a:lstStyle/>
          <a:p>
            <a:pPr marL="0" indent="0">
              <a:buNone/>
            </a:pPr>
            <a:r>
              <a:rPr lang="en-GB" sz="2800" dirty="0">
                <a:latin typeface="+mn-lt"/>
                <a:ea typeface="Verdana" panose="020B0604030504040204" pitchFamily="34" charset="0"/>
              </a:rPr>
              <a:t>Core mandate is adjudication of civil and criminal matters under Article 126 (2) of the Constitution. Guiding principles:</a:t>
            </a:r>
          </a:p>
          <a:p>
            <a:pPr marL="0" indent="0">
              <a:buNone/>
            </a:pPr>
            <a:r>
              <a:rPr lang="en-GB" sz="2800" dirty="0">
                <a:latin typeface="+mn-lt"/>
                <a:ea typeface="Verdana" panose="020B0604030504040204" pitchFamily="34" charset="0"/>
              </a:rPr>
              <a:t> </a:t>
            </a:r>
          </a:p>
          <a:p>
            <a:pPr marL="1027757" lvl="1" indent="-571500">
              <a:buFont typeface="+mj-lt"/>
              <a:buAutoNum type="alphaLcPeriod"/>
            </a:pPr>
            <a:r>
              <a:rPr lang="en-US" sz="2400" dirty="0">
                <a:latin typeface="+mn-lt"/>
                <a:ea typeface="Verdana" panose="020B0604030504040204" pitchFamily="34" charset="0"/>
              </a:rPr>
              <a:t>justice shall be done to all irrespective of their social or economic </a:t>
            </a:r>
            <a:r>
              <a:rPr lang="en-US" sz="2400" dirty="0" smtClean="0">
                <a:latin typeface="+mn-lt"/>
                <a:ea typeface="Verdana" panose="020B0604030504040204" pitchFamily="34" charset="0"/>
              </a:rPr>
              <a:t>status;</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justice shall not be </a:t>
            </a:r>
            <a:r>
              <a:rPr lang="en-US" sz="2400" dirty="0" smtClean="0">
                <a:latin typeface="+mn-lt"/>
                <a:ea typeface="Verdana" panose="020B0604030504040204" pitchFamily="34" charset="0"/>
              </a:rPr>
              <a:t>delayed;</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adequate compensation shall be awarded to victims of </a:t>
            </a:r>
            <a:r>
              <a:rPr lang="en-US" sz="2400" dirty="0" smtClean="0">
                <a:latin typeface="+mn-lt"/>
                <a:ea typeface="Verdana" panose="020B0604030504040204" pitchFamily="34" charset="0"/>
              </a:rPr>
              <a:t>wrongs;</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reconciliation between parties shall be </a:t>
            </a:r>
            <a:r>
              <a:rPr lang="en-US" sz="2400" dirty="0" smtClean="0">
                <a:latin typeface="+mn-lt"/>
                <a:ea typeface="Verdana" panose="020B0604030504040204" pitchFamily="34" charset="0"/>
              </a:rPr>
              <a:t>promoted; and</a:t>
            </a:r>
            <a:endParaRPr lang="en-US" sz="2400" dirty="0">
              <a:latin typeface="+mn-lt"/>
              <a:ea typeface="Verdana" panose="020B0604030504040204" pitchFamily="34" charset="0"/>
            </a:endParaRPr>
          </a:p>
          <a:p>
            <a:pPr marL="1027757" lvl="1" indent="-571500">
              <a:buFont typeface="+mj-lt"/>
              <a:buAutoNum type="alphaLcPeriod"/>
            </a:pPr>
            <a:endParaRPr lang="en-US" sz="2400" dirty="0">
              <a:latin typeface="+mn-lt"/>
              <a:ea typeface="Verdana" panose="020B0604030504040204" pitchFamily="34" charset="0"/>
            </a:endParaRPr>
          </a:p>
          <a:p>
            <a:pPr marL="1027757" lvl="1" indent="-571500">
              <a:buFont typeface="+mj-lt"/>
              <a:buAutoNum type="alphaLcPeriod"/>
            </a:pPr>
            <a:r>
              <a:rPr lang="en-US" sz="2400" dirty="0">
                <a:latin typeface="+mn-lt"/>
                <a:ea typeface="Verdana" panose="020B0604030504040204" pitchFamily="34" charset="0"/>
              </a:rPr>
              <a:t>substantive justice shall be administered without undue regard to </a:t>
            </a:r>
            <a:r>
              <a:rPr lang="en-US" sz="2400" dirty="0" smtClean="0">
                <a:latin typeface="+mn-lt"/>
                <a:ea typeface="Verdana" panose="020B0604030504040204" pitchFamily="34" charset="0"/>
              </a:rPr>
              <a:t>technicalities.</a:t>
            </a:r>
            <a:endParaRPr lang="en-US" sz="2400" dirty="0">
              <a:latin typeface="+mn-lt"/>
              <a:ea typeface="Verdana" panose="020B0604030504040204" pitchFamily="34" charset="0"/>
            </a:endParaRPr>
          </a:p>
          <a:p>
            <a:pPr marL="456257" lvl="1" indent="0">
              <a:buNone/>
            </a:pPr>
            <a:endParaRPr lang="en-US" dirty="0"/>
          </a:p>
        </p:txBody>
      </p:sp>
    </p:spTree>
    <p:extLst>
      <p:ext uri="{BB962C8B-B14F-4D97-AF65-F5344CB8AC3E}">
        <p14:creationId xmlns:p14="http://schemas.microsoft.com/office/powerpoint/2010/main" val="993014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a:xfrm>
            <a:off x="444500" y="122238"/>
            <a:ext cx="9618663" cy="1260475"/>
          </a:xfrm>
        </p:spPr>
        <p:txBody>
          <a:bodyPr/>
          <a:lstStyle/>
          <a:p>
            <a:r>
              <a:rPr lang="en-US" altLang="en-US" smtClean="0">
                <a:latin typeface="Franklin Gothic Medium" panose="020B0603020102020204" pitchFamily="34" charset="0"/>
                <a:ea typeface="Franklin Gothic Medium" panose="020B0603020102020204" pitchFamily="34" charset="0"/>
                <a:cs typeface="Franklin Gothic Medium" panose="020B0603020102020204" pitchFamily="34" charset="0"/>
              </a:rPr>
              <a:t>PROGRESS OF THE NEW JUDICIARY AT A GLANCE- CONTD</a:t>
            </a:r>
          </a:p>
        </p:txBody>
      </p:sp>
      <p:graphicFrame>
        <p:nvGraphicFramePr>
          <p:cNvPr id="2" name="Content Placeholder 1">
            <a:extLst>
              <a:ext uri="{FF2B5EF4-FFF2-40B4-BE49-F238E27FC236}">
                <a16:creationId xmlns:a16="http://schemas.microsoft.com/office/drawing/2014/main" id="{97A99F25-9D18-46C9-86A1-16BF2E9A4E21}"/>
              </a:ext>
            </a:extLst>
          </p:cNvPr>
          <p:cNvGraphicFramePr>
            <a:graphicFrameLocks noGrp="1"/>
          </p:cNvGraphicFramePr>
          <p:nvPr>
            <p:ph idx="1"/>
            <p:extLst>
              <p:ext uri="{D42A27DB-BD31-4B8C-83A1-F6EECF244321}">
                <p14:modId xmlns:p14="http://schemas.microsoft.com/office/powerpoint/2010/main" val="1032447302"/>
              </p:ext>
            </p:extLst>
          </p:nvPr>
        </p:nvGraphicFramePr>
        <p:xfrm>
          <a:off x="534988" y="1271588"/>
          <a:ext cx="9812337" cy="5778498"/>
        </p:xfrm>
        <a:graphic>
          <a:graphicData uri="http://schemas.openxmlformats.org/drawingml/2006/table">
            <a:tbl>
              <a:tblPr firstRow="1" bandRow="1">
                <a:tableStyleId>{5C22544A-7EE6-4342-B048-85BDC9FD1C3A}</a:tableStyleId>
              </a:tblPr>
              <a:tblGrid>
                <a:gridCol w="836612">
                  <a:extLst>
                    <a:ext uri="{9D8B030D-6E8A-4147-A177-3AD203B41FA5}">
                      <a16:colId xmlns:a16="http://schemas.microsoft.com/office/drawing/2014/main" val="3149177006"/>
                    </a:ext>
                  </a:extLst>
                </a:gridCol>
                <a:gridCol w="4762500">
                  <a:extLst>
                    <a:ext uri="{9D8B030D-6E8A-4147-A177-3AD203B41FA5}">
                      <a16:colId xmlns:a16="http://schemas.microsoft.com/office/drawing/2014/main" val="3704248213"/>
                    </a:ext>
                  </a:extLst>
                </a:gridCol>
                <a:gridCol w="4213225">
                  <a:extLst>
                    <a:ext uri="{9D8B030D-6E8A-4147-A177-3AD203B41FA5}">
                      <a16:colId xmlns:a16="http://schemas.microsoft.com/office/drawing/2014/main" val="408585217"/>
                    </a:ext>
                  </a:extLst>
                </a:gridCol>
              </a:tblGrid>
              <a:tr h="559355">
                <a:tc>
                  <a:txBody>
                    <a:bodyPr/>
                    <a:lstStyle/>
                    <a:p>
                      <a:r>
                        <a:rPr lang="en-US" sz="1200" dirty="0"/>
                        <a:t>SN</a:t>
                      </a:r>
                    </a:p>
                  </a:txBody>
                  <a:tcPr marL="91433" marR="91433" marT="45733" marB="45733">
                    <a:solidFill>
                      <a:schemeClr val="accent1">
                        <a:lumMod val="60000"/>
                        <a:lumOff val="40000"/>
                      </a:schemeClr>
                    </a:solidFill>
                  </a:tcPr>
                </a:tc>
                <a:tc>
                  <a:txBody>
                    <a:bodyPr/>
                    <a:lstStyle/>
                    <a:p>
                      <a:r>
                        <a:rPr lang="en-US" sz="1200" dirty="0"/>
                        <a:t>ITEM</a:t>
                      </a:r>
                    </a:p>
                  </a:txBody>
                  <a:tcPr marL="91433" marR="91433" marT="45733" marB="45733">
                    <a:solidFill>
                      <a:schemeClr val="accent1">
                        <a:lumMod val="60000"/>
                        <a:lumOff val="40000"/>
                      </a:schemeClr>
                    </a:solidFill>
                  </a:tcPr>
                </a:tc>
                <a:tc>
                  <a:txBody>
                    <a:bodyPr/>
                    <a:lstStyle/>
                    <a:p>
                      <a:r>
                        <a:rPr lang="en-US" sz="1200" dirty="0"/>
                        <a:t>STATUS OF IMPLEMENTATION</a:t>
                      </a:r>
                    </a:p>
                  </a:txBody>
                  <a:tcPr marL="91433" marR="91433" marT="45733" marB="45733">
                    <a:solidFill>
                      <a:schemeClr val="accent1">
                        <a:lumMod val="60000"/>
                        <a:lumOff val="40000"/>
                      </a:schemeClr>
                    </a:solidFill>
                  </a:tcPr>
                </a:tc>
                <a:extLst>
                  <a:ext uri="{0D108BD9-81ED-4DB2-BD59-A6C34878D82A}">
                    <a16:rowId xmlns:a16="http://schemas.microsoft.com/office/drawing/2014/main" val="79237128"/>
                  </a:ext>
                </a:extLst>
              </a:tr>
              <a:tr h="1005014">
                <a:tc>
                  <a:txBody>
                    <a:bodyPr/>
                    <a:lstStyle/>
                    <a:p>
                      <a:r>
                        <a:rPr lang="en-US" sz="1600" dirty="0"/>
                        <a:t>7.</a:t>
                      </a:r>
                    </a:p>
                  </a:txBody>
                  <a:tcPr marL="91433" marR="91433" marT="45733" marB="45733">
                    <a:solidFill>
                      <a:schemeClr val="bg2">
                        <a:lumMod val="90000"/>
                      </a:schemeClr>
                    </a:solidFill>
                  </a:tcPr>
                </a:tc>
                <a:tc>
                  <a:txBody>
                    <a:bodyPr/>
                    <a:lstStyle/>
                    <a:p>
                      <a:r>
                        <a:rPr lang="en-US" sz="1600" dirty="0"/>
                        <a:t>Appellate</a:t>
                      </a:r>
                      <a:r>
                        <a:rPr lang="en-US" sz="1600" baseline="0" dirty="0"/>
                        <a:t> structures construction projects and a number of construction projects</a:t>
                      </a:r>
                      <a:endParaRPr lang="en-US" sz="1600" dirty="0"/>
                    </a:p>
                  </a:txBody>
                  <a:tcPr marL="91433" marR="91433" marT="45733" marB="45733">
                    <a:solidFill>
                      <a:schemeClr val="bg2">
                        <a:lumMod val="90000"/>
                      </a:schemeClr>
                    </a:solidFill>
                  </a:tcPr>
                </a:tc>
                <a:tc>
                  <a:txBody>
                    <a:bodyPr/>
                    <a:lstStyle/>
                    <a:p>
                      <a:r>
                        <a:rPr lang="en-US" sz="1600" dirty="0"/>
                        <a:t>On </a:t>
                      </a:r>
                      <a:r>
                        <a:rPr lang="en-US" sz="1600" dirty="0" smtClean="0"/>
                        <a:t>course- Supreme Court- December</a:t>
                      </a:r>
                      <a:r>
                        <a:rPr lang="en-US" sz="1600" baseline="0" dirty="0" smtClean="0"/>
                        <a:t> </a:t>
                      </a:r>
                      <a:r>
                        <a:rPr lang="en-US" sz="1600" baseline="0" dirty="0" smtClean="0"/>
                        <a:t>2023, </a:t>
                      </a:r>
                      <a:r>
                        <a:rPr lang="en-US" sz="1600" baseline="0" dirty="0" smtClean="0"/>
                        <a:t>Court of Appeal- </a:t>
                      </a:r>
                      <a:r>
                        <a:rPr lang="en-US" sz="1600" baseline="0" dirty="0" smtClean="0"/>
                        <a:t>January 2024</a:t>
                      </a:r>
                      <a:endParaRPr lang="en-US" sz="1600" dirty="0"/>
                    </a:p>
                  </a:txBody>
                  <a:tcPr marL="91433" marR="91433" marT="45733" marB="45733">
                    <a:solidFill>
                      <a:schemeClr val="bg2">
                        <a:lumMod val="90000"/>
                      </a:schemeClr>
                    </a:solidFill>
                  </a:tcPr>
                </a:tc>
                <a:extLst>
                  <a:ext uri="{0D108BD9-81ED-4DB2-BD59-A6C34878D82A}">
                    <a16:rowId xmlns:a16="http://schemas.microsoft.com/office/drawing/2014/main" val="1537780429"/>
                  </a:ext>
                </a:extLst>
              </a:tr>
              <a:tr h="1248234">
                <a:tc>
                  <a:txBody>
                    <a:bodyPr/>
                    <a:lstStyle/>
                    <a:p>
                      <a:r>
                        <a:rPr lang="en-US" sz="1600" dirty="0"/>
                        <a:t>8.</a:t>
                      </a:r>
                    </a:p>
                  </a:txBody>
                  <a:tcPr marL="91433" marR="91433" marT="45733" marB="45733">
                    <a:solidFill>
                      <a:schemeClr val="bg2">
                        <a:lumMod val="90000"/>
                      </a:schemeClr>
                    </a:solidFill>
                  </a:tcPr>
                </a:tc>
                <a:tc>
                  <a:txBody>
                    <a:bodyPr/>
                    <a:lstStyle/>
                    <a:p>
                      <a:r>
                        <a:rPr lang="en-US" sz="1600" dirty="0"/>
                        <a:t>Judiciary Strategic Plan V</a:t>
                      </a:r>
                    </a:p>
                  </a:txBody>
                  <a:tcPr marL="91433" marR="91433" marT="45733" marB="45733">
                    <a:solidFill>
                      <a:schemeClr val="bg2">
                        <a:lumMod val="90000"/>
                      </a:schemeClr>
                    </a:solidFill>
                  </a:tcPr>
                </a:tc>
                <a:tc>
                  <a:txBody>
                    <a:bodyPr/>
                    <a:lstStyle/>
                    <a:p>
                      <a:pPr marL="0" indent="0">
                        <a:buNone/>
                      </a:pPr>
                      <a:r>
                        <a:rPr lang="en-US" sz="1600" baseline="0" dirty="0" smtClean="0"/>
                        <a:t>Being implemented</a:t>
                      </a:r>
                      <a:endParaRPr lang="en-US" sz="1600" dirty="0"/>
                    </a:p>
                  </a:txBody>
                  <a:tcPr marL="91433" marR="91433" marT="45733" marB="45733">
                    <a:solidFill>
                      <a:schemeClr val="bg2">
                        <a:lumMod val="90000"/>
                      </a:schemeClr>
                    </a:solidFill>
                  </a:tcPr>
                </a:tc>
                <a:extLst>
                  <a:ext uri="{0D108BD9-81ED-4DB2-BD59-A6C34878D82A}">
                    <a16:rowId xmlns:a16="http://schemas.microsoft.com/office/drawing/2014/main" val="1615189976"/>
                  </a:ext>
                </a:extLst>
              </a:tr>
              <a:tr h="1248234">
                <a:tc>
                  <a:txBody>
                    <a:bodyPr/>
                    <a:lstStyle/>
                    <a:p>
                      <a:r>
                        <a:rPr lang="en-US" sz="1600" dirty="0"/>
                        <a:t>9.</a:t>
                      </a:r>
                    </a:p>
                  </a:txBody>
                  <a:tcPr marL="91433" marR="91433" marT="45733" marB="45733">
                    <a:solidFill>
                      <a:schemeClr val="bg2">
                        <a:lumMod val="90000"/>
                      </a:schemeClr>
                    </a:solidFill>
                  </a:tcPr>
                </a:tc>
                <a:tc>
                  <a:txBody>
                    <a:bodyPr/>
                    <a:lstStyle/>
                    <a:p>
                      <a:r>
                        <a:rPr lang="en-US" sz="1600" dirty="0"/>
                        <a:t>Payment of retirement</a:t>
                      </a:r>
                      <a:r>
                        <a:rPr lang="en-US" sz="1600" baseline="0" dirty="0"/>
                        <a:t> benefits </a:t>
                      </a:r>
                      <a:endParaRPr lang="en-US" sz="1600" dirty="0"/>
                    </a:p>
                  </a:txBody>
                  <a:tcPr marL="91433" marR="91433" marT="45733" marB="45733">
                    <a:solidFill>
                      <a:schemeClr val="bg2">
                        <a:lumMod val="90000"/>
                      </a:schemeClr>
                    </a:solidFill>
                  </a:tcPr>
                </a:tc>
                <a:tc>
                  <a:txBody>
                    <a:bodyPr/>
                    <a:lstStyle/>
                    <a:p>
                      <a:r>
                        <a:rPr lang="en-US" sz="1600" dirty="0"/>
                        <a:t>On course and in a timely manner</a:t>
                      </a:r>
                    </a:p>
                  </a:txBody>
                  <a:tcPr marL="91433" marR="91433" marT="45733" marB="45733">
                    <a:solidFill>
                      <a:schemeClr val="bg2">
                        <a:lumMod val="90000"/>
                      </a:schemeClr>
                    </a:solidFill>
                  </a:tcPr>
                </a:tc>
                <a:extLst>
                  <a:ext uri="{0D108BD9-81ED-4DB2-BD59-A6C34878D82A}">
                    <a16:rowId xmlns:a16="http://schemas.microsoft.com/office/drawing/2014/main" val="4125329170"/>
                  </a:ext>
                </a:extLst>
              </a:tr>
              <a:tr h="559355">
                <a:tc>
                  <a:txBody>
                    <a:bodyPr/>
                    <a:lstStyle/>
                    <a:p>
                      <a:r>
                        <a:rPr lang="en-US" sz="1600" dirty="0"/>
                        <a:t>10.</a:t>
                      </a:r>
                    </a:p>
                  </a:txBody>
                  <a:tcPr marL="91433" marR="91433" marT="45733" marB="45733">
                    <a:solidFill>
                      <a:schemeClr val="bg2">
                        <a:lumMod val="90000"/>
                      </a:schemeClr>
                    </a:solidFill>
                  </a:tcPr>
                </a:tc>
                <a:tc>
                  <a:txBody>
                    <a:bodyPr/>
                    <a:lstStyle/>
                    <a:p>
                      <a:r>
                        <a:rPr lang="en-US" sz="1600" dirty="0" smtClean="0"/>
                        <a:t>Health  </a:t>
                      </a:r>
                      <a:r>
                        <a:rPr lang="en-US" sz="1600" dirty="0"/>
                        <a:t>insurance</a:t>
                      </a:r>
                    </a:p>
                  </a:txBody>
                  <a:tcPr marL="91433" marR="91433" marT="45733" marB="45733">
                    <a:solidFill>
                      <a:schemeClr val="bg2">
                        <a:lumMod val="90000"/>
                      </a:schemeClr>
                    </a:solidFill>
                  </a:tcPr>
                </a:tc>
                <a:tc>
                  <a:txBody>
                    <a:bodyPr/>
                    <a:lstStyle/>
                    <a:p>
                      <a:r>
                        <a:rPr lang="en-US" sz="1600" dirty="0" smtClean="0"/>
                        <a:t>Being implemented </a:t>
                      </a:r>
                      <a:endParaRPr lang="en-US" sz="1600" dirty="0"/>
                    </a:p>
                  </a:txBody>
                  <a:tcPr marL="91433" marR="91433" marT="45733" marB="45733">
                    <a:solidFill>
                      <a:schemeClr val="bg2">
                        <a:lumMod val="90000"/>
                      </a:schemeClr>
                    </a:solidFill>
                  </a:tcPr>
                </a:tc>
                <a:extLst>
                  <a:ext uri="{0D108BD9-81ED-4DB2-BD59-A6C34878D82A}">
                    <a16:rowId xmlns:a16="http://schemas.microsoft.com/office/drawing/2014/main" val="948075362"/>
                  </a:ext>
                </a:extLst>
              </a:tr>
              <a:tr h="579153">
                <a:tc>
                  <a:txBody>
                    <a:bodyPr/>
                    <a:lstStyle/>
                    <a:p>
                      <a:r>
                        <a:rPr lang="en-US" sz="1600" dirty="0"/>
                        <a:t>11.</a:t>
                      </a:r>
                    </a:p>
                  </a:txBody>
                  <a:tcPr marL="91433" marR="91433" marT="45733" marB="45733">
                    <a:solidFill>
                      <a:schemeClr val="bg2">
                        <a:lumMod val="90000"/>
                      </a:schemeClr>
                    </a:solidFill>
                  </a:tcPr>
                </a:tc>
                <a:tc>
                  <a:txBody>
                    <a:bodyPr/>
                    <a:lstStyle/>
                    <a:p>
                      <a:r>
                        <a:rPr lang="en-US" sz="1600" dirty="0"/>
                        <a:t>Annual Performance </a:t>
                      </a:r>
                      <a:r>
                        <a:rPr lang="en-US" sz="1600" dirty="0" smtClean="0"/>
                        <a:t>Reports for the past three Financial Years Published</a:t>
                      </a:r>
                      <a:endParaRPr lang="en-US" sz="1600" dirty="0"/>
                    </a:p>
                  </a:txBody>
                  <a:tcPr marL="91433" marR="91433" marT="45733" marB="45733">
                    <a:solidFill>
                      <a:schemeClr val="bg2">
                        <a:lumMod val="90000"/>
                      </a:schemeClr>
                    </a:solidFill>
                  </a:tcPr>
                </a:tc>
                <a:tc>
                  <a:txBody>
                    <a:bodyPr/>
                    <a:lstStyle/>
                    <a:p>
                      <a:r>
                        <a:rPr lang="en-US" sz="1600" dirty="0" smtClean="0"/>
                        <a:t>Report for</a:t>
                      </a:r>
                      <a:r>
                        <a:rPr lang="en-US" sz="1600" baseline="0" dirty="0" smtClean="0"/>
                        <a:t> FY 2022/23 was launched on 20</a:t>
                      </a:r>
                      <a:r>
                        <a:rPr lang="en-US" sz="1600" baseline="30000" dirty="0" smtClean="0"/>
                        <a:t>th</a:t>
                      </a:r>
                      <a:r>
                        <a:rPr lang="en-US" sz="1600" baseline="0" dirty="0" smtClean="0"/>
                        <a:t>  October 2023</a:t>
                      </a:r>
                      <a:endParaRPr lang="en-US" sz="1600" dirty="0"/>
                    </a:p>
                  </a:txBody>
                  <a:tcPr marL="91433" marR="91433" marT="45733" marB="45733">
                    <a:solidFill>
                      <a:schemeClr val="bg2">
                        <a:lumMod val="90000"/>
                      </a:schemeClr>
                    </a:solidFill>
                  </a:tcPr>
                </a:tc>
                <a:extLst>
                  <a:ext uri="{0D108BD9-81ED-4DB2-BD59-A6C34878D82A}">
                    <a16:rowId xmlns:a16="http://schemas.microsoft.com/office/drawing/2014/main" val="1114002521"/>
                  </a:ext>
                </a:extLst>
              </a:tr>
              <a:tr h="579153">
                <a:tc>
                  <a:txBody>
                    <a:bodyPr/>
                    <a:lstStyle/>
                    <a:p>
                      <a:r>
                        <a:rPr lang="en-US" sz="1600" dirty="0"/>
                        <a:t>12.</a:t>
                      </a:r>
                    </a:p>
                  </a:txBody>
                  <a:tcPr marL="91433" marR="91433" marT="45733" marB="45733">
                    <a:solidFill>
                      <a:schemeClr val="bg2">
                        <a:lumMod val="90000"/>
                      </a:schemeClr>
                    </a:solidFill>
                  </a:tcPr>
                </a:tc>
                <a:tc>
                  <a:txBody>
                    <a:bodyPr/>
                    <a:lstStyle/>
                    <a:p>
                      <a:r>
                        <a:rPr lang="en-US" sz="1600" dirty="0"/>
                        <a:t>Development of Regulations under AJA</a:t>
                      </a:r>
                    </a:p>
                  </a:txBody>
                  <a:tcPr marL="91433" marR="91433" marT="45733" marB="45733">
                    <a:solidFill>
                      <a:schemeClr val="bg2">
                        <a:lumMod val="90000"/>
                      </a:schemeClr>
                    </a:solidFill>
                  </a:tcPr>
                </a:tc>
                <a:tc>
                  <a:txBody>
                    <a:bodyPr/>
                    <a:lstStyle/>
                    <a:p>
                      <a:r>
                        <a:rPr lang="en-US" sz="1600" dirty="0"/>
                        <a:t>Work in </a:t>
                      </a:r>
                      <a:r>
                        <a:rPr lang="en-US" sz="1600" dirty="0" smtClean="0"/>
                        <a:t>progress- Judiciary Service, JTI, Inspectorate, Committees</a:t>
                      </a:r>
                      <a:endParaRPr lang="en-US" sz="1600" dirty="0"/>
                    </a:p>
                  </a:txBody>
                  <a:tcPr marL="91433" marR="91433" marT="45733" marB="45733">
                    <a:solidFill>
                      <a:schemeClr val="bg2">
                        <a:lumMod val="90000"/>
                      </a:schemeClr>
                    </a:solidFill>
                  </a:tcPr>
                </a:tc>
                <a:extLst>
                  <a:ext uri="{0D108BD9-81ED-4DB2-BD59-A6C34878D82A}">
                    <a16:rowId xmlns:a16="http://schemas.microsoft.com/office/drawing/2014/main" val="3905357796"/>
                  </a:ext>
                </a:extLst>
              </a:tr>
            </a:tbl>
          </a:graphicData>
        </a:graphic>
      </p:graphicFrame>
      <p:sp>
        <p:nvSpPr>
          <p:cNvPr id="22531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40D0A0-7AF0-4707-B264-E5BCB306374D}" type="slidenum">
              <a:rPr lang="en-US" altLang="en-US" smtClean="0"/>
              <a:pPr/>
              <a:t>40</a:t>
            </a:fld>
            <a:endParaRPr lang="en-US" altLang="en-US" smtClean="0"/>
          </a:p>
        </p:txBody>
      </p:sp>
    </p:spTree>
    <p:extLst>
      <p:ext uri="{BB962C8B-B14F-4D97-AF65-F5344CB8AC3E}">
        <p14:creationId xmlns:p14="http://schemas.microsoft.com/office/powerpoint/2010/main" val="3009883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432" y="630195"/>
            <a:ext cx="9619774" cy="6125603"/>
          </a:xfrm>
        </p:spPr>
        <p:txBody>
          <a:bodyPr>
            <a:normAutofit/>
          </a:bodyPr>
          <a:lstStyle/>
          <a:p>
            <a:pPr marL="274320" indent="-274320" algn="ctr" fontAlgn="auto">
              <a:spcBef>
                <a:spcPts val="580"/>
              </a:spcBef>
              <a:spcAft>
                <a:spcPts val="0"/>
              </a:spcAft>
              <a:buFont typeface="Wingdings 2"/>
              <a:buNone/>
              <a:defRPr/>
            </a:pPr>
            <a:endParaRPr lang="en-US" sz="6600" b="1" cap="all" dirty="0">
              <a:ln w="0"/>
              <a:solidFill>
                <a:srgbClr val="7030A0"/>
              </a:solidFill>
              <a:effectLst>
                <a:reflection blurRad="12700" stA="50000" endPos="50000" dist="5000" dir="5400000" sy="-100000" rotWithShape="0"/>
              </a:effectLst>
              <a:latin typeface="+mj-lt"/>
            </a:endParaRPr>
          </a:p>
          <a:p>
            <a:pPr marL="274320" indent="-274320" algn="ctr" fontAlgn="auto">
              <a:spcBef>
                <a:spcPts val="580"/>
              </a:spcBef>
              <a:spcAft>
                <a:spcPts val="0"/>
              </a:spcAft>
              <a:buFont typeface="Wingdings 2"/>
              <a:buNone/>
              <a:defRPr/>
            </a:pPr>
            <a:r>
              <a:rPr lang="en-US" sz="9600" b="1" i="1" cap="all" dirty="0" smtClean="0">
                <a:ln w="0"/>
                <a:solidFill>
                  <a:srgbClr val="7030A0"/>
                </a:solidFill>
                <a:effectLst>
                  <a:reflection blurRad="12700" stA="50000" endPos="50000" dist="5000" dir="5400000" sy="-100000" rotWithShape="0"/>
                </a:effectLst>
                <a:latin typeface="+mj-lt"/>
              </a:rPr>
              <a:t>THANK </a:t>
            </a:r>
            <a:r>
              <a:rPr lang="en-US" sz="9600" b="1" i="1" cap="all" dirty="0">
                <a:ln w="0"/>
                <a:solidFill>
                  <a:srgbClr val="7030A0"/>
                </a:solidFill>
                <a:effectLst>
                  <a:reflection blurRad="12700" stA="50000" endPos="50000" dist="5000" dir="5400000" sy="-100000" rotWithShape="0"/>
                </a:effectLst>
                <a:latin typeface="+mj-lt"/>
              </a:rPr>
              <a:t>YOU</a:t>
            </a:r>
          </a:p>
        </p:txBody>
      </p:sp>
      <p:sp>
        <p:nvSpPr>
          <p:cNvPr id="2" name="Slide Number Placeholder 1"/>
          <p:cNvSpPr>
            <a:spLocks noGrp="1"/>
          </p:cNvSpPr>
          <p:nvPr>
            <p:ph type="sldNum" sz="quarter" idx="12"/>
          </p:nvPr>
        </p:nvSpPr>
        <p:spPr/>
        <p:txBody>
          <a:bodyPr/>
          <a:lstStyle/>
          <a:p>
            <a:fld id="{CDED835C-16D9-B44E-AFAC-008CE890F602}" type="slidenum">
              <a:rPr lang="en-US" smtClean="0"/>
              <a:pPr/>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5E2F77"/>
                </a:solidFill>
                <a:latin typeface="Franklin Gothic Demi" panose="020B0703020102020204" pitchFamily="34" charset="0"/>
                <a:cs typeface="+mj-cs"/>
              </a:rPr>
              <a:t>CONTRIBUTION TO THE ECONOMY</a:t>
            </a:r>
            <a:endParaRPr lang="en-US" dirty="0"/>
          </a:p>
        </p:txBody>
      </p:sp>
      <p:sp>
        <p:nvSpPr>
          <p:cNvPr id="3" name="Content Placeholder 2"/>
          <p:cNvSpPr>
            <a:spLocks noGrp="1"/>
          </p:cNvSpPr>
          <p:nvPr>
            <p:ph idx="1"/>
          </p:nvPr>
        </p:nvSpPr>
        <p:spPr/>
        <p:txBody>
          <a:bodyPr/>
          <a:lstStyle/>
          <a:p>
            <a:pPr marL="0" lvl="0" indent="0" algn="just">
              <a:lnSpc>
                <a:spcPct val="110000"/>
              </a:lnSpc>
              <a:buNone/>
            </a:pPr>
            <a:r>
              <a:rPr lang="en-US" sz="2800" dirty="0">
                <a:solidFill>
                  <a:prstClr val="black"/>
                </a:solidFill>
                <a:latin typeface="Tahoma"/>
                <a:cs typeface="+mn-cs"/>
              </a:rPr>
              <a:t>The Judiciary not a consumer but plays a role in the economic transformation of the economy and in creating wealth to drive Uganda to middle income status, in line with the country’s Vision 2040, and the National Development Plan III inter alia, through:</a:t>
            </a:r>
          </a:p>
          <a:p>
            <a:pPr marL="907202" lvl="1" indent="-450945" algn="just">
              <a:lnSpc>
                <a:spcPct val="110000"/>
              </a:lnSpc>
              <a:buFont typeface="+mj-lt"/>
              <a:buAutoNum type="alphaLcParenR"/>
            </a:pPr>
            <a:r>
              <a:rPr lang="en-US" sz="2500" dirty="0">
                <a:solidFill>
                  <a:prstClr val="black"/>
                </a:solidFill>
                <a:latin typeface="Tahoma"/>
                <a:cs typeface="+mn-cs"/>
              </a:rPr>
              <a:t>Revenue collection through court fees and fines;</a:t>
            </a:r>
          </a:p>
          <a:p>
            <a:pPr marL="907202" lvl="1" indent="-450945" algn="just">
              <a:lnSpc>
                <a:spcPct val="110000"/>
              </a:lnSpc>
              <a:buFont typeface="+mj-lt"/>
              <a:buAutoNum type="alphaLcParenR"/>
            </a:pPr>
            <a:r>
              <a:rPr lang="en-US" sz="2500" dirty="0">
                <a:solidFill>
                  <a:prstClr val="black"/>
                </a:solidFill>
                <a:latin typeface="Tahoma"/>
                <a:cs typeface="+mn-cs"/>
              </a:rPr>
              <a:t>Creating peaceful societies by keeping away murderers, terrorists, robbers, embezzlers and all other criminals;</a:t>
            </a:r>
          </a:p>
          <a:p>
            <a:pPr marL="907202" lvl="1" indent="-450945" algn="just">
              <a:lnSpc>
                <a:spcPct val="110000"/>
              </a:lnSpc>
              <a:buFont typeface="+mj-lt"/>
              <a:buAutoNum type="alphaLcParenR"/>
            </a:pPr>
            <a:r>
              <a:rPr lang="en-US" sz="2500" dirty="0">
                <a:solidFill>
                  <a:prstClr val="black"/>
                </a:solidFill>
                <a:latin typeface="Tahoma"/>
                <a:cs typeface="+mn-cs"/>
              </a:rPr>
              <a:t>Resolution of commercial and land disputes thereby liberating money and other factors of production</a:t>
            </a:r>
          </a:p>
          <a:p>
            <a:endParaRPr lang="en-US" dirty="0"/>
          </a:p>
        </p:txBody>
      </p:sp>
      <p:sp>
        <p:nvSpPr>
          <p:cNvPr id="4" name="Slide Number Placeholder 3"/>
          <p:cNvSpPr>
            <a:spLocks noGrp="1"/>
          </p:cNvSpPr>
          <p:nvPr>
            <p:ph type="sldNum" sz="quarter" idx="12"/>
          </p:nvPr>
        </p:nvSpPr>
        <p:spPr/>
        <p:txBody>
          <a:bodyPr/>
          <a:lstStyle/>
          <a:p>
            <a:fld id="{CDED835C-16D9-B44E-AFAC-008CE890F602}" type="slidenum">
              <a:rPr lang="en-US" smtClean="0"/>
              <a:pPr/>
              <a:t>5</a:t>
            </a:fld>
            <a:endParaRPr lang="en-US"/>
          </a:p>
        </p:txBody>
      </p:sp>
    </p:spTree>
    <p:extLst>
      <p:ext uri="{BB962C8B-B14F-4D97-AF65-F5344CB8AC3E}">
        <p14:creationId xmlns:p14="http://schemas.microsoft.com/office/powerpoint/2010/main" val="20010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 y="-36744"/>
            <a:ext cx="10688638" cy="6091881"/>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6</a:t>
            </a:fld>
            <a:endParaRPr lang="en-US"/>
          </a:p>
        </p:txBody>
      </p:sp>
    </p:spTree>
    <p:extLst>
      <p:ext uri="{BB962C8B-B14F-4D97-AF65-F5344CB8AC3E}">
        <p14:creationId xmlns:p14="http://schemas.microsoft.com/office/powerpoint/2010/main" val="147266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49427"/>
            <a:ext cx="10688638" cy="7241059"/>
          </a:xfrm>
          <a:prstGeom prst="rect">
            <a:avLst/>
          </a:prstGeom>
        </p:spPr>
      </p:pic>
      <p:sp>
        <p:nvSpPr>
          <p:cNvPr id="4" name="Slide Number Placeholder 3"/>
          <p:cNvSpPr>
            <a:spLocks noGrp="1"/>
          </p:cNvSpPr>
          <p:nvPr>
            <p:ph type="sldNum" sz="quarter" idx="12"/>
          </p:nvPr>
        </p:nvSpPr>
        <p:spPr/>
        <p:txBody>
          <a:bodyPr/>
          <a:lstStyle/>
          <a:p>
            <a:fld id="{CDED835C-16D9-B44E-AFAC-008CE890F602}" type="slidenum">
              <a:rPr lang="en-US" smtClean="0"/>
              <a:pPr/>
              <a:t>7</a:t>
            </a:fld>
            <a:endParaRPr lang="en-US"/>
          </a:p>
        </p:txBody>
      </p:sp>
    </p:spTree>
    <p:extLst>
      <p:ext uri="{BB962C8B-B14F-4D97-AF65-F5344CB8AC3E}">
        <p14:creationId xmlns:p14="http://schemas.microsoft.com/office/powerpoint/2010/main" val="260847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295400"/>
            <a:ext cx="9619774" cy="6677891"/>
          </a:xfrm>
        </p:spPr>
        <p:txBody>
          <a:bodyPr>
            <a:normAutofit/>
          </a:bodyPr>
          <a:lstStyle/>
          <a:p>
            <a:pPr marL="0" indent="0" algn="just">
              <a:lnSpc>
                <a:spcPct val="150000"/>
              </a:lnSpc>
              <a:buNone/>
              <a:defRPr/>
            </a:pPr>
            <a:r>
              <a:rPr lang="en-US" altLang="en-US" sz="2800" dirty="0">
                <a:latin typeface="Tahoma" panose="020B0604030504040204" pitchFamily="34" charset="0"/>
                <a:ea typeface="Tahoma" panose="020B0604030504040204" pitchFamily="34" charset="0"/>
                <a:cs typeface="Tahoma" panose="020B0604030504040204" pitchFamily="34" charset="0"/>
              </a:rPr>
              <a:t>Article </a:t>
            </a:r>
            <a:r>
              <a:rPr lang="en-US" altLang="en-US" sz="2800" dirty="0" smtClean="0">
                <a:latin typeface="Tahoma" panose="020B0604030504040204" pitchFamily="34" charset="0"/>
                <a:ea typeface="Tahoma" panose="020B0604030504040204" pitchFamily="34" charset="0"/>
                <a:cs typeface="Tahoma" panose="020B0604030504040204" pitchFamily="34" charset="0"/>
              </a:rPr>
              <a:t>129 (1) </a:t>
            </a:r>
            <a:r>
              <a:rPr lang="en-US" altLang="en-US" sz="2800" dirty="0">
                <a:latin typeface="Tahoma" panose="020B0604030504040204" pitchFamily="34" charset="0"/>
                <a:ea typeface="Tahoma" panose="020B0604030504040204" pitchFamily="34" charset="0"/>
                <a:cs typeface="Tahoma" panose="020B0604030504040204" pitchFamily="34" charset="0"/>
              </a:rPr>
              <a:t>provides </a:t>
            </a:r>
            <a:r>
              <a:rPr lang="en-US" altLang="en-US" sz="2800" dirty="0" smtClean="0">
                <a:latin typeface="Tahoma" panose="020B0604030504040204" pitchFamily="34" charset="0"/>
                <a:ea typeface="Tahoma" panose="020B0604030504040204" pitchFamily="34" charset="0"/>
                <a:cs typeface="Tahoma" panose="020B0604030504040204" pitchFamily="34" charset="0"/>
              </a:rPr>
              <a:t>the </a:t>
            </a:r>
            <a:r>
              <a:rPr lang="en-US" altLang="en-US" sz="2800" dirty="0">
                <a:latin typeface="Tahoma" panose="020B0604030504040204" pitchFamily="34" charset="0"/>
                <a:ea typeface="Tahoma" panose="020B0604030504040204" pitchFamily="34" charset="0"/>
                <a:cs typeface="Tahoma" panose="020B0604030504040204" pitchFamily="34" charset="0"/>
              </a:rPr>
              <a:t>structure under which the Judiciary </a:t>
            </a:r>
            <a:r>
              <a:rPr lang="en-US" altLang="en-US" sz="2800" dirty="0" smtClean="0">
                <a:latin typeface="Tahoma" panose="020B0604030504040204" pitchFamily="34" charset="0"/>
                <a:ea typeface="Tahoma" panose="020B0604030504040204" pitchFamily="34" charset="0"/>
                <a:cs typeface="Tahoma" panose="020B0604030504040204" pitchFamily="34" charset="0"/>
              </a:rPr>
              <a:t>operates;</a:t>
            </a:r>
            <a:endParaRPr lang="en-US" alt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Supreme Court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Court of </a:t>
            </a:r>
            <a:r>
              <a:rPr lang="en-US" sz="2800" dirty="0" smtClean="0">
                <a:latin typeface="Tahoma" panose="020B0604030504040204" pitchFamily="34" charset="0"/>
                <a:ea typeface="Tahoma" panose="020B0604030504040204" pitchFamily="34" charset="0"/>
                <a:cs typeface="Tahoma" panose="020B0604030504040204" pitchFamily="34" charset="0"/>
              </a:rPr>
              <a:t>Appeal/Constitutional </a:t>
            </a:r>
            <a:r>
              <a:rPr lang="en-US" sz="2800" dirty="0">
                <a:latin typeface="Tahoma" panose="020B0604030504040204" pitchFamily="34" charset="0"/>
                <a:ea typeface="Tahoma" panose="020B0604030504040204" pitchFamily="34" charset="0"/>
                <a:cs typeface="Tahoma" panose="020B0604030504040204" pitchFamily="34" charset="0"/>
              </a:rPr>
              <a:t>Court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The High Court (Divisions and Circuits) </a:t>
            </a:r>
          </a:p>
          <a:p>
            <a:pPr lvl="2"/>
            <a:endParaRPr lang="en-US" sz="2800" dirty="0">
              <a:latin typeface="Tahoma" panose="020B0604030504040204" pitchFamily="34" charset="0"/>
              <a:ea typeface="Tahoma" panose="020B0604030504040204" pitchFamily="34" charset="0"/>
              <a:cs typeface="Tahoma" panose="020B0604030504040204" pitchFamily="34" charset="0"/>
            </a:endParaRPr>
          </a:p>
          <a:p>
            <a:pPr lvl="2"/>
            <a:r>
              <a:rPr lang="en-US" sz="2800" dirty="0">
                <a:latin typeface="Tahoma" panose="020B0604030504040204" pitchFamily="34" charset="0"/>
                <a:ea typeface="Tahoma" panose="020B0604030504040204" pitchFamily="34" charset="0"/>
                <a:cs typeface="Tahoma" panose="020B0604030504040204" pitchFamily="34" charset="0"/>
              </a:rPr>
              <a:t>Magistrates Courts </a:t>
            </a:r>
          </a:p>
          <a:p>
            <a:pPr marL="0" indent="0" algn="just">
              <a:lnSpc>
                <a:spcPct val="150000"/>
              </a:lnSpc>
              <a:buNone/>
              <a:defRPr/>
            </a:pPr>
            <a:endParaRPr lang="en-GB" altLang="en-US" sz="2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8</a:t>
            </a:fld>
            <a:endParaRPr lang="en-US"/>
          </a:p>
        </p:txBody>
      </p:sp>
    </p:spTree>
    <p:extLst>
      <p:ext uri="{BB962C8B-B14F-4D97-AF65-F5344CB8AC3E}">
        <p14:creationId xmlns:p14="http://schemas.microsoft.com/office/powerpoint/2010/main" val="322036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7E6C-992A-4059-82E0-7FF3BBBA1969}"/>
              </a:ext>
            </a:extLst>
          </p:cNvPr>
          <p:cNvSpPr>
            <a:spLocks noGrp="1"/>
          </p:cNvSpPr>
          <p:nvPr>
            <p:ph type="title"/>
          </p:nvPr>
        </p:nvSpPr>
        <p:spPr>
          <a:xfrm>
            <a:off x="534432" y="302867"/>
            <a:ext cx="9619774" cy="840134"/>
          </a:xfrm>
        </p:spPr>
        <p:txBody>
          <a:bodyPr>
            <a:normAutofit/>
          </a:bodyPr>
          <a:lstStyle/>
          <a:p>
            <a:r>
              <a:rPr lang="en-US" sz="3600" b="1" dirty="0">
                <a:solidFill>
                  <a:srgbClr val="7030A0"/>
                </a:solidFill>
                <a:latin typeface="Franklin Gothic Book" panose="020B0503020102020204" pitchFamily="34" charset="0"/>
                <a:cs typeface="Times New Roman" panose="02020603050405020304" pitchFamily="18" charset="0"/>
              </a:rPr>
              <a:t>OPERATIONS &amp; STRUCTURE OF THE JUDICIARY</a:t>
            </a:r>
          </a:p>
        </p:txBody>
      </p:sp>
      <p:sp>
        <p:nvSpPr>
          <p:cNvPr id="3" name="Content Placeholder 2">
            <a:extLst>
              <a:ext uri="{FF2B5EF4-FFF2-40B4-BE49-F238E27FC236}">
                <a16:creationId xmlns:a16="http://schemas.microsoft.com/office/drawing/2014/main" id="{5C95DC97-6C8F-4F9A-BB4A-ED5CAC20AEF6}"/>
              </a:ext>
            </a:extLst>
          </p:cNvPr>
          <p:cNvSpPr>
            <a:spLocks noGrp="1"/>
          </p:cNvSpPr>
          <p:nvPr>
            <p:ph idx="1"/>
          </p:nvPr>
        </p:nvSpPr>
        <p:spPr>
          <a:xfrm>
            <a:off x="534432" y="1378857"/>
            <a:ext cx="9619774" cy="6594434"/>
          </a:xfrm>
        </p:spPr>
        <p:txBody>
          <a:bodyPr>
            <a:normAutofit/>
          </a:bodyPr>
          <a:lstStyle/>
          <a:p>
            <a:pPr marL="0" indent="0">
              <a:buNone/>
            </a:pPr>
            <a:r>
              <a:rPr lang="en-US" sz="3200" b="1" dirty="0">
                <a:latin typeface="+mn-lt"/>
                <a:cs typeface="Calibri" panose="020F0502020204030204" pitchFamily="34" charset="0"/>
              </a:rPr>
              <a:t>Supreme </a:t>
            </a:r>
            <a:r>
              <a:rPr lang="en-US" sz="3200" b="1" dirty="0" smtClean="0">
                <a:latin typeface="+mn-lt"/>
                <a:cs typeface="Calibri" panose="020F0502020204030204" pitchFamily="34" charset="0"/>
              </a:rPr>
              <a:t>Court: </a:t>
            </a:r>
            <a:r>
              <a:rPr lang="en-US" sz="3200" b="1" dirty="0">
                <a:latin typeface="+mn-lt"/>
                <a:cs typeface="Calibri" panose="020F0502020204030204" pitchFamily="34" charset="0"/>
              </a:rPr>
              <a:t>Articles </a:t>
            </a:r>
            <a:r>
              <a:rPr lang="en-US" sz="3200" b="1" dirty="0" smtClean="0">
                <a:latin typeface="+mn-lt"/>
                <a:cs typeface="Calibri" panose="020F0502020204030204" pitchFamily="34" charset="0"/>
              </a:rPr>
              <a:t>130-132 </a:t>
            </a:r>
            <a:r>
              <a:rPr lang="en-US" sz="3200" b="1" dirty="0">
                <a:latin typeface="+mn-lt"/>
                <a:cs typeface="Calibri" panose="020F0502020204030204" pitchFamily="34" charset="0"/>
              </a:rPr>
              <a:t>of the Constitution</a:t>
            </a:r>
            <a:endParaRPr lang="en-GB" sz="2400" dirty="0">
              <a:latin typeface="+mn-lt"/>
              <a:cs typeface="Calibri" panose="020F0502020204030204" pitchFamily="34" charset="0"/>
            </a:endParaRPr>
          </a:p>
          <a:p>
            <a:pPr lvl="1"/>
            <a:r>
              <a:rPr lang="en-US" sz="2400" dirty="0">
                <a:latin typeface="+mn-lt"/>
                <a:cs typeface="Calibri" panose="020F0502020204030204" pitchFamily="34" charset="0"/>
              </a:rPr>
              <a:t>Established under Article 130 </a:t>
            </a:r>
          </a:p>
          <a:p>
            <a:pPr lvl="1"/>
            <a:r>
              <a:rPr lang="en-US" sz="2400" dirty="0">
                <a:latin typeface="+mn-lt"/>
                <a:cs typeface="Calibri" panose="020F0502020204030204" pitchFamily="34" charset="0"/>
              </a:rPr>
              <a:t>Headed by the </a:t>
            </a:r>
            <a:r>
              <a:rPr lang="en-US" sz="2400" dirty="0" smtClean="0">
                <a:latin typeface="+mn-lt"/>
                <a:cs typeface="Calibri" panose="020F0502020204030204" pitchFamily="34" charset="0"/>
              </a:rPr>
              <a:t>Hon. </a:t>
            </a:r>
            <a:r>
              <a:rPr lang="en-US" sz="2400" dirty="0">
                <a:latin typeface="+mn-lt"/>
                <a:cs typeface="Calibri" panose="020F0502020204030204" pitchFamily="34" charset="0"/>
              </a:rPr>
              <a:t>Chief Justice</a:t>
            </a:r>
          </a:p>
          <a:p>
            <a:pPr lvl="1"/>
            <a:r>
              <a:rPr lang="en-US" sz="2400" dirty="0" smtClean="0">
                <a:latin typeface="+mn-lt"/>
                <a:cs typeface="Calibri" panose="020F0502020204030204" pitchFamily="34" charset="0"/>
              </a:rPr>
              <a:t>Final Court </a:t>
            </a:r>
            <a:r>
              <a:rPr lang="en-US" sz="2400" dirty="0">
                <a:latin typeface="+mn-lt"/>
                <a:cs typeface="Calibri" panose="020F0502020204030204" pitchFamily="34" charset="0"/>
              </a:rPr>
              <a:t>of appeal and has original jurisdiction in </a:t>
            </a:r>
            <a:r>
              <a:rPr lang="en-US" sz="2400" dirty="0" smtClean="0">
                <a:latin typeface="+mn-lt"/>
                <a:cs typeface="Calibri" panose="020F0502020204030204" pitchFamily="34" charset="0"/>
              </a:rPr>
              <a:t>Presidential </a:t>
            </a:r>
            <a:r>
              <a:rPr lang="en-US" sz="2400" dirty="0">
                <a:latin typeface="+mn-lt"/>
                <a:cs typeface="Calibri" panose="020F0502020204030204" pitchFamily="34" charset="0"/>
              </a:rPr>
              <a:t>elections under the Presidential Elections </a:t>
            </a:r>
            <a:r>
              <a:rPr lang="en-US" sz="2400" dirty="0" smtClean="0">
                <a:latin typeface="+mn-lt"/>
                <a:cs typeface="Calibri" panose="020F0502020204030204" pitchFamily="34" charset="0"/>
              </a:rPr>
              <a:t>Act, as amended.</a:t>
            </a:r>
            <a:endParaRPr lang="en-US" sz="2400" dirty="0">
              <a:latin typeface="+mn-lt"/>
              <a:cs typeface="Calibri" panose="020F0502020204030204" pitchFamily="34" charset="0"/>
            </a:endParaRPr>
          </a:p>
          <a:p>
            <a:pPr marL="0" indent="0">
              <a:buNone/>
            </a:pPr>
            <a:r>
              <a:rPr lang="en-US" sz="3200" b="1" dirty="0">
                <a:latin typeface="+mn-lt"/>
                <a:cs typeface="Calibri" panose="020F0502020204030204" pitchFamily="34" charset="0"/>
              </a:rPr>
              <a:t>Court of Appeal/Constitutional </a:t>
            </a:r>
            <a:r>
              <a:rPr lang="en-US" sz="3200" b="1" dirty="0" smtClean="0">
                <a:latin typeface="+mn-lt"/>
                <a:cs typeface="Calibri" panose="020F0502020204030204" pitchFamily="34" charset="0"/>
              </a:rPr>
              <a:t>Court:</a:t>
            </a:r>
            <a:endParaRPr lang="en-US" sz="3200" b="1" dirty="0">
              <a:latin typeface="+mn-lt"/>
              <a:cs typeface="Calibri" panose="020F0502020204030204" pitchFamily="34" charset="0"/>
            </a:endParaRPr>
          </a:p>
          <a:p>
            <a:pPr lvl="1"/>
            <a:r>
              <a:rPr lang="en-US" sz="2400" dirty="0">
                <a:latin typeface="+mn-lt"/>
                <a:cs typeface="Calibri" panose="020F0502020204030204" pitchFamily="34" charset="0"/>
              </a:rPr>
              <a:t>Established under Articles </a:t>
            </a:r>
            <a:r>
              <a:rPr lang="en-US" sz="2400" dirty="0" smtClean="0">
                <a:latin typeface="+mn-lt"/>
                <a:cs typeface="Calibri" panose="020F0502020204030204" pitchFamily="34" charset="0"/>
              </a:rPr>
              <a:t>134 -</a:t>
            </a:r>
            <a:r>
              <a:rPr lang="en-US" sz="2400" dirty="0">
                <a:latin typeface="+mn-lt"/>
                <a:cs typeface="Calibri" panose="020F0502020204030204" pitchFamily="34" charset="0"/>
              </a:rPr>
              <a:t>137 of the Constitution</a:t>
            </a:r>
          </a:p>
          <a:p>
            <a:pPr lvl="1"/>
            <a:r>
              <a:rPr lang="en-US" sz="2400" dirty="0">
                <a:latin typeface="+mn-lt"/>
                <a:cs typeface="Calibri" panose="020F0502020204030204" pitchFamily="34" charset="0"/>
              </a:rPr>
              <a:t>Headed by the Deputy Chief Justice</a:t>
            </a:r>
          </a:p>
          <a:p>
            <a:pPr lvl="1"/>
            <a:r>
              <a:rPr lang="en-US" sz="2400" dirty="0">
                <a:latin typeface="+mn-lt"/>
                <a:cs typeface="Calibri" panose="020F0502020204030204" pitchFamily="34" charset="0"/>
              </a:rPr>
              <a:t>D</a:t>
            </a:r>
            <a:r>
              <a:rPr lang="en-US" sz="2400" dirty="0" smtClean="0">
                <a:latin typeface="+mn-lt"/>
                <a:cs typeface="Calibri" panose="020F0502020204030204" pitchFamily="34" charset="0"/>
              </a:rPr>
              <a:t>etermines </a:t>
            </a:r>
            <a:r>
              <a:rPr lang="en-US" sz="2400" dirty="0">
                <a:latin typeface="+mn-lt"/>
                <a:cs typeface="Calibri" panose="020F0502020204030204" pitchFamily="34" charset="0"/>
              </a:rPr>
              <a:t>appeals from the High Court and</a:t>
            </a:r>
          </a:p>
          <a:p>
            <a:pPr lvl="1"/>
            <a:r>
              <a:rPr lang="en-US" sz="2400" dirty="0" smtClean="0">
                <a:latin typeface="+mn-lt"/>
                <a:cs typeface="Calibri" panose="020F0502020204030204" pitchFamily="34" charset="0"/>
              </a:rPr>
              <a:t>Is </a:t>
            </a:r>
            <a:r>
              <a:rPr lang="en-US" sz="2400" dirty="0">
                <a:latin typeface="+mn-lt"/>
                <a:cs typeface="Calibri" panose="020F0502020204030204" pitchFamily="34" charset="0"/>
              </a:rPr>
              <a:t>a final </a:t>
            </a:r>
            <a:r>
              <a:rPr lang="en-US" sz="2400" dirty="0" smtClean="0">
                <a:latin typeface="+mn-lt"/>
                <a:cs typeface="Calibri" panose="020F0502020204030204" pitchFamily="34" charset="0"/>
              </a:rPr>
              <a:t>appellate Court for </a:t>
            </a:r>
            <a:r>
              <a:rPr lang="en-US" sz="2400" dirty="0">
                <a:latin typeface="+mn-lt"/>
                <a:cs typeface="Calibri" panose="020F0502020204030204" pitchFamily="34" charset="0"/>
              </a:rPr>
              <a:t>Parliamentary and </a:t>
            </a:r>
            <a:r>
              <a:rPr lang="en-US" sz="2400" dirty="0" smtClean="0">
                <a:latin typeface="+mn-lt"/>
                <a:cs typeface="Calibri" panose="020F0502020204030204" pitchFamily="34" charset="0"/>
              </a:rPr>
              <a:t>LC V election </a:t>
            </a:r>
            <a:r>
              <a:rPr lang="en-US" sz="2400" dirty="0">
                <a:latin typeface="+mn-lt"/>
                <a:cs typeface="Calibri" panose="020F0502020204030204" pitchFamily="34" charset="0"/>
              </a:rPr>
              <a:t>petitions under the Parliamentary Elections Act and The Local Government </a:t>
            </a:r>
            <a:r>
              <a:rPr lang="en-US" sz="2400" dirty="0" smtClean="0">
                <a:latin typeface="+mn-lt"/>
                <a:cs typeface="Calibri" panose="020F0502020204030204" pitchFamily="34" charset="0"/>
              </a:rPr>
              <a:t>Act, as amended.</a:t>
            </a:r>
            <a:endParaRPr lang="en-US" sz="2400" dirty="0">
              <a:latin typeface="+mn-lt"/>
              <a:cs typeface="Calibri" panose="020F050202020403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CDED835C-16D9-B44E-AFAC-008CE890F602}" type="slidenum">
              <a:rPr lang="en-US" smtClean="0"/>
              <a:pPr/>
              <a:t>9</a:t>
            </a:fld>
            <a:endParaRPr lang="en-US"/>
          </a:p>
        </p:txBody>
      </p:sp>
    </p:spTree>
    <p:extLst>
      <p:ext uri="{BB962C8B-B14F-4D97-AF65-F5344CB8AC3E}">
        <p14:creationId xmlns:p14="http://schemas.microsoft.com/office/powerpoint/2010/main" val="2622725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3401</TotalTime>
  <Words>2156</Words>
  <Application>Microsoft Office PowerPoint</Application>
  <PresentationFormat>Custom</PresentationFormat>
  <Paragraphs>390</Paragraphs>
  <Slides>41</Slides>
  <Notes>3</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60" baseType="lpstr">
      <vt:lpstr>Algerian</vt:lpstr>
      <vt:lpstr>Arial</vt:lpstr>
      <vt:lpstr>Arial Narrow</vt:lpstr>
      <vt:lpstr>Calibri</vt:lpstr>
      <vt:lpstr>Calibri Light</vt:lpstr>
      <vt:lpstr>Courier New</vt:lpstr>
      <vt:lpstr>Engravers MT</vt:lpstr>
      <vt:lpstr>Franklin Gothic Book</vt:lpstr>
      <vt:lpstr>Franklin Gothic Demi</vt:lpstr>
      <vt:lpstr>Franklin Gothic Medium</vt:lpstr>
      <vt:lpstr>Tahoma</vt:lpstr>
      <vt:lpstr>Times New Roman</vt:lpstr>
      <vt:lpstr>Verdana</vt:lpstr>
      <vt:lpstr>Wingdings</vt:lpstr>
      <vt:lpstr>Wingdings 2</vt:lpstr>
      <vt:lpstr>Office Theme</vt:lpstr>
      <vt:lpstr>Theme1</vt:lpstr>
      <vt:lpstr>1_Custom Design</vt:lpstr>
      <vt:lpstr>Visio.Drawing.11</vt:lpstr>
      <vt:lpstr>       Sarah Langa Siu - Chief Registrar   INDUCTION OF NEWLY APPOINTED ACTING MAGISTRATES GRADE ONE 30h October  2023 – Colline Hotel Mukono </vt:lpstr>
      <vt:lpstr>FOCUS OF THE PRESENTATION</vt:lpstr>
      <vt:lpstr>INTRODUCTION </vt:lpstr>
      <vt:lpstr>MANDATE </vt:lpstr>
      <vt:lpstr>CONTRIBUTION TO THE ECONOMY</vt:lpstr>
      <vt:lpstr>PowerPoint Presentation</vt:lpstr>
      <vt:lpstr>PowerPoint Presentation</vt:lpstr>
      <vt:lpstr>OPERATIONS &amp; STRUCTURE OF THE JUDICIARY</vt:lpstr>
      <vt:lpstr>OPERATIONS &amp; STRUCTURE OF THE JUDICIARY</vt:lpstr>
      <vt:lpstr>OPERATIONS &amp; STRUCTURE OF THE JUDICIARY</vt:lpstr>
      <vt:lpstr>OPERATIONS &amp; STRUCTURE OF THE JUDICIARY</vt:lpstr>
      <vt:lpstr>COVERAGE OF THE JUDICIARY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LEADERSHIP - REGISTRARS</vt:lpstr>
      <vt:lpstr>PowerPoint Presentation</vt:lpstr>
      <vt:lpstr>PowerPoint Presentation</vt:lpstr>
      <vt:lpstr>STRUCTURAL LEADERSHIP- DEPARTMENTS &amp; UNITS</vt:lpstr>
      <vt:lpstr>PowerPoint Presentation</vt:lpstr>
      <vt:lpstr>PowerPoint Presentation</vt:lpstr>
      <vt:lpstr>KEY FUNCTIONS OF THE JUDICIARY</vt:lpstr>
      <vt:lpstr>KEY FUNCTIONS OF THE JUDICIARY</vt:lpstr>
      <vt:lpstr>KEY FUNCTIONS OF THE JUDICIARY</vt:lpstr>
      <vt:lpstr>FUNCTIONS OF  MAGISTRATES </vt:lpstr>
      <vt:lpstr>PowerPoint Presentation</vt:lpstr>
      <vt:lpstr>HIGHLIGHTS OF AJA</vt:lpstr>
      <vt:lpstr>HIGHLIGHTS OF AJA</vt:lpstr>
      <vt:lpstr>HIGHLIGHTS OF AJA</vt:lpstr>
      <vt:lpstr>HIGHLIGHTS OF AJA</vt:lpstr>
      <vt:lpstr>HIGHLIGHTS OF AJA </vt:lpstr>
      <vt:lpstr>HIGHLIGHTS OF AJA</vt:lpstr>
      <vt:lpstr>HIGHLIGHTS OF AJA</vt:lpstr>
      <vt:lpstr>PROGRESS OF THE NEW JUDICIARY AT A GLANCE</vt:lpstr>
      <vt:lpstr>PROGRESS OF THE NEW JUDICIARY AT A GLANCE-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BY THE HON. CHIEF JUSTICE AT THE MEETING WITH THE EUROPEAN UNION HEADS OF MISSIONS    24TH AUGUST 2021 KAMPALA</dc:title>
  <dc:creator>Personal</dc:creator>
  <cp:lastModifiedBy>Windows User</cp:lastModifiedBy>
  <cp:revision>141</cp:revision>
  <cp:lastPrinted>2021-09-17T10:48:02Z</cp:lastPrinted>
  <dcterms:modified xsi:type="dcterms:W3CDTF">2023-10-30T06:38:24Z</dcterms:modified>
</cp:coreProperties>
</file>