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handoutMasterIdLst>
    <p:handoutMasterId r:id="rId27"/>
  </p:handoutMasterIdLst>
  <p:sldIdLst>
    <p:sldId id="256" r:id="rId2"/>
    <p:sldId id="258" r:id="rId3"/>
    <p:sldId id="260" r:id="rId4"/>
    <p:sldId id="262" r:id="rId5"/>
    <p:sldId id="264" r:id="rId6"/>
    <p:sldId id="265" r:id="rId7"/>
    <p:sldId id="266" r:id="rId8"/>
    <p:sldId id="267" r:id="rId9"/>
    <p:sldId id="268" r:id="rId10"/>
    <p:sldId id="269" r:id="rId11"/>
    <p:sldId id="270" r:id="rId12"/>
    <p:sldId id="271" r:id="rId13"/>
    <p:sldId id="272" r:id="rId14"/>
    <p:sldId id="276" r:id="rId15"/>
    <p:sldId id="277" r:id="rId16"/>
    <p:sldId id="278" r:id="rId17"/>
    <p:sldId id="279" r:id="rId18"/>
    <p:sldId id="283" r:id="rId19"/>
    <p:sldId id="285" r:id="rId20"/>
    <p:sldId id="286" r:id="rId21"/>
    <p:sldId id="275" r:id="rId22"/>
    <p:sldId id="273" r:id="rId23"/>
    <p:sldId id="281" r:id="rId24"/>
    <p:sldId id="282" r:id="rId25"/>
    <p:sldId id="280" r:id="rId26"/>
  </p:sldIdLst>
  <p:sldSz cx="12192000" cy="68580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80" d="100"/>
          <a:sy n="80" d="100"/>
        </p:scale>
        <p:origin x="1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image" Target="../media/image2.jpeg"/><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bar"/>
        <c:grouping val="clustered"/>
        <c:varyColors val="0"/>
        <c:ser>
          <c:idx val="0"/>
          <c:order val="0"/>
          <c:tx>
            <c:strRef>
              <c:f>Sheet1!$B$1</c:f>
              <c:strCache>
                <c:ptCount val="1"/>
                <c:pt idx="0">
                  <c:v>Pending</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tx1"/>
                    </a:solidFill>
                    <a:latin typeface="Times New Roman" panose="02020603050405020304" charset="0"/>
                    <a:ea typeface="+mn-ea"/>
                    <a:cs typeface="Times New Roman" panose="02020603050405020304"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7"/>
                <c:pt idx="0">
                  <c:v>Magistrate Grade II Courts</c:v>
                </c:pt>
                <c:pt idx="1">
                  <c:v>Magistrate Grade I Courts</c:v>
                </c:pt>
                <c:pt idx="2">
                  <c:v>Chief Magistrate Courts</c:v>
                </c:pt>
                <c:pt idx="3">
                  <c:v>High Court Circuits</c:v>
                </c:pt>
                <c:pt idx="4">
                  <c:v>High Court Divisions</c:v>
                </c:pt>
                <c:pt idx="5">
                  <c:v>Court of Appeal</c:v>
                </c:pt>
                <c:pt idx="6">
                  <c:v>Supreme Court</c:v>
                </c:pt>
              </c:strCache>
            </c:strRef>
          </c:cat>
          <c:val>
            <c:numRef>
              <c:f>Sheet1!$B$2:$B$8</c:f>
              <c:numCache>
                <c:formatCode>#,##0</c:formatCode>
                <c:ptCount val="7"/>
                <c:pt idx="0" formatCode="General">
                  <c:v>464</c:v>
                </c:pt>
                <c:pt idx="1">
                  <c:v>21904</c:v>
                </c:pt>
                <c:pt idx="2">
                  <c:v>61874</c:v>
                </c:pt>
                <c:pt idx="3">
                  <c:v>38500</c:v>
                </c:pt>
                <c:pt idx="4">
                  <c:v>25585</c:v>
                </c:pt>
                <c:pt idx="5">
                  <c:v>9614</c:v>
                </c:pt>
                <c:pt idx="6" formatCode="General">
                  <c:v>772</c:v>
                </c:pt>
              </c:numCache>
            </c:numRef>
          </c:val>
          <c:extLst xmlns:c16r2="http://schemas.microsoft.com/office/drawing/2015/06/chart">
            <c:ext xmlns:c16="http://schemas.microsoft.com/office/drawing/2014/chart" uri="{C3380CC4-5D6E-409C-BE32-E72D297353CC}">
              <c16:uniqueId val="{00000000-6D3C-4DA8-9B47-802B67B96A10}"/>
            </c:ext>
          </c:extLst>
        </c:ser>
        <c:ser>
          <c:idx val="1"/>
          <c:order val="1"/>
          <c:tx>
            <c:strRef>
              <c:f>Sheet1!$C$1</c:f>
              <c:strCache>
                <c:ptCount val="1"/>
                <c:pt idx="0">
                  <c:v>Backlog</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200" b="1" i="0" u="none" strike="noStrike" kern="1200" baseline="0">
                    <a:solidFill>
                      <a:schemeClr val="tx1"/>
                    </a:solidFill>
                    <a:latin typeface="Times New Roman" panose="02020603050405020304" charset="0"/>
                    <a:ea typeface="+mn-ea"/>
                    <a:cs typeface="Times New Roman" panose="02020603050405020304"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7"/>
                <c:pt idx="0">
                  <c:v>Magistrate Grade II Courts</c:v>
                </c:pt>
                <c:pt idx="1">
                  <c:v>Magistrate Grade I Courts</c:v>
                </c:pt>
                <c:pt idx="2">
                  <c:v>Chief Magistrate Courts</c:v>
                </c:pt>
                <c:pt idx="3">
                  <c:v>High Court Circuits</c:v>
                </c:pt>
                <c:pt idx="4">
                  <c:v>High Court Divisions</c:v>
                </c:pt>
                <c:pt idx="5">
                  <c:v>Court of Appeal</c:v>
                </c:pt>
                <c:pt idx="6">
                  <c:v>Supreme Court</c:v>
                </c:pt>
              </c:strCache>
            </c:strRef>
          </c:cat>
          <c:val>
            <c:numRef>
              <c:f>Sheet1!$C$2:$C$8</c:f>
              <c:numCache>
                <c:formatCode>#,##0</c:formatCode>
                <c:ptCount val="7"/>
                <c:pt idx="0" formatCode="General">
                  <c:v>16</c:v>
                </c:pt>
                <c:pt idx="1">
                  <c:v>2355</c:v>
                </c:pt>
                <c:pt idx="2">
                  <c:v>9274</c:v>
                </c:pt>
                <c:pt idx="3">
                  <c:v>17836</c:v>
                </c:pt>
                <c:pt idx="4">
                  <c:v>9495</c:v>
                </c:pt>
                <c:pt idx="5">
                  <c:v>5718</c:v>
                </c:pt>
                <c:pt idx="6" formatCode="General">
                  <c:v>331</c:v>
                </c:pt>
              </c:numCache>
            </c:numRef>
          </c:val>
          <c:extLst xmlns:c16r2="http://schemas.microsoft.com/office/drawing/2015/06/chart">
            <c:ext xmlns:c16="http://schemas.microsoft.com/office/drawing/2014/chart" uri="{C3380CC4-5D6E-409C-BE32-E72D297353CC}">
              <c16:uniqueId val="{00000001-6D3C-4DA8-9B47-802B67B96A10}"/>
            </c:ext>
          </c:extLst>
        </c:ser>
        <c:dLbls>
          <c:showLegendKey val="0"/>
          <c:showVal val="1"/>
          <c:showCatName val="0"/>
          <c:showSerName val="0"/>
          <c:showPercent val="0"/>
          <c:showBubbleSize val="0"/>
        </c:dLbls>
        <c:gapWidth val="269"/>
        <c:overlap val="-50"/>
        <c:axId val="686962832"/>
        <c:axId val="686963920"/>
      </c:barChart>
      <c:catAx>
        <c:axId val="68696283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200" b="1" i="0" u="none" strike="noStrike" kern="1200" cap="none" spc="0" normalizeH="0" baseline="0">
                <a:solidFill>
                  <a:schemeClr val="tx1"/>
                </a:solidFill>
                <a:latin typeface="Times New Roman" panose="02020603050405020304" charset="0"/>
                <a:ea typeface="+mn-ea"/>
                <a:cs typeface="Times New Roman" panose="02020603050405020304" charset="0"/>
              </a:defRPr>
            </a:pPr>
            <a:endParaRPr lang="en-US"/>
          </a:p>
        </c:txPr>
        <c:crossAx val="686963920"/>
        <c:crosses val="autoZero"/>
        <c:auto val="1"/>
        <c:lblAlgn val="ctr"/>
        <c:lblOffset val="100"/>
        <c:noMultiLvlLbl val="0"/>
      </c:catAx>
      <c:valAx>
        <c:axId val="686963920"/>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200" b="1" i="0" u="none" strike="noStrike" kern="1200" baseline="0">
                <a:solidFill>
                  <a:schemeClr val="tx1"/>
                </a:solidFill>
                <a:latin typeface="Times New Roman" panose="02020603050405020304" charset="0"/>
                <a:ea typeface="+mn-ea"/>
                <a:cs typeface="Times New Roman" panose="02020603050405020304" charset="0"/>
              </a:defRPr>
            </a:pPr>
            <a:endParaRPr lang="en-US"/>
          </a:p>
        </c:txPr>
        <c:crossAx val="6869628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lang="en-US" sz="1200" b="1" i="0" u="none" strike="noStrike" kern="1200" baseline="0">
              <a:solidFill>
                <a:schemeClr val="tx1"/>
              </a:solidFill>
              <a:latin typeface="Times New Roman" panose="02020603050405020304" charset="0"/>
              <a:ea typeface="+mn-ea"/>
              <a:cs typeface="Times New Roman" panose="02020603050405020304" charset="0"/>
            </a:defRPr>
          </a:pPr>
          <a:endParaRPr lang="en-US"/>
        </a:p>
      </c:txPr>
    </c:legend>
    <c:plotVisOnly val="1"/>
    <c:dispBlanksAs val="gap"/>
    <c:showDLblsOverMax val="0"/>
  </c:chart>
  <c:spPr>
    <a:blipFill>
      <a:blip xmlns:r="http://schemas.openxmlformats.org/officeDocument/2006/relationships" r:embed="rId3"/>
      <a:tile tx="0" ty="0" sx="100000" sy="100000" flip="none" algn="tl"/>
    </a:blipFill>
    <a:ln w="9525" cap="flat" cmpd="sng" algn="ctr">
      <a:solidFill>
        <a:schemeClr val="tx1">
          <a:lumMod val="15000"/>
          <a:lumOff val="85000"/>
        </a:schemeClr>
      </a:solidFill>
      <a:round/>
    </a:ln>
    <a:effectLst/>
  </c:spPr>
  <c:txPr>
    <a:bodyPr/>
    <a:lstStyle/>
    <a:p>
      <a:pPr>
        <a:defRPr lang="en-US" sz="1200" b="1">
          <a:solidFill>
            <a:schemeClr val="tx1"/>
          </a:solidFill>
          <a:latin typeface="Times New Roman" panose="02020603050405020304" charset="0"/>
          <a:cs typeface="Times New Roman" panose="0202060305040502030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A71641F1-F765-468A-8A45-DDA019CF8D24}" type="datetimeFigureOut">
              <a:rPr lang="en-US" smtClean="0"/>
              <a:t>10/30/2023</a:t>
            </a:fld>
            <a:endParaRPr lang="en-US"/>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BCDA80EA-7D37-45FC-ADD4-31D2004ADF27}" type="slidenum">
              <a:rPr lang="en-US" smtClean="0"/>
              <a:t>‹#›</a:t>
            </a:fld>
            <a:endParaRPr lang="en-US"/>
          </a:p>
        </p:txBody>
      </p:sp>
    </p:spTree>
    <p:extLst>
      <p:ext uri="{BB962C8B-B14F-4D97-AF65-F5344CB8AC3E}">
        <p14:creationId xmlns:p14="http://schemas.microsoft.com/office/powerpoint/2010/main" val="35681788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CDE8231-F428-4826-8C5A-2FE71A2DB935}" type="datetimeFigureOut">
              <a:rPr lang="en-US" smtClean="0"/>
              <a:t>10/30/2023</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3113567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DE8231-F428-4826-8C5A-2FE71A2DB935}"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1307030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CDE8231-F428-4826-8C5A-2FE71A2DB935}"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3901087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CDE8231-F428-4826-8C5A-2FE71A2DB935}"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262665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DE8231-F428-4826-8C5A-2FE71A2DB935}"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2707907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CDE8231-F428-4826-8C5A-2FE71A2DB935}" type="datetimeFigureOut">
              <a:rPr lang="en-US" smtClean="0"/>
              <a:t>10/30/2023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1953356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CDE8231-F428-4826-8C5A-2FE71A2DB935}" type="datetimeFigureOut">
              <a:rPr lang="en-US" smtClean="0"/>
              <a:t>10/30/2023</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1023603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CDE8231-F428-4826-8C5A-2FE71A2DB935}"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3875065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CDE8231-F428-4826-8C5A-2FE71A2DB935}"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419239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DE8231-F428-4826-8C5A-2FE71A2DB935}"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154863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DE8231-F428-4826-8C5A-2FE71A2DB935}"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1253013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DE8231-F428-4826-8C5A-2FE71A2DB935}"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3678683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DE8231-F428-4826-8C5A-2FE71A2DB935}" type="datetimeFigureOut">
              <a:rPr lang="en-US" smtClean="0"/>
              <a:t>10/30/2023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1803618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DE8231-F428-4826-8C5A-2FE71A2DB935}" type="datetimeFigureOut">
              <a:rPr lang="en-US" smtClean="0"/>
              <a:t>10/30/2023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336702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E8231-F428-4826-8C5A-2FE71A2DB935}" type="datetimeFigureOut">
              <a:rPr lang="en-US" smtClean="0"/>
              <a:t>10/30/2023</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976742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DE8231-F428-4826-8C5A-2FE71A2DB935}"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3744879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DE8231-F428-4826-8C5A-2FE71A2DB935}"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85FF9A0-8185-4764-B050-CA824B76AAA1}" type="slidenum">
              <a:rPr lang="en-US" smtClean="0"/>
              <a:t>‹#›</a:t>
            </a:fld>
            <a:endParaRPr lang="en-US"/>
          </a:p>
        </p:txBody>
      </p:sp>
    </p:spTree>
    <p:extLst>
      <p:ext uri="{BB962C8B-B14F-4D97-AF65-F5344CB8AC3E}">
        <p14:creationId xmlns:p14="http://schemas.microsoft.com/office/powerpoint/2010/main" val="3802739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CDE8231-F428-4826-8C5A-2FE71A2DB935}" type="datetimeFigureOut">
              <a:rPr lang="en-US" smtClean="0"/>
              <a:t>10/30/2023</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85FF9A0-8185-4764-B050-CA824B76AAA1}" type="slidenum">
              <a:rPr lang="en-US" smtClean="0"/>
              <a:t>‹#›</a:t>
            </a:fld>
            <a:endParaRPr lang="en-US"/>
          </a:p>
        </p:txBody>
      </p:sp>
    </p:spTree>
    <p:extLst>
      <p:ext uri="{BB962C8B-B14F-4D97-AF65-F5344CB8AC3E}">
        <p14:creationId xmlns:p14="http://schemas.microsoft.com/office/powerpoint/2010/main" val="376189810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111827"/>
            <a:ext cx="8825658" cy="2296391"/>
          </a:xfrm>
        </p:spPr>
        <p:txBody>
          <a:bodyPr>
            <a:noAutofit/>
          </a:bodyPr>
          <a:lstStyle/>
          <a:p>
            <a:pPr algn="ctr"/>
            <a:r>
              <a:rPr lang="en-US" sz="3600" b="1" dirty="0"/>
              <a:t>THE JUDICIARY</a:t>
            </a:r>
            <a:br>
              <a:rPr lang="en-US" sz="3600" b="1" dirty="0"/>
            </a:br>
            <a:r>
              <a:rPr lang="en-US" sz="3600" b="1" dirty="0"/>
              <a:t>MANAGEMENT OF COURT STATIONS AND DATA MANAGEMENT</a:t>
            </a:r>
          </a:p>
        </p:txBody>
      </p:sp>
      <p:sp>
        <p:nvSpPr>
          <p:cNvPr id="3" name="Subtitle 2"/>
          <p:cNvSpPr>
            <a:spLocks noGrp="1"/>
          </p:cNvSpPr>
          <p:nvPr>
            <p:ph type="subTitle" idx="1"/>
          </p:nvPr>
        </p:nvSpPr>
        <p:spPr>
          <a:xfrm>
            <a:off x="2223654" y="3408218"/>
            <a:ext cx="7523019" cy="2379518"/>
          </a:xfrm>
        </p:spPr>
        <p:txBody>
          <a:bodyPr>
            <a:normAutofit fontScale="92500" lnSpcReduction="10000"/>
          </a:bodyPr>
          <a:lstStyle/>
          <a:p>
            <a:pPr algn="ctr"/>
            <a:r>
              <a:rPr lang="en-US" b="1" i="1" dirty="0"/>
              <a:t>A PAPER PRESENTED AT THE induction training for magistrates’ grade </a:t>
            </a:r>
            <a:r>
              <a:rPr lang="en-US" b="1" i="1" dirty="0" smtClean="0"/>
              <a:t>I 2023 COHOT</a:t>
            </a:r>
            <a:endParaRPr lang="en-US" b="1" i="1" dirty="0"/>
          </a:p>
          <a:p>
            <a:pPr algn="ctr"/>
            <a:r>
              <a:rPr lang="en-US" b="1" i="1" dirty="0"/>
              <a:t>AT </a:t>
            </a:r>
            <a:r>
              <a:rPr lang="en-US" b="1" i="1" dirty="0" err="1"/>
              <a:t>colline</a:t>
            </a:r>
            <a:r>
              <a:rPr lang="en-US" b="1" i="1" dirty="0"/>
              <a:t> </a:t>
            </a:r>
            <a:r>
              <a:rPr lang="en-US" b="1" i="1" dirty="0" smtClean="0"/>
              <a:t>hotel, </a:t>
            </a:r>
            <a:r>
              <a:rPr lang="en-US" b="1" i="1" dirty="0" err="1" smtClean="0"/>
              <a:t>mukono</a:t>
            </a:r>
            <a:r>
              <a:rPr lang="en-US" b="1" i="1" dirty="0" smtClean="0"/>
              <a:t> </a:t>
            </a:r>
            <a:r>
              <a:rPr lang="en-US" b="1" i="1" dirty="0"/>
              <a:t>30</a:t>
            </a:r>
            <a:r>
              <a:rPr lang="en-US" b="1" i="1" baseline="30000" dirty="0"/>
              <a:t>th</a:t>
            </a:r>
            <a:r>
              <a:rPr lang="en-US" b="1" i="1" dirty="0"/>
              <a:t> OCTOBER – 08</a:t>
            </a:r>
            <a:r>
              <a:rPr lang="en-US" b="1" i="1" baseline="30000" dirty="0"/>
              <a:t>TH</a:t>
            </a:r>
            <a:r>
              <a:rPr lang="en-US" b="1" i="1" dirty="0"/>
              <a:t> NOVEMBER 2023</a:t>
            </a:r>
          </a:p>
          <a:p>
            <a:pPr algn="ctr"/>
            <a:r>
              <a:rPr lang="en-US" b="1" i="1" dirty="0"/>
              <a:t>BY EREEMYE JUMIRE JAMES MAWANDA</a:t>
            </a:r>
          </a:p>
          <a:p>
            <a:pPr algn="ctr"/>
            <a:r>
              <a:rPr lang="en-US" b="1" i="1" dirty="0"/>
              <a:t>REGISTRAR</a:t>
            </a:r>
          </a:p>
          <a:p>
            <a:pPr algn="ctr"/>
            <a:r>
              <a:rPr lang="en-US" b="1" i="1" dirty="0"/>
              <a:t>REGISTRY OF MAGISTRATES’ AFFAIRS AND DATA MANAGEMENT/public relations officer </a:t>
            </a:r>
          </a:p>
        </p:txBody>
      </p:sp>
    </p:spTree>
    <p:extLst>
      <p:ext uri="{BB962C8B-B14F-4D97-AF65-F5344CB8AC3E}">
        <p14:creationId xmlns:p14="http://schemas.microsoft.com/office/powerpoint/2010/main" val="2859795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Organizing</a:t>
            </a:r>
          </a:p>
        </p:txBody>
      </p:sp>
      <p:sp>
        <p:nvSpPr>
          <p:cNvPr id="3" name="Content Placeholder 2"/>
          <p:cNvSpPr>
            <a:spLocks noGrp="1"/>
          </p:cNvSpPr>
          <p:nvPr>
            <p:ph idx="1"/>
          </p:nvPr>
        </p:nvSpPr>
        <p:spPr/>
        <p:txBody>
          <a:bodyPr/>
          <a:lstStyle/>
          <a:p>
            <a:r>
              <a:rPr lang="en-US" dirty="0"/>
              <a:t>This is the process of establishing your core roles, case load and worker relationships.</a:t>
            </a:r>
          </a:p>
          <a:p>
            <a:r>
              <a:rPr lang="en-US" dirty="0"/>
              <a:t>Organizing allows workers to work together to archive the organizational goals….. Develop team work at stations.</a:t>
            </a:r>
          </a:p>
          <a:p>
            <a:r>
              <a:rPr lang="en-US" dirty="0"/>
              <a:t>You take decisions, require interpersonal skills.. You are role models, and you give information to teams.</a:t>
            </a:r>
          </a:p>
        </p:txBody>
      </p:sp>
    </p:spTree>
    <p:extLst>
      <p:ext uri="{BB962C8B-B14F-4D97-AF65-F5344CB8AC3E}">
        <p14:creationId xmlns:p14="http://schemas.microsoft.com/office/powerpoint/2010/main" val="67094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Staffing</a:t>
            </a:r>
          </a:p>
        </p:txBody>
      </p:sp>
      <p:sp>
        <p:nvSpPr>
          <p:cNvPr id="3" name="Content Placeholder 2"/>
          <p:cNvSpPr>
            <a:spLocks noGrp="1"/>
          </p:cNvSpPr>
          <p:nvPr>
            <p:ph idx="1"/>
          </p:nvPr>
        </p:nvSpPr>
        <p:spPr/>
        <p:txBody>
          <a:bodyPr/>
          <a:lstStyle/>
          <a:p>
            <a:r>
              <a:rPr lang="en-US" dirty="0"/>
              <a:t>Recruiting and selecting employees for positions within the organization (within teams and departments)</a:t>
            </a:r>
          </a:p>
          <a:p>
            <a:r>
              <a:rPr lang="en-US" dirty="0"/>
              <a:t>HR function, Headquarters, Kampala</a:t>
            </a:r>
          </a:p>
          <a:p>
            <a:r>
              <a:rPr lang="en-US" dirty="0"/>
              <a:t>What is the staffing level at stations?</a:t>
            </a:r>
          </a:p>
          <a:p>
            <a:r>
              <a:rPr lang="en-US" dirty="0"/>
              <a:t>What have you done wit them?</a:t>
            </a:r>
          </a:p>
        </p:txBody>
      </p:sp>
    </p:spTree>
    <p:extLst>
      <p:ext uri="{BB962C8B-B14F-4D97-AF65-F5344CB8AC3E}">
        <p14:creationId xmlns:p14="http://schemas.microsoft.com/office/powerpoint/2010/main" val="1582670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Leading</a:t>
            </a:r>
          </a:p>
        </p:txBody>
      </p:sp>
      <p:sp>
        <p:nvSpPr>
          <p:cNvPr id="3" name="Content Placeholder 2"/>
          <p:cNvSpPr>
            <a:spLocks noGrp="1"/>
          </p:cNvSpPr>
          <p:nvPr>
            <p:ph idx="1"/>
          </p:nvPr>
        </p:nvSpPr>
        <p:spPr/>
        <p:txBody>
          <a:bodyPr/>
          <a:lstStyle/>
          <a:p>
            <a:r>
              <a:rPr lang="en-US" dirty="0"/>
              <a:t>This function involves articulating a vision, energizing employees, inspiring and motivating people using the vision, influence, persuasion, and effective communication skills.</a:t>
            </a:r>
          </a:p>
          <a:p>
            <a:r>
              <a:rPr lang="en-US" dirty="0"/>
              <a:t>Are you leading????</a:t>
            </a:r>
          </a:p>
        </p:txBody>
      </p:sp>
    </p:spTree>
    <p:extLst>
      <p:ext uri="{BB962C8B-B14F-4D97-AF65-F5344CB8AC3E}">
        <p14:creationId xmlns:p14="http://schemas.microsoft.com/office/powerpoint/2010/main" val="2606638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Controlling</a:t>
            </a:r>
          </a:p>
        </p:txBody>
      </p:sp>
      <p:sp>
        <p:nvSpPr>
          <p:cNvPr id="3" name="Content Placeholder 2"/>
          <p:cNvSpPr>
            <a:spLocks noGrp="1"/>
          </p:cNvSpPr>
          <p:nvPr>
            <p:ph idx="1"/>
          </p:nvPr>
        </p:nvSpPr>
        <p:spPr/>
        <p:txBody>
          <a:bodyPr/>
          <a:lstStyle/>
          <a:p>
            <a:r>
              <a:rPr lang="en-US" dirty="0"/>
              <a:t>Evaluate how well you are achieving your goals, improving performance, taking actions. </a:t>
            </a:r>
          </a:p>
          <a:p>
            <a:r>
              <a:rPr lang="en-US" dirty="0"/>
              <a:t>Put processes in place to help you establish standards, so you can  measure, compare and make decisions…. Performance decisions!!!!</a:t>
            </a:r>
          </a:p>
          <a:p>
            <a:r>
              <a:rPr lang="en-US" dirty="0"/>
              <a:t>Controlling, what are we doing at stations?</a:t>
            </a:r>
          </a:p>
        </p:txBody>
      </p:sp>
    </p:spTree>
    <p:extLst>
      <p:ext uri="{BB962C8B-B14F-4D97-AF65-F5344CB8AC3E}">
        <p14:creationId xmlns:p14="http://schemas.microsoft.com/office/powerpoint/2010/main" val="517829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a:t>
            </a:r>
          </a:p>
        </p:txBody>
      </p:sp>
      <p:sp>
        <p:nvSpPr>
          <p:cNvPr id="3" name="Content Placeholder 2"/>
          <p:cNvSpPr>
            <a:spLocks noGrp="1"/>
          </p:cNvSpPr>
          <p:nvPr>
            <p:ph idx="1"/>
          </p:nvPr>
        </p:nvSpPr>
        <p:spPr/>
        <p:txBody>
          <a:bodyPr/>
          <a:lstStyle/>
          <a:p>
            <a:r>
              <a:rPr lang="en-US" dirty="0"/>
              <a:t>Oxford dictionary again</a:t>
            </a:r>
          </a:p>
          <a:p>
            <a:r>
              <a:rPr lang="en-US" dirty="0"/>
              <a:t>Facts and statistics collected together for reference or analysis</a:t>
            </a:r>
          </a:p>
          <a:p>
            <a:r>
              <a:rPr lang="en-US" dirty="0"/>
              <a:t>Quantities, characters or symbols on which operations are performed by a computer, which may be stored and transmitted in the form of electrical signals and recorded on magnetic, optical, or mechanical recording media</a:t>
            </a:r>
          </a:p>
          <a:p>
            <a:r>
              <a:rPr lang="en-US" dirty="0"/>
              <a:t>They inform the logic and basis of reasoning or calculation.</a:t>
            </a:r>
          </a:p>
          <a:p>
            <a:r>
              <a:rPr lang="en-US" dirty="0"/>
              <a:t>They inform your performance at stations.</a:t>
            </a:r>
          </a:p>
        </p:txBody>
      </p:sp>
    </p:spTree>
    <p:extLst>
      <p:ext uri="{BB962C8B-B14F-4D97-AF65-F5344CB8AC3E}">
        <p14:creationId xmlns:p14="http://schemas.microsoft.com/office/powerpoint/2010/main" val="1120704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 MANAGEMENT/PROCESSING</a:t>
            </a:r>
          </a:p>
        </p:txBody>
      </p:sp>
      <p:sp>
        <p:nvSpPr>
          <p:cNvPr id="3" name="Content Placeholder 2"/>
          <p:cNvSpPr>
            <a:spLocks noGrp="1"/>
          </p:cNvSpPr>
          <p:nvPr>
            <p:ph idx="1"/>
          </p:nvPr>
        </p:nvSpPr>
        <p:spPr/>
        <p:txBody>
          <a:bodyPr/>
          <a:lstStyle/>
          <a:p>
            <a:r>
              <a:rPr lang="en-US" dirty="0"/>
              <a:t>The carrying out of operations on data especially on a computer, to retrieve, transmit, transform or classify information.</a:t>
            </a:r>
          </a:p>
          <a:p>
            <a:r>
              <a:rPr lang="en-US" dirty="0"/>
              <a:t>There is equally manual data processing where there is no computer</a:t>
            </a:r>
          </a:p>
          <a:p>
            <a:r>
              <a:rPr lang="en-US" dirty="0"/>
              <a:t>Data on cases brought forward, registered, completed and disposed off</a:t>
            </a:r>
          </a:p>
          <a:p>
            <a:r>
              <a:rPr lang="en-US" dirty="0"/>
              <a:t>Equally the mode of disposal, dismissed, judgment, ADR, </a:t>
            </a:r>
            <a:r>
              <a:rPr lang="en-US" dirty="0" err="1"/>
              <a:t>etc</a:t>
            </a:r>
            <a:endParaRPr lang="en-US" dirty="0"/>
          </a:p>
          <a:p>
            <a:r>
              <a:rPr lang="en-US" dirty="0">
                <a:solidFill>
                  <a:srgbClr val="FF0000"/>
                </a:solidFill>
              </a:rPr>
              <a:t>NOTE</a:t>
            </a:r>
          </a:p>
          <a:p>
            <a:r>
              <a:rPr lang="en-US" dirty="0">
                <a:solidFill>
                  <a:srgbClr val="FF0000"/>
                </a:solidFill>
              </a:rPr>
              <a:t>Often left to clerks!!!!!!</a:t>
            </a:r>
          </a:p>
          <a:p>
            <a:r>
              <a:rPr lang="en-US" dirty="0">
                <a:solidFill>
                  <a:srgbClr val="FF0000"/>
                </a:solidFill>
              </a:rPr>
              <a:t>The results of the above are data full of errors, mistakes etc.</a:t>
            </a:r>
          </a:p>
          <a:p>
            <a:endParaRPr lang="en-US" dirty="0"/>
          </a:p>
        </p:txBody>
      </p:sp>
    </p:spTree>
    <p:extLst>
      <p:ext uri="{BB962C8B-B14F-4D97-AF65-F5344CB8AC3E}">
        <p14:creationId xmlns:p14="http://schemas.microsoft.com/office/powerpoint/2010/main" val="1174125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 Monthly statistical Reports</a:t>
            </a:r>
          </a:p>
        </p:txBody>
      </p:sp>
      <p:sp>
        <p:nvSpPr>
          <p:cNvPr id="3" name="Content Placeholder 2"/>
          <p:cNvSpPr>
            <a:spLocks noGrp="1"/>
          </p:cNvSpPr>
          <p:nvPr>
            <p:ph idx="1"/>
          </p:nvPr>
        </p:nvSpPr>
        <p:spPr/>
        <p:txBody>
          <a:bodyPr/>
          <a:lstStyle/>
          <a:p>
            <a:r>
              <a:rPr lang="en-US" dirty="0"/>
              <a:t>These are case statistical reports from courts across the country.</a:t>
            </a:r>
          </a:p>
          <a:p>
            <a:r>
              <a:rPr lang="en-US" dirty="0"/>
              <a:t>They inform individual and court performance per month</a:t>
            </a:r>
          </a:p>
          <a:p>
            <a:r>
              <a:rPr lang="en-US" dirty="0"/>
              <a:t>Registry handles statistics from all courts (Grade 2 courts up to the Supreme Court)</a:t>
            </a:r>
          </a:p>
          <a:p>
            <a:r>
              <a:rPr lang="en-US" dirty="0"/>
              <a:t>Helps track individual performance under the KPIs for each JO.</a:t>
            </a:r>
          </a:p>
          <a:p>
            <a:r>
              <a:rPr lang="en-US" dirty="0"/>
              <a:t>Informs decisions on allocation of both human and financial resources to courts. OP, Locus funds, sessions, transfers etc.</a:t>
            </a:r>
          </a:p>
          <a:p>
            <a:r>
              <a:rPr lang="en-US" dirty="0"/>
              <a:t>Sent to &lt;RMAstatistics@judiciary.go.ug&gt;</a:t>
            </a:r>
          </a:p>
        </p:txBody>
      </p:sp>
    </p:spTree>
    <p:extLst>
      <p:ext uri="{BB962C8B-B14F-4D97-AF65-F5344CB8AC3E}">
        <p14:creationId xmlns:p14="http://schemas.microsoft.com/office/powerpoint/2010/main" val="559214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PERFORMANCE REPORTS</a:t>
            </a:r>
          </a:p>
        </p:txBody>
      </p:sp>
      <p:sp>
        <p:nvSpPr>
          <p:cNvPr id="3" name="Content Placeholder 2"/>
          <p:cNvSpPr>
            <a:spLocks noGrp="1"/>
          </p:cNvSpPr>
          <p:nvPr>
            <p:ph idx="1"/>
          </p:nvPr>
        </p:nvSpPr>
        <p:spPr>
          <a:xfrm>
            <a:off x="1154954" y="2603499"/>
            <a:ext cx="8825659" cy="3723409"/>
          </a:xfrm>
        </p:spPr>
        <p:txBody>
          <a:bodyPr>
            <a:normAutofit fontScale="92500" lnSpcReduction="10000"/>
          </a:bodyPr>
          <a:lstStyle/>
          <a:p>
            <a:r>
              <a:rPr lang="en-US" dirty="0"/>
              <a:t>A performance report is just a report on the performance of something. The courts. These are routinely produced by government entities financed by public funds showing that the money was spent efficiently and usefully. Accountability.</a:t>
            </a:r>
          </a:p>
          <a:p>
            <a:r>
              <a:rPr lang="en-US" dirty="0"/>
              <a:t>The registry receives performance reports from the Chief magistrate’s and Magistrates Grade 1 in charge courts and submits them to the Chief Registrar for further analysis and action.</a:t>
            </a:r>
          </a:p>
          <a:p>
            <a:r>
              <a:rPr lang="en-US" dirty="0"/>
              <a:t>Submits them to top management for discussion.</a:t>
            </a:r>
          </a:p>
          <a:p>
            <a:r>
              <a:rPr lang="en-US" dirty="0"/>
              <a:t>These must capture, situation report, case load, staffing and staffing gaps, innovations at stations by you, relationships with other stakeholders, achievements challenges, and possible recommendations.</a:t>
            </a:r>
          </a:p>
          <a:p>
            <a:r>
              <a:rPr lang="en-US" dirty="0"/>
              <a:t>Note  : The Statistical Report for Court and Individual performance for September  2023  showing the best and least performers is already with the CR .</a:t>
            </a:r>
          </a:p>
        </p:txBody>
      </p:sp>
    </p:spTree>
    <p:extLst>
      <p:ext uri="{BB962C8B-B14F-4D97-AF65-F5344CB8AC3E}">
        <p14:creationId xmlns:p14="http://schemas.microsoft.com/office/powerpoint/2010/main" val="2678272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872" y="948954"/>
            <a:ext cx="9278741" cy="896321"/>
          </a:xfrm>
        </p:spPr>
        <p:txBody>
          <a:bodyPr/>
          <a:lstStyle/>
          <a:p>
            <a:r>
              <a:rPr lang="en-US" sz="2800" b="1" dirty="0"/>
              <a:t>OVERALL COURT PERFORMANCE FOR SEPTEMBER 2023</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7416690"/>
              </p:ext>
            </p:extLst>
          </p:nvPr>
        </p:nvGraphicFramePr>
        <p:xfrm>
          <a:off x="502633" y="1801391"/>
          <a:ext cx="10671804" cy="4876800"/>
        </p:xfrm>
        <a:graphic>
          <a:graphicData uri="http://schemas.openxmlformats.org/drawingml/2006/table">
            <a:tbl>
              <a:tblPr firstRow="1" bandRow="1">
                <a:tableStyleId>{5C22544A-7EE6-4342-B048-85BDC9FD1C3A}</a:tableStyleId>
              </a:tblPr>
              <a:tblGrid>
                <a:gridCol w="774459">
                  <a:extLst>
                    <a:ext uri="{9D8B030D-6E8A-4147-A177-3AD203B41FA5}">
                      <a16:colId xmlns="" xmlns:a16="http://schemas.microsoft.com/office/drawing/2014/main" val="20000"/>
                    </a:ext>
                  </a:extLst>
                </a:gridCol>
                <a:gridCol w="3290219">
                  <a:extLst>
                    <a:ext uri="{9D8B030D-6E8A-4147-A177-3AD203B41FA5}">
                      <a16:colId xmlns="" xmlns:a16="http://schemas.microsoft.com/office/drawing/2014/main" val="20001"/>
                    </a:ext>
                  </a:extLst>
                </a:gridCol>
                <a:gridCol w="1214511">
                  <a:extLst>
                    <a:ext uri="{9D8B030D-6E8A-4147-A177-3AD203B41FA5}">
                      <a16:colId xmlns="" xmlns:a16="http://schemas.microsoft.com/office/drawing/2014/main" val="20002"/>
                    </a:ext>
                  </a:extLst>
                </a:gridCol>
                <a:gridCol w="1266646">
                  <a:extLst>
                    <a:ext uri="{9D8B030D-6E8A-4147-A177-3AD203B41FA5}">
                      <a16:colId xmlns="" xmlns:a16="http://schemas.microsoft.com/office/drawing/2014/main" val="20003"/>
                    </a:ext>
                  </a:extLst>
                </a:gridCol>
                <a:gridCol w="1729469">
                  <a:extLst>
                    <a:ext uri="{9D8B030D-6E8A-4147-A177-3AD203B41FA5}">
                      <a16:colId xmlns="" xmlns:a16="http://schemas.microsoft.com/office/drawing/2014/main" val="20004"/>
                    </a:ext>
                  </a:extLst>
                </a:gridCol>
                <a:gridCol w="1384915">
                  <a:extLst>
                    <a:ext uri="{9D8B030D-6E8A-4147-A177-3AD203B41FA5}">
                      <a16:colId xmlns="" xmlns:a16="http://schemas.microsoft.com/office/drawing/2014/main" val="20006"/>
                    </a:ext>
                  </a:extLst>
                </a:gridCol>
                <a:gridCol w="1011585">
                  <a:extLst>
                    <a:ext uri="{9D8B030D-6E8A-4147-A177-3AD203B41FA5}">
                      <a16:colId xmlns="" xmlns:a16="http://schemas.microsoft.com/office/drawing/2014/main" val="20007"/>
                    </a:ext>
                  </a:extLst>
                </a:gridCol>
              </a:tblGrid>
              <a:tr h="700778">
                <a:tc>
                  <a:txBody>
                    <a:bodyPr/>
                    <a:lstStyle/>
                    <a:p>
                      <a:r>
                        <a:rPr lang="en-US" sz="1400" dirty="0"/>
                        <a:t>S/No</a:t>
                      </a:r>
                    </a:p>
                  </a:txBody>
                  <a:tcPr/>
                </a:tc>
                <a:tc>
                  <a:txBody>
                    <a:bodyPr/>
                    <a:lstStyle/>
                    <a:p>
                      <a:pPr algn="just"/>
                      <a:r>
                        <a:rPr lang="en-US" sz="1400" dirty="0"/>
                        <a:t>Court</a:t>
                      </a:r>
                      <a:r>
                        <a:rPr lang="en-US" sz="1400" baseline="0" dirty="0"/>
                        <a:t> Level </a:t>
                      </a:r>
                      <a:endParaRPr lang="en-US" sz="1400" dirty="0"/>
                    </a:p>
                  </a:txBody>
                  <a:tcPr/>
                </a:tc>
                <a:tc>
                  <a:txBody>
                    <a:bodyPr/>
                    <a:lstStyle/>
                    <a:p>
                      <a:pPr algn="just"/>
                      <a:r>
                        <a:rPr lang="en-US" sz="1400" dirty="0"/>
                        <a:t>Brought Forward </a:t>
                      </a:r>
                    </a:p>
                  </a:txBody>
                  <a:tcPr/>
                </a:tc>
                <a:tc>
                  <a:txBody>
                    <a:bodyPr/>
                    <a:lstStyle/>
                    <a:p>
                      <a:pPr algn="just"/>
                      <a:r>
                        <a:rPr lang="en-US" sz="1400" dirty="0"/>
                        <a:t>Registered </a:t>
                      </a:r>
                      <a:r>
                        <a:rPr lang="en-US" sz="1400" baseline="0" dirty="0"/>
                        <a:t>September  2023</a:t>
                      </a:r>
                      <a:endParaRPr lang="en-US" sz="1400" dirty="0"/>
                    </a:p>
                  </a:txBody>
                  <a:tcPr/>
                </a:tc>
                <a:tc>
                  <a:txBody>
                    <a:bodyPr/>
                    <a:lstStyle/>
                    <a:p>
                      <a:pPr algn="just"/>
                      <a:r>
                        <a:rPr lang="en-US" sz="1400" dirty="0"/>
                        <a:t>Cases</a:t>
                      </a:r>
                      <a:r>
                        <a:rPr lang="en-US" sz="1400" baseline="0" dirty="0"/>
                        <a:t> Disposed of in September  2023</a:t>
                      </a:r>
                      <a:endParaRPr lang="en-US" sz="1400" dirty="0"/>
                    </a:p>
                  </a:txBody>
                  <a:tcPr/>
                </a:tc>
                <a:tc>
                  <a:txBody>
                    <a:bodyPr/>
                    <a:lstStyle/>
                    <a:p>
                      <a:pPr algn="just"/>
                      <a:r>
                        <a:rPr lang="en-US" sz="1400" dirty="0"/>
                        <a:t>Pending </a:t>
                      </a:r>
                    </a:p>
                  </a:txBody>
                  <a:tcPr/>
                </a:tc>
                <a:tc>
                  <a:txBody>
                    <a:bodyPr/>
                    <a:lstStyle/>
                    <a:p>
                      <a:pPr algn="just"/>
                      <a:r>
                        <a:rPr lang="en-US" sz="1400" dirty="0"/>
                        <a:t>Backlog</a:t>
                      </a:r>
                    </a:p>
                  </a:txBody>
                  <a:tcPr/>
                </a:tc>
                <a:extLst>
                  <a:ext uri="{0D108BD9-81ED-4DB2-BD59-A6C34878D82A}">
                    <a16:rowId xmlns="" xmlns:a16="http://schemas.microsoft.com/office/drawing/2014/main" val="10000"/>
                  </a:ext>
                </a:extLst>
              </a:tr>
              <a:tr h="381066">
                <a:tc>
                  <a:txBody>
                    <a:bodyPr/>
                    <a:lstStyle/>
                    <a:p>
                      <a:r>
                        <a:rPr lang="en-US" sz="1400" dirty="0"/>
                        <a:t>1</a:t>
                      </a:r>
                    </a:p>
                  </a:txBody>
                  <a:tcPr/>
                </a:tc>
                <a:tc>
                  <a:txBody>
                    <a:bodyPr/>
                    <a:lstStyle/>
                    <a:p>
                      <a:r>
                        <a:rPr lang="en-US" sz="1400" dirty="0"/>
                        <a:t>Supreme</a:t>
                      </a:r>
                      <a:r>
                        <a:rPr lang="en-US" sz="1400" baseline="0" dirty="0"/>
                        <a:t> Court </a:t>
                      </a:r>
                      <a:endParaRPr lang="en-US" sz="1400" dirty="0"/>
                    </a:p>
                  </a:txBody>
                  <a:tcPr/>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747</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37</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12</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772</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r>
                        <a:rPr lang="en-US" sz="1400" b="0" dirty="0"/>
                        <a:t>331</a:t>
                      </a:r>
                    </a:p>
                    <a:p>
                      <a:endParaRPr lang="en-US" sz="1400" b="0" dirty="0"/>
                    </a:p>
                  </a:txBody>
                  <a:tcPr/>
                </a:tc>
                <a:extLst>
                  <a:ext uri="{0D108BD9-81ED-4DB2-BD59-A6C34878D82A}">
                    <a16:rowId xmlns="" xmlns:a16="http://schemas.microsoft.com/office/drawing/2014/main" val="10001"/>
                  </a:ext>
                </a:extLst>
              </a:tr>
              <a:tr h="190858">
                <a:tc>
                  <a:txBody>
                    <a:bodyPr/>
                    <a:lstStyle/>
                    <a:p>
                      <a:r>
                        <a:rPr lang="en-US" sz="1400" dirty="0"/>
                        <a:t>2</a:t>
                      </a:r>
                    </a:p>
                  </a:txBody>
                  <a:tcPr/>
                </a:tc>
                <a:tc>
                  <a:txBody>
                    <a:bodyPr/>
                    <a:lstStyle/>
                    <a:p>
                      <a:r>
                        <a:rPr lang="en-US" sz="1400" dirty="0"/>
                        <a:t>Court of Appeal/ Constitutional</a:t>
                      </a:r>
                      <a:r>
                        <a:rPr lang="en-US" sz="1400" baseline="0" dirty="0"/>
                        <a:t> Court </a:t>
                      </a:r>
                      <a:endParaRPr lang="en-US" sz="1400" dirty="0"/>
                    </a:p>
                  </a:txBody>
                  <a:tcPr/>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9,459</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221</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66</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9,614</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r>
                        <a:rPr lang="en-US" sz="1400" b="0" dirty="0"/>
                        <a:t>5,718</a:t>
                      </a:r>
                    </a:p>
                    <a:p>
                      <a:endParaRPr lang="en-US" sz="1400" b="0" dirty="0"/>
                    </a:p>
                  </a:txBody>
                  <a:tcPr/>
                </a:tc>
                <a:extLst>
                  <a:ext uri="{0D108BD9-81ED-4DB2-BD59-A6C34878D82A}">
                    <a16:rowId xmlns="" xmlns:a16="http://schemas.microsoft.com/office/drawing/2014/main" val="10002"/>
                  </a:ext>
                </a:extLst>
              </a:tr>
              <a:tr h="381066">
                <a:tc>
                  <a:txBody>
                    <a:bodyPr/>
                    <a:lstStyle/>
                    <a:p>
                      <a:r>
                        <a:rPr lang="en-US" sz="1400" dirty="0"/>
                        <a:t>3</a:t>
                      </a:r>
                    </a:p>
                  </a:txBody>
                  <a:tcPr/>
                </a:tc>
                <a:tc>
                  <a:txBody>
                    <a:bodyPr/>
                    <a:lstStyle/>
                    <a:p>
                      <a:r>
                        <a:rPr lang="en-US" sz="1400" dirty="0"/>
                        <a:t>High Court</a:t>
                      </a:r>
                      <a:r>
                        <a:rPr lang="en-US" sz="1400" baseline="0" dirty="0"/>
                        <a:t> </a:t>
                      </a:r>
                      <a:r>
                        <a:rPr lang="en-US" sz="1400" kern="1200" baseline="0" dirty="0">
                          <a:solidFill>
                            <a:schemeClr val="dk1"/>
                          </a:solidFill>
                          <a:latin typeface="+mn-lt"/>
                          <a:ea typeface="+mn-ea"/>
                          <a:cs typeface="+mn-cs"/>
                        </a:rPr>
                        <a:t>Divisions </a:t>
                      </a:r>
                    </a:p>
                  </a:txBody>
                  <a:tcPr/>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25,653</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1,239</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1,307</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25,585</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r>
                        <a:rPr lang="en-US" sz="1400" b="0" dirty="0"/>
                        <a:t>9,495</a:t>
                      </a:r>
                    </a:p>
                    <a:p>
                      <a:endParaRPr lang="en-US" sz="1400" b="0" dirty="0"/>
                    </a:p>
                  </a:txBody>
                  <a:tcPr/>
                </a:tc>
                <a:extLst>
                  <a:ext uri="{0D108BD9-81ED-4DB2-BD59-A6C34878D82A}">
                    <a16:rowId xmlns="" xmlns:a16="http://schemas.microsoft.com/office/drawing/2014/main" val="10003"/>
                  </a:ext>
                </a:extLst>
              </a:tr>
              <a:tr h="381066">
                <a:tc>
                  <a:txBody>
                    <a:bodyPr/>
                    <a:lstStyle/>
                    <a:p>
                      <a:r>
                        <a:rPr lang="en-US" sz="1400" dirty="0"/>
                        <a:t>4</a:t>
                      </a:r>
                    </a:p>
                  </a:txBody>
                  <a:tcPr/>
                </a:tc>
                <a:tc>
                  <a:txBody>
                    <a:bodyPr/>
                    <a:lstStyle/>
                    <a:p>
                      <a:r>
                        <a:rPr lang="en-US" sz="1400" dirty="0"/>
                        <a:t>High Court Circuits</a:t>
                      </a:r>
                    </a:p>
                  </a:txBody>
                  <a:tcPr/>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38,698</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1,854</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1,481</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39,071</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r>
                        <a:rPr lang="en-US" sz="1400" b="0" dirty="0"/>
                        <a:t>17,836</a:t>
                      </a:r>
                    </a:p>
                    <a:p>
                      <a:endParaRPr lang="en-US" sz="1400" b="0" dirty="0"/>
                    </a:p>
                  </a:txBody>
                  <a:tcPr/>
                </a:tc>
                <a:extLst>
                  <a:ext uri="{0D108BD9-81ED-4DB2-BD59-A6C34878D82A}">
                    <a16:rowId xmlns="" xmlns:a16="http://schemas.microsoft.com/office/drawing/2014/main" val="10004"/>
                  </a:ext>
                </a:extLst>
              </a:tr>
              <a:tr h="381066">
                <a:tc>
                  <a:txBody>
                    <a:bodyPr/>
                    <a:lstStyle/>
                    <a:p>
                      <a:r>
                        <a:rPr lang="en-US" sz="1400" dirty="0"/>
                        <a:t>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Chief Magistrate</a:t>
                      </a:r>
                      <a:r>
                        <a:rPr lang="en-US" sz="1400" baseline="0" dirty="0"/>
                        <a:t> Courts </a:t>
                      </a:r>
                      <a:endParaRPr lang="en-US" sz="1400" dirty="0"/>
                    </a:p>
                  </a:txBody>
                  <a:tcPr/>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59,013</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15,160</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11,568</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62,605</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r>
                        <a:rPr lang="en-US" sz="1400" b="0" dirty="0"/>
                        <a:t>9,274</a:t>
                      </a:r>
                    </a:p>
                    <a:p>
                      <a:endParaRPr lang="en-US" sz="1400" b="0" dirty="0"/>
                    </a:p>
                  </a:txBody>
                  <a:tcPr/>
                </a:tc>
                <a:extLst>
                  <a:ext uri="{0D108BD9-81ED-4DB2-BD59-A6C34878D82A}">
                    <a16:rowId xmlns="" xmlns:a16="http://schemas.microsoft.com/office/drawing/2014/main" val="10005"/>
                  </a:ext>
                </a:extLst>
              </a:tr>
              <a:tr h="272488">
                <a:tc>
                  <a:txBody>
                    <a:bodyPr/>
                    <a:lstStyle/>
                    <a:p>
                      <a:r>
                        <a:rPr lang="en-US" sz="1400" dirty="0"/>
                        <a:t>6</a:t>
                      </a:r>
                    </a:p>
                  </a:txBody>
                  <a:tcPr/>
                </a:tc>
                <a:tc>
                  <a:txBody>
                    <a:bodyPr/>
                    <a:lstStyle/>
                    <a:p>
                      <a:r>
                        <a:rPr lang="en-US" sz="1400" dirty="0"/>
                        <a:t>Grade I Magistrate</a:t>
                      </a:r>
                      <a:r>
                        <a:rPr lang="en-US" sz="1400" baseline="0" dirty="0"/>
                        <a:t> Courts</a:t>
                      </a:r>
                      <a:endParaRPr lang="en-US" sz="1400" dirty="0"/>
                    </a:p>
                  </a:txBody>
                  <a:tcPr/>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22,846</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7,001</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6,661</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23,186</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r>
                        <a:rPr lang="en-US" sz="1400" b="0" dirty="0"/>
                        <a:t>2,355</a:t>
                      </a:r>
                    </a:p>
                    <a:p>
                      <a:endParaRPr lang="en-US" sz="1400" b="0" dirty="0"/>
                    </a:p>
                  </a:txBody>
                  <a:tcPr/>
                </a:tc>
                <a:extLst>
                  <a:ext uri="{0D108BD9-81ED-4DB2-BD59-A6C34878D82A}">
                    <a16:rowId xmlns="" xmlns:a16="http://schemas.microsoft.com/office/drawing/2014/main" val="10006"/>
                  </a:ext>
                </a:extLst>
              </a:tr>
              <a:tr h="496384">
                <a:tc>
                  <a:txBody>
                    <a:bodyPr/>
                    <a:lstStyle/>
                    <a:p>
                      <a:r>
                        <a:rPr lang="en-US" sz="1400" dirty="0"/>
                        <a:t>7</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Grade II Magistrate</a:t>
                      </a:r>
                      <a:r>
                        <a:rPr lang="en-US" sz="1400" baseline="0" dirty="0"/>
                        <a:t> Courts</a:t>
                      </a:r>
                      <a:endParaRPr lang="en-US" sz="1400" dirty="0"/>
                    </a:p>
                    <a:p>
                      <a:endParaRPr lang="en-US" sz="1400" dirty="0"/>
                    </a:p>
                  </a:txBody>
                  <a:tcPr/>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656</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a:solidFill>
                            <a:srgbClr val="000000"/>
                          </a:solidFill>
                          <a:effectLst/>
                          <a:latin typeface="+mj-lt"/>
                          <a:ea typeface="Times New Roman" panose="02020603050405020304" pitchFamily="18" charset="0"/>
                          <a:cs typeface="Times New Roman" panose="02020603050405020304" pitchFamily="18" charset="0"/>
                        </a:rPr>
                        <a:t>156</a:t>
                      </a:r>
                      <a:endParaRPr lang="en-US" sz="1400" b="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348</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0" dirty="0">
                          <a:solidFill>
                            <a:srgbClr val="000000"/>
                          </a:solidFill>
                          <a:effectLst/>
                          <a:latin typeface="+mj-lt"/>
                          <a:ea typeface="Times New Roman" panose="02020603050405020304" pitchFamily="18" charset="0"/>
                          <a:cs typeface="Times New Roman" panose="02020603050405020304" pitchFamily="18" charset="0"/>
                        </a:rPr>
                        <a:t>464</a:t>
                      </a:r>
                      <a:endParaRPr lang="en-US" sz="1400" b="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r>
                        <a:rPr lang="en-US" sz="1400" b="0" dirty="0"/>
                        <a:t>16</a:t>
                      </a:r>
                    </a:p>
                    <a:p>
                      <a:endParaRPr lang="en-US" sz="1400" b="0" dirty="0"/>
                    </a:p>
                  </a:txBody>
                  <a:tcPr/>
                </a:tc>
                <a:extLst>
                  <a:ext uri="{0D108BD9-81ED-4DB2-BD59-A6C34878D82A}">
                    <a16:rowId xmlns="" xmlns:a16="http://schemas.microsoft.com/office/drawing/2014/main" val="10007"/>
                  </a:ext>
                </a:extLst>
              </a:tr>
              <a:tr h="291991">
                <a:tc>
                  <a:txBody>
                    <a:bodyPr/>
                    <a:lstStyle/>
                    <a:p>
                      <a:endParaRPr 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t>Total</a:t>
                      </a:r>
                    </a:p>
                  </a:txBody>
                  <a:tcPr/>
                </a:tc>
                <a:tc>
                  <a:txBody>
                    <a:bodyPr/>
                    <a:lstStyle/>
                    <a:p>
                      <a:pPr marL="0" marR="0" algn="ctr">
                        <a:lnSpc>
                          <a:spcPct val="115000"/>
                        </a:lnSpc>
                        <a:spcBef>
                          <a:spcPts val="0"/>
                        </a:spcBef>
                        <a:spcAft>
                          <a:spcPts val="0"/>
                        </a:spcAft>
                      </a:pPr>
                      <a:r>
                        <a:rPr lang="en-GB" sz="1400" b="1">
                          <a:solidFill>
                            <a:srgbClr val="000000"/>
                          </a:solidFill>
                          <a:effectLst/>
                          <a:latin typeface="+mj-lt"/>
                          <a:ea typeface="Times New Roman" panose="02020603050405020304" pitchFamily="18" charset="0"/>
                          <a:cs typeface="Times New Roman" panose="02020603050405020304" pitchFamily="18" charset="0"/>
                        </a:rPr>
                        <a:t>157,072</a:t>
                      </a:r>
                      <a:endParaRPr lang="en-US" sz="140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1">
                          <a:solidFill>
                            <a:srgbClr val="000000"/>
                          </a:solidFill>
                          <a:effectLst/>
                          <a:latin typeface="+mj-lt"/>
                          <a:ea typeface="Times New Roman" panose="02020603050405020304" pitchFamily="18" charset="0"/>
                          <a:cs typeface="Times New Roman" panose="02020603050405020304" pitchFamily="18" charset="0"/>
                        </a:rPr>
                        <a:t>25,668</a:t>
                      </a:r>
                      <a:endParaRPr lang="en-US" sz="140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1">
                          <a:solidFill>
                            <a:srgbClr val="000000"/>
                          </a:solidFill>
                          <a:effectLst/>
                          <a:latin typeface="+mj-lt"/>
                          <a:ea typeface="Times New Roman" panose="02020603050405020304" pitchFamily="18" charset="0"/>
                          <a:cs typeface="Times New Roman" panose="02020603050405020304" pitchFamily="18" charset="0"/>
                        </a:rPr>
                        <a:t>21,443</a:t>
                      </a:r>
                      <a:endParaRPr lang="en-US" sz="140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400" b="1" dirty="0">
                          <a:solidFill>
                            <a:srgbClr val="000000"/>
                          </a:solidFill>
                          <a:effectLst/>
                          <a:latin typeface="+mj-lt"/>
                          <a:ea typeface="Times New Roman" panose="02020603050405020304" pitchFamily="18" charset="0"/>
                          <a:cs typeface="Times New Roman" panose="02020603050405020304" pitchFamily="18" charset="0"/>
                        </a:rPr>
                        <a:t>161,297</a:t>
                      </a:r>
                      <a:endParaRPr lang="en-US" sz="1400" dirty="0">
                        <a:solidFill>
                          <a:srgbClr val="000000"/>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r>
                        <a:rPr lang="en-US" sz="1400" b="1" dirty="0"/>
                        <a:t>45,025</a:t>
                      </a:r>
                    </a:p>
                    <a:p>
                      <a:endParaRPr lang="en-US" sz="1400" b="1" dirty="0"/>
                    </a:p>
                  </a:txBody>
                  <a:tcP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3663624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872" y="948954"/>
            <a:ext cx="9278741" cy="896321"/>
          </a:xfrm>
        </p:spPr>
        <p:txBody>
          <a:bodyPr/>
          <a:lstStyle/>
          <a:p>
            <a:r>
              <a:rPr lang="en-US" sz="2800" b="1" dirty="0"/>
              <a:t>PENDING AND BACKLOG CASES BY COURT LEVEL FOR SEPTEMBER 2023</a:t>
            </a:r>
          </a:p>
        </p:txBody>
      </p:sp>
      <p:graphicFrame>
        <p:nvGraphicFramePr>
          <p:cNvPr id="5" name="Content Placeholder 4">
            <a:extLst>
              <a:ext uri="{FF2B5EF4-FFF2-40B4-BE49-F238E27FC236}">
                <a16:creationId xmlns="" xmlns:a16="http://schemas.microsoft.com/office/drawing/2014/main" id="{AC23D390-ACDC-08FE-8D1C-9F1394183AD0}"/>
              </a:ext>
            </a:extLst>
          </p:cNvPr>
          <p:cNvGraphicFramePr>
            <a:graphicFrameLocks noGrp="1"/>
          </p:cNvGraphicFramePr>
          <p:nvPr>
            <p:ph idx="1"/>
            <p:extLst>
              <p:ext uri="{D42A27DB-BD31-4B8C-83A1-F6EECF244321}">
                <p14:modId xmlns:p14="http://schemas.microsoft.com/office/powerpoint/2010/main" val="2535193126"/>
              </p:ext>
            </p:extLst>
          </p:nvPr>
        </p:nvGraphicFramePr>
        <p:xfrm>
          <a:off x="1155700" y="2603500"/>
          <a:ext cx="8824913" cy="36660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705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LAY OUT </a:t>
            </a:r>
          </a:p>
        </p:txBody>
      </p:sp>
      <p:sp>
        <p:nvSpPr>
          <p:cNvPr id="3" name="Content Placeholder 2"/>
          <p:cNvSpPr>
            <a:spLocks noGrp="1"/>
          </p:cNvSpPr>
          <p:nvPr>
            <p:ph idx="1"/>
          </p:nvPr>
        </p:nvSpPr>
        <p:spPr/>
        <p:txBody>
          <a:bodyPr>
            <a:normAutofit fontScale="62500" lnSpcReduction="20000"/>
          </a:bodyPr>
          <a:lstStyle/>
          <a:p>
            <a:pPr>
              <a:buFont typeface="Wingdings" panose="05000000000000000000" pitchFamily="2" charset="2"/>
              <a:buChar char="Ø"/>
            </a:pPr>
            <a:r>
              <a:rPr lang="en-US" b="1" i="1" dirty="0"/>
              <a:t>PURPPOSE AND OBJECTIVES OF THE PRESENTATION.</a:t>
            </a:r>
          </a:p>
          <a:p>
            <a:pPr>
              <a:buFont typeface="Wingdings" panose="05000000000000000000" pitchFamily="2" charset="2"/>
              <a:buChar char="Ø"/>
            </a:pPr>
            <a:r>
              <a:rPr lang="en-US" b="1" i="1" dirty="0"/>
              <a:t>INTRODUCTION</a:t>
            </a:r>
          </a:p>
          <a:p>
            <a:pPr>
              <a:buFont typeface="Wingdings" panose="05000000000000000000" pitchFamily="2" charset="2"/>
              <a:buChar char="Ø"/>
            </a:pPr>
            <a:r>
              <a:rPr lang="en-US" b="1" i="1" dirty="0"/>
              <a:t>LAW APPLICABLE</a:t>
            </a:r>
          </a:p>
          <a:p>
            <a:pPr>
              <a:buFont typeface="Wingdings" panose="05000000000000000000" pitchFamily="2" charset="2"/>
              <a:buChar char="Ø"/>
            </a:pPr>
            <a:r>
              <a:rPr lang="en-US" b="1" i="1" dirty="0"/>
              <a:t>DEFINITION OF CONCEPTS</a:t>
            </a:r>
          </a:p>
          <a:p>
            <a:pPr>
              <a:buFont typeface="Wingdings" panose="05000000000000000000" pitchFamily="2" charset="2"/>
              <a:buChar char="Ø"/>
            </a:pPr>
            <a:r>
              <a:rPr lang="en-US" b="1" i="1" dirty="0"/>
              <a:t>MANAGEMENT</a:t>
            </a:r>
          </a:p>
          <a:p>
            <a:pPr>
              <a:buFont typeface="Wingdings" panose="05000000000000000000" pitchFamily="2" charset="2"/>
              <a:buChar char="Ø"/>
            </a:pPr>
            <a:r>
              <a:rPr lang="en-US" b="1" i="1" dirty="0"/>
              <a:t>DATA</a:t>
            </a:r>
          </a:p>
          <a:p>
            <a:pPr>
              <a:buFont typeface="Wingdings" panose="05000000000000000000" pitchFamily="2" charset="2"/>
              <a:buChar char="Ø"/>
            </a:pPr>
            <a:r>
              <a:rPr lang="en-US" b="1" i="1" dirty="0"/>
              <a:t>MANAGEMENT OF COURTS</a:t>
            </a:r>
          </a:p>
          <a:p>
            <a:pPr>
              <a:buFont typeface="Wingdings" panose="05000000000000000000" pitchFamily="2" charset="2"/>
              <a:buChar char="Ø"/>
            </a:pPr>
            <a:r>
              <a:rPr lang="en-US" b="1" i="1" dirty="0"/>
              <a:t>DATA MANAGEMENT</a:t>
            </a:r>
          </a:p>
          <a:p>
            <a:pPr>
              <a:buFont typeface="Wingdings" panose="05000000000000000000" pitchFamily="2" charset="2"/>
              <a:buChar char="Ø"/>
            </a:pPr>
            <a:r>
              <a:rPr lang="en-US" b="1" i="1" dirty="0"/>
              <a:t>REPORTING</a:t>
            </a:r>
          </a:p>
          <a:p>
            <a:pPr>
              <a:buFont typeface="Wingdings" panose="05000000000000000000" pitchFamily="2" charset="2"/>
              <a:buChar char="Ø"/>
            </a:pPr>
            <a:r>
              <a:rPr lang="en-US" b="1" i="1" dirty="0"/>
              <a:t>ORGANIZATIONAL STRUCTURE</a:t>
            </a:r>
          </a:p>
          <a:p>
            <a:pPr>
              <a:buFont typeface="Wingdings" panose="05000000000000000000" pitchFamily="2" charset="2"/>
              <a:buChar char="Ø"/>
            </a:pPr>
            <a:r>
              <a:rPr lang="en-US" b="1" i="1" dirty="0"/>
              <a:t>ORGANIZATION CULTURE</a:t>
            </a:r>
          </a:p>
          <a:p>
            <a:pPr>
              <a:buFont typeface="Wingdings" panose="05000000000000000000" pitchFamily="2" charset="2"/>
              <a:buChar char="Ø"/>
            </a:pPr>
            <a:r>
              <a:rPr lang="en-US" b="1" i="1" dirty="0"/>
              <a:t>WAYFORWARD</a:t>
            </a:r>
          </a:p>
          <a:p>
            <a:pPr>
              <a:buFont typeface="Wingdings" panose="05000000000000000000" pitchFamily="2" charset="2"/>
              <a:buChar char="Ø"/>
            </a:pPr>
            <a:r>
              <a:rPr lang="en-US" b="1" i="1" dirty="0"/>
              <a:t>CONCLUSION</a:t>
            </a:r>
          </a:p>
          <a:p>
            <a:endParaRPr lang="en-US" dirty="0"/>
          </a:p>
          <a:p>
            <a:endParaRPr lang="en-US" dirty="0"/>
          </a:p>
        </p:txBody>
      </p:sp>
    </p:spTree>
    <p:extLst>
      <p:ext uri="{BB962C8B-B14F-4D97-AF65-F5344CB8AC3E}">
        <p14:creationId xmlns:p14="http://schemas.microsoft.com/office/powerpoint/2010/main" val="693185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872" y="948954"/>
            <a:ext cx="9278741" cy="896321"/>
          </a:xfrm>
        </p:spPr>
        <p:txBody>
          <a:bodyPr/>
          <a:lstStyle/>
          <a:p>
            <a:pPr algn="just"/>
            <a:r>
              <a:rPr lang="en-US" sz="2800" b="1" dirty="0"/>
              <a:t>MONTHLY REPORTING TOOLS</a:t>
            </a:r>
          </a:p>
        </p:txBody>
      </p:sp>
      <p:sp>
        <p:nvSpPr>
          <p:cNvPr id="8" name="Content Placeholder 7"/>
          <p:cNvSpPr>
            <a:spLocks noGrp="1"/>
          </p:cNvSpPr>
          <p:nvPr>
            <p:ph idx="1"/>
          </p:nvPr>
        </p:nvSpPr>
        <p:spPr/>
        <p:txBody>
          <a:bodyPr/>
          <a:lstStyle/>
          <a:p>
            <a:r>
              <a:rPr lang="en-US" dirty="0"/>
              <a:t>Monthly Reporting Tool For Court Performance</a:t>
            </a:r>
          </a:p>
          <a:p>
            <a:r>
              <a:rPr lang="en-US" dirty="0"/>
              <a:t>Monthly Reporting Tool For Judicial Officers and Head of Stations</a:t>
            </a:r>
          </a:p>
          <a:p>
            <a:r>
              <a:rPr lang="en-US" dirty="0"/>
              <a:t>Monthly Reporting Tool For Magistrates Grade One (Research)-</a:t>
            </a:r>
            <a:r>
              <a:rPr lang="en-US" dirty="0">
                <a:solidFill>
                  <a:srgbClr val="FF0000"/>
                </a:solidFill>
              </a:rPr>
              <a:t>Under Consideration</a:t>
            </a:r>
          </a:p>
          <a:p>
            <a:endParaRPr lang="en-US" dirty="0"/>
          </a:p>
        </p:txBody>
      </p:sp>
    </p:spTree>
    <p:extLst>
      <p:ext uri="{BB962C8B-B14F-4D97-AF65-F5344CB8AC3E}">
        <p14:creationId xmlns:p14="http://schemas.microsoft.com/office/powerpoint/2010/main" val="1822966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ORGANIZATION STRUCTURE</a:t>
            </a:r>
          </a:p>
        </p:txBody>
      </p:sp>
      <p:sp>
        <p:nvSpPr>
          <p:cNvPr id="3" name="Content Placeholder 2"/>
          <p:cNvSpPr>
            <a:spLocks noGrp="1"/>
          </p:cNvSpPr>
          <p:nvPr>
            <p:ph idx="1"/>
          </p:nvPr>
        </p:nvSpPr>
        <p:spPr/>
        <p:txBody>
          <a:bodyPr/>
          <a:lstStyle/>
          <a:p>
            <a:r>
              <a:rPr lang="en-US" dirty="0"/>
              <a:t>Organizational structure is important in driving the business forward and every organization has a structure. No matter the organizationally specific title, organizations contain front-line, middle and top managers.</a:t>
            </a:r>
          </a:p>
          <a:p>
            <a:r>
              <a:rPr lang="en-US" dirty="0"/>
              <a:t>The higher you go the fewer people to directly manage.</a:t>
            </a:r>
          </a:p>
          <a:p>
            <a:r>
              <a:rPr lang="en-US" dirty="0"/>
              <a:t>But all these management roles and levels have specific tasks and duties to perform.</a:t>
            </a:r>
          </a:p>
          <a:p>
            <a:r>
              <a:rPr lang="en-US" dirty="0"/>
              <a:t>According to Jones and George, …. A managerial role is the set of specific tasks that a manager is expected to perform because of the position he or she holds in an organization.</a:t>
            </a:r>
          </a:p>
        </p:txBody>
      </p:sp>
    </p:spTree>
    <p:extLst>
      <p:ext uri="{BB962C8B-B14F-4D97-AF65-F5344CB8AC3E}">
        <p14:creationId xmlns:p14="http://schemas.microsoft.com/office/powerpoint/2010/main" val="2594256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ORGANIZATIONAL CULTURE</a:t>
            </a:r>
          </a:p>
        </p:txBody>
      </p:sp>
      <p:sp>
        <p:nvSpPr>
          <p:cNvPr id="3" name="Content Placeholder 2"/>
          <p:cNvSpPr>
            <a:spLocks noGrp="1"/>
          </p:cNvSpPr>
          <p:nvPr>
            <p:ph idx="1"/>
          </p:nvPr>
        </p:nvSpPr>
        <p:spPr/>
        <p:txBody>
          <a:bodyPr>
            <a:normAutofit fontScale="85000" lnSpcReduction="10000"/>
          </a:bodyPr>
          <a:lstStyle/>
          <a:p>
            <a:r>
              <a:rPr lang="en-US" dirty="0"/>
              <a:t>Every organization has a culture that has been developed over a century or many years of the organizations existence.</a:t>
            </a:r>
          </a:p>
          <a:p>
            <a:r>
              <a:rPr lang="en-US" dirty="0"/>
              <a:t>These are a collection of values, expectations, and practices that guide and inform the actions of all team members.</a:t>
            </a:r>
          </a:p>
          <a:p>
            <a:r>
              <a:rPr lang="en-US" dirty="0"/>
              <a:t>These are key to the development of the traits necessary for the business success.</a:t>
            </a:r>
          </a:p>
          <a:p>
            <a:r>
              <a:rPr lang="en-US" dirty="0"/>
              <a:t>This manifests in a number of ways.</a:t>
            </a:r>
          </a:p>
          <a:p>
            <a:pPr>
              <a:buFont typeface="Wingdings" panose="05000000000000000000" pitchFamily="2" charset="2"/>
              <a:buChar char="ü"/>
            </a:pPr>
            <a:r>
              <a:rPr lang="en-US" dirty="0"/>
              <a:t>Ethics</a:t>
            </a:r>
          </a:p>
          <a:p>
            <a:pPr>
              <a:buFont typeface="Wingdings" panose="05000000000000000000" pitchFamily="2" charset="2"/>
              <a:buChar char="ü"/>
            </a:pPr>
            <a:r>
              <a:rPr lang="en-US" dirty="0"/>
              <a:t>Integrity</a:t>
            </a:r>
          </a:p>
          <a:p>
            <a:pPr>
              <a:buFont typeface="Wingdings" panose="05000000000000000000" pitchFamily="2" charset="2"/>
              <a:buChar char="ü"/>
            </a:pPr>
            <a:r>
              <a:rPr lang="en-US" dirty="0"/>
              <a:t>Decorum</a:t>
            </a:r>
          </a:p>
          <a:p>
            <a:pPr>
              <a:buFont typeface="Wingdings" panose="05000000000000000000" pitchFamily="2" charset="2"/>
              <a:buChar char="ü"/>
            </a:pPr>
            <a:r>
              <a:rPr lang="en-US" dirty="0"/>
              <a:t>Attributes</a:t>
            </a:r>
          </a:p>
          <a:p>
            <a:pPr>
              <a:buFont typeface="Wingdings" panose="05000000000000000000" pitchFamily="2" charset="2"/>
              <a:buChar char="ü"/>
            </a:pPr>
            <a:r>
              <a:rPr lang="en-US" dirty="0" err="1"/>
              <a:t>xxxxxxxxRespect</a:t>
            </a:r>
            <a:r>
              <a:rPr lang="en-US" dirty="0"/>
              <a:t> of </a:t>
            </a:r>
            <a:r>
              <a:rPr lang="en-US" dirty="0" err="1"/>
              <a:t>seniorsxxxxxxxx</a:t>
            </a:r>
            <a:endParaRPr lang="en-US" dirty="0"/>
          </a:p>
        </p:txBody>
      </p:sp>
    </p:spTree>
    <p:extLst>
      <p:ext uri="{BB962C8B-B14F-4D97-AF65-F5344CB8AC3E}">
        <p14:creationId xmlns:p14="http://schemas.microsoft.com/office/powerpoint/2010/main" val="4111264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WAYFORWARD</a:t>
            </a:r>
          </a:p>
        </p:txBody>
      </p:sp>
      <p:sp>
        <p:nvSpPr>
          <p:cNvPr id="3" name="Content Placeholder 2"/>
          <p:cNvSpPr>
            <a:spLocks noGrp="1"/>
          </p:cNvSpPr>
          <p:nvPr>
            <p:ph idx="1"/>
          </p:nvPr>
        </p:nvSpPr>
        <p:spPr/>
        <p:txBody>
          <a:bodyPr/>
          <a:lstStyle/>
          <a:p>
            <a:r>
              <a:rPr lang="en-US" dirty="0"/>
              <a:t>Revise the standing orders and instructions from time to time</a:t>
            </a:r>
          </a:p>
          <a:p>
            <a:r>
              <a:rPr lang="en-US" dirty="0"/>
              <a:t>Learn organization culture</a:t>
            </a:r>
          </a:p>
          <a:p>
            <a:r>
              <a:rPr lang="en-US" dirty="0"/>
              <a:t>Embrace change and learn appropriate decorum</a:t>
            </a:r>
          </a:p>
          <a:p>
            <a:r>
              <a:rPr lang="en-US" dirty="0"/>
              <a:t>Keep good work ethics and integrity.</a:t>
            </a:r>
          </a:p>
          <a:p>
            <a:r>
              <a:rPr lang="en-US" dirty="0"/>
              <a:t>Be innovative</a:t>
            </a:r>
          </a:p>
          <a:p>
            <a:r>
              <a:rPr lang="en-US" dirty="0"/>
              <a:t>Submit correct and timely reports</a:t>
            </a:r>
          </a:p>
          <a:p>
            <a:r>
              <a:rPr lang="en-US" dirty="0" err="1"/>
              <a:t>Aluta</a:t>
            </a:r>
            <a:r>
              <a:rPr lang="en-US" dirty="0"/>
              <a:t> continua….</a:t>
            </a:r>
          </a:p>
        </p:txBody>
      </p:sp>
    </p:spTree>
    <p:extLst>
      <p:ext uri="{BB962C8B-B14F-4D97-AF65-F5344CB8AC3E}">
        <p14:creationId xmlns:p14="http://schemas.microsoft.com/office/powerpoint/2010/main" val="3951982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The new judiciary will not have room for mediocre</a:t>
            </a:r>
          </a:p>
          <a:p>
            <a:r>
              <a:rPr lang="en-US" dirty="0"/>
              <a:t>In disciplined and corrupt staff</a:t>
            </a:r>
          </a:p>
          <a:p>
            <a:r>
              <a:rPr lang="en-US" dirty="0"/>
              <a:t>Keep ethical behavior and be client centered</a:t>
            </a:r>
          </a:p>
          <a:p>
            <a:r>
              <a:rPr lang="en-US" dirty="0"/>
              <a:t>For God and my country</a:t>
            </a:r>
          </a:p>
          <a:p>
            <a:endParaRPr lang="en-US" dirty="0"/>
          </a:p>
        </p:txBody>
      </p:sp>
    </p:spTree>
    <p:extLst>
      <p:ext uri="{BB962C8B-B14F-4D97-AF65-F5344CB8AC3E}">
        <p14:creationId xmlns:p14="http://schemas.microsoft.com/office/powerpoint/2010/main" val="2165322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THANK YOU FOR LISTENING</a:t>
            </a:r>
          </a:p>
        </p:txBody>
      </p:sp>
      <p:sp>
        <p:nvSpPr>
          <p:cNvPr id="3" name="Content Placeholder 2"/>
          <p:cNvSpPr>
            <a:spLocks noGrp="1"/>
          </p:cNvSpPr>
          <p:nvPr>
            <p:ph idx="1"/>
          </p:nvPr>
        </p:nvSpPr>
        <p:spPr/>
        <p:txBody>
          <a:bodyPr/>
          <a:lstStyle/>
          <a:p>
            <a:r>
              <a:rPr lang="en-US" dirty="0"/>
              <a:t>END.</a:t>
            </a:r>
          </a:p>
        </p:txBody>
      </p:sp>
    </p:spTree>
    <p:extLst>
      <p:ext uri="{BB962C8B-B14F-4D97-AF65-F5344CB8AC3E}">
        <p14:creationId xmlns:p14="http://schemas.microsoft.com/office/powerpoint/2010/main" val="12606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PURPOSE AND OBJECTIVES OF THE PRESENTATION</a:t>
            </a:r>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v"/>
            </a:pPr>
            <a:r>
              <a:rPr lang="en-US" dirty="0"/>
              <a:t>The conference is intended to equip the </a:t>
            </a:r>
            <a:r>
              <a:rPr lang="en-US" dirty="0" smtClean="0"/>
              <a:t>New Magistrates </a:t>
            </a:r>
            <a:r>
              <a:rPr lang="en-US" dirty="0"/>
              <a:t>on their roles and responsibilities in </a:t>
            </a:r>
            <a:r>
              <a:rPr lang="en-US" b="1" dirty="0"/>
              <a:t>the</a:t>
            </a:r>
            <a:r>
              <a:rPr lang="en-US" dirty="0"/>
              <a:t> </a:t>
            </a:r>
            <a:r>
              <a:rPr lang="en-US" b="1" dirty="0"/>
              <a:t>New judiciary</a:t>
            </a:r>
            <a:r>
              <a:rPr lang="en-US" dirty="0"/>
              <a:t>.</a:t>
            </a:r>
          </a:p>
          <a:p>
            <a:pPr>
              <a:buFont typeface="Wingdings" panose="05000000000000000000" pitchFamily="2" charset="2"/>
              <a:buChar char="v"/>
            </a:pPr>
            <a:r>
              <a:rPr lang="en-US" dirty="0" smtClean="0"/>
              <a:t>Remind </a:t>
            </a:r>
            <a:r>
              <a:rPr lang="en-US" dirty="0"/>
              <a:t>the participants their duty as managers and reporting as a tool in measuring performance in </a:t>
            </a:r>
            <a:r>
              <a:rPr lang="en-US" b="1" dirty="0"/>
              <a:t>the New Judiciary.</a:t>
            </a:r>
          </a:p>
          <a:p>
            <a:pPr>
              <a:buFont typeface="Wingdings" panose="05000000000000000000" pitchFamily="2" charset="2"/>
              <a:buChar char="v"/>
            </a:pPr>
            <a:r>
              <a:rPr lang="en-US" dirty="0"/>
              <a:t>Re-align participants to the expected standards of conduct and decorum while at stations.</a:t>
            </a:r>
          </a:p>
          <a:p>
            <a:pPr>
              <a:buFont typeface="Wingdings" panose="05000000000000000000" pitchFamily="2" charset="2"/>
              <a:buChar char="v"/>
            </a:pPr>
            <a:r>
              <a:rPr lang="en-US" dirty="0"/>
              <a:t>Retool participants on how to manage data, data processing and submission at the duty stations.</a:t>
            </a:r>
          </a:p>
          <a:p>
            <a:pPr>
              <a:buFont typeface="Wingdings" panose="05000000000000000000" pitchFamily="2" charset="2"/>
              <a:buChar char="v"/>
            </a:pPr>
            <a:r>
              <a:rPr lang="en-US" dirty="0"/>
              <a:t>To educate the participants on the dictates of organizational structure and </a:t>
            </a:r>
            <a:r>
              <a:rPr lang="en-US" dirty="0" smtClean="0"/>
              <a:t>culture</a:t>
            </a:r>
          </a:p>
          <a:p>
            <a:pPr>
              <a:buFont typeface="Wingdings" panose="05000000000000000000" pitchFamily="2" charset="2"/>
              <a:buChar char="v"/>
            </a:pPr>
            <a:r>
              <a:rPr lang="en-US"/>
              <a:t>At the close of the session, participants should be able to return and effectively discharge their mandate, duties and responsibilities</a:t>
            </a:r>
            <a:r>
              <a:rPr lang="en-US" smtClean="0"/>
              <a:t>.</a:t>
            </a:r>
            <a:endParaRPr lang="en-US" dirty="0"/>
          </a:p>
          <a:p>
            <a:pPr>
              <a:buFont typeface="Wingdings" panose="05000000000000000000" pitchFamily="2" charset="2"/>
              <a:buChar char="v"/>
            </a:pPr>
            <a:r>
              <a:rPr lang="en-US" dirty="0"/>
              <a:t>Allow the development of a Way forward and recommendations to the judiciary.</a:t>
            </a:r>
          </a:p>
          <a:p>
            <a:pPr marL="0" indent="0">
              <a:buNone/>
            </a:pPr>
            <a:endParaRPr lang="en-US" dirty="0"/>
          </a:p>
        </p:txBody>
      </p:sp>
    </p:spTree>
    <p:extLst>
      <p:ext uri="{BB962C8B-B14F-4D97-AF65-F5344CB8AC3E}">
        <p14:creationId xmlns:p14="http://schemas.microsoft.com/office/powerpoint/2010/main" val="144875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dirty="0"/>
              <a:t>The Judiciary is a key stakeholder in the administration of justice.</a:t>
            </a:r>
          </a:p>
          <a:p>
            <a:pPr>
              <a:buFont typeface="Wingdings" panose="05000000000000000000" pitchFamily="2" charset="2"/>
              <a:buChar char="v"/>
            </a:pPr>
            <a:r>
              <a:rPr lang="en-US" dirty="0"/>
              <a:t>This role stems from the mandate under the constitution of Uganda (</a:t>
            </a:r>
            <a:r>
              <a:rPr lang="en-US" b="1" i="1" dirty="0"/>
              <a:t>Art. 28 and 126 C.O.U 1995</a:t>
            </a:r>
            <a:r>
              <a:rPr lang="en-US" dirty="0"/>
              <a:t>).</a:t>
            </a:r>
          </a:p>
          <a:p>
            <a:pPr>
              <a:buFont typeface="Wingdings" panose="05000000000000000000" pitchFamily="2" charset="2"/>
              <a:buChar char="v"/>
            </a:pPr>
            <a:r>
              <a:rPr lang="en-US" dirty="0"/>
              <a:t>In so doing, the judiciary has had to develop new strategies and innovations to achieve the vision “</a:t>
            </a:r>
            <a:r>
              <a:rPr lang="en-US" b="1" dirty="0"/>
              <a:t>justice for all”.</a:t>
            </a:r>
          </a:p>
          <a:p>
            <a:pPr>
              <a:buFont typeface="Wingdings" panose="05000000000000000000" pitchFamily="2" charset="2"/>
              <a:buChar char="v"/>
            </a:pPr>
            <a:r>
              <a:rPr lang="en-US" dirty="0"/>
              <a:t>This conference being one of these, is a timely tool at this moment when Uganda is unveiling  “</a:t>
            </a:r>
            <a:r>
              <a:rPr lang="en-US" b="1" dirty="0"/>
              <a:t>THE NEW JUDICIARY</a:t>
            </a:r>
            <a:r>
              <a:rPr lang="en-US" dirty="0"/>
              <a:t>” </a:t>
            </a:r>
            <a:r>
              <a:rPr lang="en-US" i="1" dirty="0"/>
              <a:t>(Sarah </a:t>
            </a:r>
            <a:r>
              <a:rPr lang="en-US" i="1" dirty="0" err="1"/>
              <a:t>Langa</a:t>
            </a:r>
            <a:r>
              <a:rPr lang="en-US" i="1" dirty="0"/>
              <a:t> Siu. CR 2021)</a:t>
            </a:r>
          </a:p>
          <a:p>
            <a:pPr>
              <a:buFont typeface="Wingdings" panose="05000000000000000000" pitchFamily="2" charset="2"/>
              <a:buChar char="v"/>
            </a:pPr>
            <a:r>
              <a:rPr lang="en-US" dirty="0"/>
              <a:t>The new </a:t>
            </a:r>
            <a:r>
              <a:rPr lang="en-US" b="1" dirty="0"/>
              <a:t>MISSION</a:t>
            </a:r>
            <a:r>
              <a:rPr lang="en-US" i="1" dirty="0"/>
              <a:t> </a:t>
            </a:r>
            <a:r>
              <a:rPr lang="en-US" dirty="0"/>
              <a:t>is</a:t>
            </a:r>
            <a:r>
              <a:rPr lang="en-US" i="1" dirty="0"/>
              <a:t> “</a:t>
            </a:r>
            <a:r>
              <a:rPr lang="en-US" b="1" dirty="0"/>
              <a:t>to efficiently and effectively administer justice”.</a:t>
            </a:r>
          </a:p>
        </p:txBody>
      </p:sp>
    </p:spTree>
    <p:extLst>
      <p:ext uri="{BB962C8B-B14F-4D97-AF65-F5344CB8AC3E}">
        <p14:creationId xmlns:p14="http://schemas.microsoft.com/office/powerpoint/2010/main" val="834770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LAW APPLICABLE</a:t>
            </a:r>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v"/>
            </a:pPr>
            <a:r>
              <a:rPr lang="en-US" b="1" dirty="0"/>
              <a:t>Law Applicable to Judicial officers</a:t>
            </a:r>
          </a:p>
          <a:p>
            <a:r>
              <a:rPr lang="en-US" i="1" dirty="0"/>
              <a:t>Constitution of Republic of Uganda 1995</a:t>
            </a:r>
          </a:p>
          <a:p>
            <a:r>
              <a:rPr lang="en-US" i="1" dirty="0"/>
              <a:t>The Public Service Act 2008</a:t>
            </a:r>
          </a:p>
          <a:p>
            <a:r>
              <a:rPr lang="en-US" i="1" dirty="0"/>
              <a:t>The Administration of Judiciary Act 2020</a:t>
            </a:r>
          </a:p>
          <a:p>
            <a:r>
              <a:rPr lang="en-US" i="1" dirty="0"/>
              <a:t>The Judicial Service Commission Act 2005</a:t>
            </a:r>
          </a:p>
          <a:p>
            <a:r>
              <a:rPr lang="en-US" i="1" dirty="0"/>
              <a:t>The Magistrates Courts Act Cap 16</a:t>
            </a:r>
          </a:p>
          <a:p>
            <a:r>
              <a:rPr lang="en-US" i="1" dirty="0"/>
              <a:t>Judicial Service Commission (Complaints and Disciplinary Proceedings) Regulations SI No.88 of 2005</a:t>
            </a:r>
          </a:p>
          <a:p>
            <a:r>
              <a:rPr lang="en-US" i="1" dirty="0"/>
              <a:t>Code of Conduct and Ethics for Uganda Public Service</a:t>
            </a:r>
          </a:p>
          <a:p>
            <a:r>
              <a:rPr lang="en-US" i="1" dirty="0"/>
              <a:t>Uganda public service standing orders, 2010</a:t>
            </a:r>
          </a:p>
          <a:p>
            <a:r>
              <a:rPr lang="en-US" i="1" dirty="0"/>
              <a:t>Administrative instructions.</a:t>
            </a:r>
          </a:p>
          <a:p>
            <a:r>
              <a:rPr lang="en-US" i="1" dirty="0"/>
              <a:t>ETC</a:t>
            </a:r>
          </a:p>
        </p:txBody>
      </p:sp>
    </p:spTree>
    <p:extLst>
      <p:ext uri="{BB962C8B-B14F-4D97-AF65-F5344CB8AC3E}">
        <p14:creationId xmlns:p14="http://schemas.microsoft.com/office/powerpoint/2010/main" val="3607224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 OF CONCEPTS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i="1" dirty="0"/>
              <a:t>MANAGEMENT</a:t>
            </a:r>
          </a:p>
          <a:p>
            <a:pPr>
              <a:buFont typeface="Wingdings" panose="05000000000000000000" pitchFamily="2" charset="2"/>
              <a:buChar char="v"/>
            </a:pPr>
            <a:r>
              <a:rPr lang="en-US" i="1" dirty="0"/>
              <a:t>MANAGEMENT OF COURT STATIONS </a:t>
            </a:r>
          </a:p>
          <a:p>
            <a:pPr>
              <a:buFont typeface="Wingdings" panose="05000000000000000000" pitchFamily="2" charset="2"/>
              <a:buChar char="v"/>
            </a:pPr>
            <a:r>
              <a:rPr lang="en-US" i="1" dirty="0"/>
              <a:t>ORGANIZATIONAL STRUCTURE </a:t>
            </a:r>
          </a:p>
          <a:p>
            <a:pPr>
              <a:buFont typeface="Wingdings" panose="05000000000000000000" pitchFamily="2" charset="2"/>
              <a:buChar char="v"/>
            </a:pPr>
            <a:r>
              <a:rPr lang="en-US" i="1" dirty="0"/>
              <a:t>ORGANIZATIONAL CULTURE</a:t>
            </a:r>
          </a:p>
          <a:p>
            <a:pPr>
              <a:buFont typeface="Wingdings" panose="05000000000000000000" pitchFamily="2" charset="2"/>
              <a:buChar char="v"/>
            </a:pPr>
            <a:r>
              <a:rPr lang="en-US" i="1" dirty="0"/>
              <a:t>DATA</a:t>
            </a:r>
          </a:p>
          <a:p>
            <a:pPr>
              <a:buFont typeface="Wingdings" panose="05000000000000000000" pitchFamily="2" charset="2"/>
              <a:buChar char="v"/>
            </a:pPr>
            <a:r>
              <a:rPr lang="en-US" i="1" dirty="0"/>
              <a:t>DATA MANAGEMENT/PROCESSING</a:t>
            </a:r>
          </a:p>
          <a:p>
            <a:pPr>
              <a:buFont typeface="Wingdings" panose="05000000000000000000" pitchFamily="2" charset="2"/>
              <a:buChar char="§"/>
            </a:pPr>
            <a:r>
              <a:rPr lang="en-US" i="1" dirty="0"/>
              <a:t>Statistical Reports</a:t>
            </a:r>
          </a:p>
          <a:p>
            <a:pPr>
              <a:buFont typeface="Wingdings" panose="05000000000000000000" pitchFamily="2" charset="2"/>
              <a:buChar char="v"/>
            </a:pPr>
            <a:r>
              <a:rPr lang="en-US" i="1" dirty="0"/>
              <a:t>PERFORMANCE REPORTS</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417682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MANAGEMENT</a:t>
            </a:r>
          </a:p>
        </p:txBody>
      </p:sp>
      <p:sp>
        <p:nvSpPr>
          <p:cNvPr id="3" name="Content Placeholder 2"/>
          <p:cNvSpPr>
            <a:spLocks noGrp="1"/>
          </p:cNvSpPr>
          <p:nvPr>
            <p:ph idx="1"/>
          </p:nvPr>
        </p:nvSpPr>
        <p:spPr/>
        <p:txBody>
          <a:bodyPr/>
          <a:lstStyle/>
          <a:p>
            <a:r>
              <a:rPr lang="en-US" dirty="0"/>
              <a:t>Oxford dictionary, </a:t>
            </a:r>
          </a:p>
          <a:p>
            <a:r>
              <a:rPr lang="en-US" dirty="0"/>
              <a:t>The process of dealing with or controlling things or people.</a:t>
            </a:r>
          </a:p>
          <a:p>
            <a:r>
              <a:rPr lang="en-US" dirty="0"/>
              <a:t>An act or art of dealing with or controlling……….</a:t>
            </a:r>
          </a:p>
          <a:p>
            <a:r>
              <a:rPr lang="en-US" dirty="0"/>
              <a:t>Means conducting and supervising things or people</a:t>
            </a:r>
          </a:p>
        </p:txBody>
      </p:sp>
    </p:spTree>
    <p:extLst>
      <p:ext uri="{BB962C8B-B14F-4D97-AF65-F5344CB8AC3E}">
        <p14:creationId xmlns:p14="http://schemas.microsoft.com/office/powerpoint/2010/main" val="721716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Management of court stations</a:t>
            </a:r>
          </a:p>
        </p:txBody>
      </p:sp>
      <p:sp>
        <p:nvSpPr>
          <p:cNvPr id="3" name="Content Placeholder 2"/>
          <p:cNvSpPr>
            <a:spLocks noGrp="1"/>
          </p:cNvSpPr>
          <p:nvPr>
            <p:ph idx="1"/>
          </p:nvPr>
        </p:nvSpPr>
        <p:spPr/>
        <p:txBody>
          <a:bodyPr>
            <a:normAutofit fontScale="85000" lnSpcReduction="20000"/>
          </a:bodyPr>
          <a:lstStyle/>
          <a:p>
            <a:r>
              <a:rPr lang="en-US" dirty="0"/>
              <a:t>Management is dealing with things or controlling people.</a:t>
            </a:r>
          </a:p>
          <a:p>
            <a:r>
              <a:rPr lang="en-US" dirty="0"/>
              <a:t>At stations, apply principles of management. (Read Dan </a:t>
            </a:r>
            <a:r>
              <a:rPr lang="en-US" dirty="0" err="1"/>
              <a:t>Voich</a:t>
            </a:r>
            <a:r>
              <a:rPr lang="en-US" dirty="0"/>
              <a:t> and Daniel A Wren. Oct 1983).</a:t>
            </a:r>
          </a:p>
          <a:p>
            <a:r>
              <a:rPr lang="en-US" dirty="0"/>
              <a:t>The FIVE FUNCTIONS OF GREAT MANAGEMENT</a:t>
            </a:r>
          </a:p>
          <a:p>
            <a:pPr marL="0" indent="0">
              <a:buNone/>
            </a:pPr>
            <a:r>
              <a:rPr lang="en-US" dirty="0"/>
              <a:t>(Bill Davis, MA, CM, Forbes school of Business at Arizona University).</a:t>
            </a:r>
          </a:p>
          <a:p>
            <a:pPr>
              <a:buFont typeface="Wingdings" panose="05000000000000000000" pitchFamily="2" charset="2"/>
              <a:buChar char="ü"/>
            </a:pPr>
            <a:r>
              <a:rPr lang="en-US" dirty="0"/>
              <a:t>Planning</a:t>
            </a:r>
          </a:p>
          <a:p>
            <a:pPr>
              <a:buFont typeface="Wingdings" panose="05000000000000000000" pitchFamily="2" charset="2"/>
              <a:buChar char="ü"/>
            </a:pPr>
            <a:r>
              <a:rPr lang="en-US" dirty="0"/>
              <a:t>Organizing</a:t>
            </a:r>
          </a:p>
          <a:p>
            <a:pPr>
              <a:buFont typeface="Wingdings" panose="05000000000000000000" pitchFamily="2" charset="2"/>
              <a:buChar char="ü"/>
            </a:pPr>
            <a:r>
              <a:rPr lang="en-US" dirty="0"/>
              <a:t>Staffing</a:t>
            </a:r>
          </a:p>
          <a:p>
            <a:pPr>
              <a:buFont typeface="Wingdings" panose="05000000000000000000" pitchFamily="2" charset="2"/>
              <a:buChar char="ü"/>
            </a:pPr>
            <a:r>
              <a:rPr lang="en-US" dirty="0"/>
              <a:t>Leading</a:t>
            </a:r>
          </a:p>
          <a:p>
            <a:pPr>
              <a:buFont typeface="Wingdings" panose="05000000000000000000" pitchFamily="2" charset="2"/>
              <a:buChar char="ü"/>
            </a:pPr>
            <a:r>
              <a:rPr lang="en-US" dirty="0"/>
              <a:t>Controlling</a:t>
            </a:r>
          </a:p>
          <a:p>
            <a:r>
              <a:rPr lang="en-US" dirty="0"/>
              <a:t>Henri </a:t>
            </a:r>
            <a:r>
              <a:rPr lang="en-US" dirty="0" err="1"/>
              <a:t>Fayol</a:t>
            </a:r>
            <a:r>
              <a:rPr lang="en-US" dirty="0"/>
              <a:t>, gives 14 principles. (Read).</a:t>
            </a:r>
          </a:p>
        </p:txBody>
      </p:sp>
    </p:spTree>
    <p:extLst>
      <p:ext uri="{BB962C8B-B14F-4D97-AF65-F5344CB8AC3E}">
        <p14:creationId xmlns:p14="http://schemas.microsoft.com/office/powerpoint/2010/main" val="1609302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Planning</a:t>
            </a:r>
          </a:p>
        </p:txBody>
      </p:sp>
      <p:sp>
        <p:nvSpPr>
          <p:cNvPr id="3" name="Content Placeholder 2"/>
          <p:cNvSpPr>
            <a:spLocks noGrp="1"/>
          </p:cNvSpPr>
          <p:nvPr>
            <p:ph idx="1"/>
          </p:nvPr>
        </p:nvSpPr>
        <p:spPr/>
        <p:txBody>
          <a:bodyPr/>
          <a:lstStyle/>
          <a:p>
            <a:r>
              <a:rPr lang="en-US" dirty="0"/>
              <a:t>When you think of planning in a management role, think about it as the process of choosing appropriate goals and actions to pursue and then determining what strategies to use, what actions to take and deciding what resources are needed to achieve the goals.</a:t>
            </a:r>
          </a:p>
          <a:p>
            <a:r>
              <a:rPr lang="en-US" dirty="0"/>
              <a:t>Planned Resources go with accountability.</a:t>
            </a:r>
          </a:p>
          <a:p>
            <a:r>
              <a:rPr lang="en-US" dirty="0"/>
              <a:t>At stations what have you done so far?</a:t>
            </a:r>
          </a:p>
        </p:txBody>
      </p:sp>
    </p:spTree>
    <p:extLst>
      <p:ext uri="{BB962C8B-B14F-4D97-AF65-F5344CB8AC3E}">
        <p14:creationId xmlns:p14="http://schemas.microsoft.com/office/powerpoint/2010/main" val="8238913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624</TotalTime>
  <Words>1458</Words>
  <Application>Microsoft Office PowerPoint</Application>
  <PresentationFormat>Widescreen</PresentationFormat>
  <Paragraphs>216</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Century Gothic</vt:lpstr>
      <vt:lpstr>Times New Roman</vt:lpstr>
      <vt:lpstr>Wingdings</vt:lpstr>
      <vt:lpstr>Wingdings 3</vt:lpstr>
      <vt:lpstr>Ion Boardroom</vt:lpstr>
      <vt:lpstr>THE JUDICIARY MANAGEMENT OF COURT STATIONS AND DATA MANAGEMENT</vt:lpstr>
      <vt:lpstr>LAY OUT </vt:lpstr>
      <vt:lpstr>PURPOSE AND OBJECTIVES OF THE PRESENTATION</vt:lpstr>
      <vt:lpstr>INTRODUCTION</vt:lpstr>
      <vt:lpstr>LAW APPLICABLE</vt:lpstr>
      <vt:lpstr>DEFINITION OF CONCEPTS</vt:lpstr>
      <vt:lpstr>MANAGEMENT</vt:lpstr>
      <vt:lpstr>Management of court stations</vt:lpstr>
      <vt:lpstr>Planning</vt:lpstr>
      <vt:lpstr>Organizing</vt:lpstr>
      <vt:lpstr>Staffing</vt:lpstr>
      <vt:lpstr>Leading</vt:lpstr>
      <vt:lpstr>Controlling</vt:lpstr>
      <vt:lpstr>DATA</vt:lpstr>
      <vt:lpstr>DATA MANAGEMENT/PROCESSING</vt:lpstr>
      <vt:lpstr>Data- Monthly statistical Reports</vt:lpstr>
      <vt:lpstr>PERFORMANCE REPORTS</vt:lpstr>
      <vt:lpstr>OVERALL COURT PERFORMANCE FOR SEPTEMBER 2023</vt:lpstr>
      <vt:lpstr>PENDING AND BACKLOG CASES BY COURT LEVEL FOR SEPTEMBER 2023</vt:lpstr>
      <vt:lpstr>MONTHLY REPORTING TOOLS</vt:lpstr>
      <vt:lpstr>ORGANIZATION STRUCTURE</vt:lpstr>
      <vt:lpstr>ORGANIZATIONAL CULTURE</vt:lpstr>
      <vt:lpstr>WAYFORWARD</vt:lpstr>
      <vt:lpstr>CONCLUSION</vt:lpstr>
      <vt:lpstr>THANK YOU FOR LISTENING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JUDICIARY OF UGANDA MANAGEMENT OF COURTS AND DATA MANAGEMENT</dc:title>
  <dc:creator>emmy</dc:creator>
  <cp:lastModifiedBy>JUDICIARY</cp:lastModifiedBy>
  <cp:revision>116</cp:revision>
  <cp:lastPrinted>2023-10-30T06:34:49Z</cp:lastPrinted>
  <dcterms:created xsi:type="dcterms:W3CDTF">2022-09-11T16:42:04Z</dcterms:created>
  <dcterms:modified xsi:type="dcterms:W3CDTF">2023-10-30T08:16:08Z</dcterms:modified>
</cp:coreProperties>
</file>