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5"/>
  </p:notesMasterIdLst>
  <p:sldIdLst>
    <p:sldId id="425" r:id="rId2"/>
    <p:sldId id="426" r:id="rId3"/>
    <p:sldId id="427" r:id="rId4"/>
    <p:sldId id="439" r:id="rId5"/>
    <p:sldId id="438" r:id="rId6"/>
    <p:sldId id="428" r:id="rId7"/>
    <p:sldId id="429" r:id="rId8"/>
    <p:sldId id="430" r:id="rId9"/>
    <p:sldId id="445" r:id="rId10"/>
    <p:sldId id="431" r:id="rId11"/>
    <p:sldId id="444" r:id="rId12"/>
    <p:sldId id="446" r:id="rId13"/>
    <p:sldId id="432" r:id="rId14"/>
    <p:sldId id="433" r:id="rId15"/>
    <p:sldId id="258" r:id="rId16"/>
    <p:sldId id="259" r:id="rId17"/>
    <p:sldId id="440" r:id="rId18"/>
    <p:sldId id="263" r:id="rId19"/>
    <p:sldId id="260" r:id="rId20"/>
    <p:sldId id="262" r:id="rId21"/>
    <p:sldId id="261" r:id="rId22"/>
    <p:sldId id="264" r:id="rId23"/>
    <p:sldId id="434" r:id="rId24"/>
    <p:sldId id="435" r:id="rId25"/>
    <p:sldId id="406" r:id="rId26"/>
    <p:sldId id="419" r:id="rId27"/>
    <p:sldId id="420" r:id="rId28"/>
    <p:sldId id="422" r:id="rId29"/>
    <p:sldId id="436" r:id="rId30"/>
    <p:sldId id="437" r:id="rId31"/>
    <p:sldId id="442" r:id="rId32"/>
    <p:sldId id="443" r:id="rId33"/>
    <p:sldId id="44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94" autoAdjust="0"/>
    <p:restoredTop sz="80627" autoAdjust="0"/>
  </p:normalViewPr>
  <p:slideViewPr>
    <p:cSldViewPr snapToGrid="0">
      <p:cViewPr varScale="1">
        <p:scale>
          <a:sx n="48" d="100"/>
          <a:sy n="48" d="100"/>
        </p:scale>
        <p:origin x="1092"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_rels/data5.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image" Target="../media/image22.svg"/><Relationship Id="rId16" Type="http://schemas.openxmlformats.org/officeDocument/2006/relationships/image" Target="../media/image36.svg"/><Relationship Id="rId1" Type="http://schemas.openxmlformats.org/officeDocument/2006/relationships/image" Target="../media/image21.png"/><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34.svg"/></Relationships>
</file>

<file path=ppt/diagrams/_rels/drawing5.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image" Target="../media/image22.svg"/><Relationship Id="rId16" Type="http://schemas.openxmlformats.org/officeDocument/2006/relationships/image" Target="../media/image36.svg"/><Relationship Id="rId1" Type="http://schemas.openxmlformats.org/officeDocument/2006/relationships/image" Target="../media/image21.png"/><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34.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47975E-79A7-4415-ABEE-6C1B7D2DD12E}" type="doc">
      <dgm:prSet loTypeId="urn:microsoft.com/office/officeart/2005/8/layout/process4" loCatId="process" qsTypeId="urn:microsoft.com/office/officeart/2005/8/quickstyle/simple1" qsCatId="simple" csTypeId="urn:microsoft.com/office/officeart/2005/8/colors/accent0_3" csCatId="mainScheme" phldr="1"/>
      <dgm:spPr/>
      <dgm:t>
        <a:bodyPr/>
        <a:lstStyle/>
        <a:p>
          <a:endParaRPr lang="en-GB"/>
        </a:p>
      </dgm:t>
    </dgm:pt>
    <dgm:pt modelId="{CFE72D9F-8144-4C2E-8CE7-6D9FCAD22F5C}">
      <dgm:prSet/>
      <dgm:spPr/>
      <dgm:t>
        <a:bodyPr/>
        <a:lstStyle/>
        <a:p>
          <a:r>
            <a:rPr lang="en-US" b="0" i="0"/>
            <a:t>Criminal Usage of Digital Payment Methods</a:t>
          </a:r>
          <a:endParaRPr lang="en-GB"/>
        </a:p>
      </dgm:t>
    </dgm:pt>
    <dgm:pt modelId="{85795ACE-EC26-47EE-AF72-52888727BE73}" type="parTrans" cxnId="{3C831A70-8C48-4568-A68C-9FD623BD5AB4}">
      <dgm:prSet/>
      <dgm:spPr/>
      <dgm:t>
        <a:bodyPr/>
        <a:lstStyle/>
        <a:p>
          <a:endParaRPr lang="en-GB"/>
        </a:p>
      </dgm:t>
    </dgm:pt>
    <dgm:pt modelId="{3EB33D24-8DD1-468F-A76B-60549A762318}" type="sibTrans" cxnId="{3C831A70-8C48-4568-A68C-9FD623BD5AB4}">
      <dgm:prSet/>
      <dgm:spPr/>
      <dgm:t>
        <a:bodyPr/>
        <a:lstStyle/>
        <a:p>
          <a:endParaRPr lang="en-GB"/>
        </a:p>
      </dgm:t>
    </dgm:pt>
    <dgm:pt modelId="{5ADCFAC4-C947-4B4D-90A4-4B1D82AE4EA3}">
      <dgm:prSet/>
      <dgm:spPr/>
      <dgm:t>
        <a:bodyPr/>
        <a:lstStyle/>
        <a:p>
          <a:r>
            <a:rPr lang="en-US" b="0" i="0" dirty="0"/>
            <a:t>Tools to Investigate Criminal Usage of Virtual Assets </a:t>
          </a:r>
          <a:endParaRPr lang="en-GB" dirty="0"/>
        </a:p>
      </dgm:t>
    </dgm:pt>
    <dgm:pt modelId="{400D698B-6E6E-4741-A88C-B795922FC792}" type="parTrans" cxnId="{9F697891-BB4E-41C8-8482-D2ADB162C941}">
      <dgm:prSet/>
      <dgm:spPr/>
      <dgm:t>
        <a:bodyPr/>
        <a:lstStyle/>
        <a:p>
          <a:endParaRPr lang="en-GB"/>
        </a:p>
      </dgm:t>
    </dgm:pt>
    <dgm:pt modelId="{ACE419D4-CA9A-471F-8A5B-00C22FF2CCDB}" type="sibTrans" cxnId="{9F697891-BB4E-41C8-8482-D2ADB162C941}">
      <dgm:prSet/>
      <dgm:spPr/>
      <dgm:t>
        <a:bodyPr/>
        <a:lstStyle/>
        <a:p>
          <a:endParaRPr lang="en-GB"/>
        </a:p>
      </dgm:t>
    </dgm:pt>
    <dgm:pt modelId="{1195E981-78A3-4F04-9917-BFBBCA0D2600}">
      <dgm:prSet/>
      <dgm:spPr/>
      <dgm:t>
        <a:bodyPr/>
        <a:lstStyle/>
        <a:p>
          <a:r>
            <a:rPr lang="en-US" b="0" i="0"/>
            <a:t>Cyber Enabled Financial Crime</a:t>
          </a:r>
          <a:endParaRPr lang="en-GB"/>
        </a:p>
      </dgm:t>
    </dgm:pt>
    <dgm:pt modelId="{D63C7766-B359-42ED-972B-07E62C9E60E4}" type="parTrans" cxnId="{E0A15E24-DA69-4E25-9FDD-FF555D636C0F}">
      <dgm:prSet/>
      <dgm:spPr/>
      <dgm:t>
        <a:bodyPr/>
        <a:lstStyle/>
        <a:p>
          <a:endParaRPr lang="en-GB"/>
        </a:p>
      </dgm:t>
    </dgm:pt>
    <dgm:pt modelId="{76A91D0C-47B7-4D05-B1FD-BC7FB248958E}" type="sibTrans" cxnId="{E0A15E24-DA69-4E25-9FDD-FF555D636C0F}">
      <dgm:prSet/>
      <dgm:spPr/>
      <dgm:t>
        <a:bodyPr/>
        <a:lstStyle/>
        <a:p>
          <a:endParaRPr lang="en-GB"/>
        </a:p>
      </dgm:t>
    </dgm:pt>
    <dgm:pt modelId="{CEB2EBF7-916F-46E9-B230-A0B669847B9B}">
      <dgm:prSet/>
      <dgm:spPr/>
      <dgm:t>
        <a:bodyPr/>
        <a:lstStyle/>
        <a:p>
          <a:r>
            <a:rPr lang="en-US" b="0" i="0" dirty="0"/>
            <a:t>Digital Evidence Collection, Preservation, and Presentation</a:t>
          </a:r>
          <a:endParaRPr lang="en-GB" dirty="0"/>
        </a:p>
      </dgm:t>
    </dgm:pt>
    <dgm:pt modelId="{3C38CC1E-DBF7-4ADD-8EA7-DAD7E955B941}" type="parTrans" cxnId="{858F4657-5189-4772-BA16-AF41BA306DF4}">
      <dgm:prSet/>
      <dgm:spPr/>
      <dgm:t>
        <a:bodyPr/>
        <a:lstStyle/>
        <a:p>
          <a:endParaRPr lang="en-GB"/>
        </a:p>
      </dgm:t>
    </dgm:pt>
    <dgm:pt modelId="{B7E96A2B-329D-4848-8D50-02425A624D08}" type="sibTrans" cxnId="{858F4657-5189-4772-BA16-AF41BA306DF4}">
      <dgm:prSet/>
      <dgm:spPr/>
      <dgm:t>
        <a:bodyPr/>
        <a:lstStyle/>
        <a:p>
          <a:endParaRPr lang="en-GB"/>
        </a:p>
      </dgm:t>
    </dgm:pt>
    <dgm:pt modelId="{C6D5D2DE-F994-4421-B2A7-046E0897FB76}">
      <dgm:prSet/>
      <dgm:spPr/>
      <dgm:t>
        <a:bodyPr/>
        <a:lstStyle/>
        <a:p>
          <a:r>
            <a:rPr lang="en-US" b="0" i="0"/>
            <a:t>Q&amp;A</a:t>
          </a:r>
          <a:endParaRPr lang="en-GB"/>
        </a:p>
      </dgm:t>
    </dgm:pt>
    <dgm:pt modelId="{26D9FC81-128C-494C-A124-DE46D001B18F}" type="parTrans" cxnId="{862E1522-A84A-4F61-A85C-563DCD3759C7}">
      <dgm:prSet/>
      <dgm:spPr/>
      <dgm:t>
        <a:bodyPr/>
        <a:lstStyle/>
        <a:p>
          <a:endParaRPr lang="en-GB"/>
        </a:p>
      </dgm:t>
    </dgm:pt>
    <dgm:pt modelId="{A2DCB945-7E0D-44A2-B816-6FD66CC86FAB}" type="sibTrans" cxnId="{862E1522-A84A-4F61-A85C-563DCD3759C7}">
      <dgm:prSet/>
      <dgm:spPr/>
      <dgm:t>
        <a:bodyPr/>
        <a:lstStyle/>
        <a:p>
          <a:endParaRPr lang="en-GB"/>
        </a:p>
      </dgm:t>
    </dgm:pt>
    <dgm:pt modelId="{F2D5C833-4569-45E9-B0BF-8E45B8CFB02C}" type="pres">
      <dgm:prSet presAssocID="{8C47975E-79A7-4415-ABEE-6C1B7D2DD12E}" presName="Name0" presStyleCnt="0">
        <dgm:presLayoutVars>
          <dgm:dir/>
          <dgm:animLvl val="lvl"/>
          <dgm:resizeHandles val="exact"/>
        </dgm:presLayoutVars>
      </dgm:prSet>
      <dgm:spPr/>
    </dgm:pt>
    <dgm:pt modelId="{F3880B9F-8C9B-4F2E-B6D3-59EE51FC0B25}" type="pres">
      <dgm:prSet presAssocID="{C6D5D2DE-F994-4421-B2A7-046E0897FB76}" presName="boxAndChildren" presStyleCnt="0"/>
      <dgm:spPr/>
    </dgm:pt>
    <dgm:pt modelId="{626E8970-F971-4D8E-BE16-9BDFBCC8277E}" type="pres">
      <dgm:prSet presAssocID="{C6D5D2DE-F994-4421-B2A7-046E0897FB76}" presName="parentTextBox" presStyleLbl="node1" presStyleIdx="0" presStyleCnt="5"/>
      <dgm:spPr/>
    </dgm:pt>
    <dgm:pt modelId="{A2E182BB-0AC9-4D81-B149-690FE7B302D8}" type="pres">
      <dgm:prSet presAssocID="{B7E96A2B-329D-4848-8D50-02425A624D08}" presName="sp" presStyleCnt="0"/>
      <dgm:spPr/>
    </dgm:pt>
    <dgm:pt modelId="{BB8D089E-223C-4103-957F-FDBC73074FC3}" type="pres">
      <dgm:prSet presAssocID="{CEB2EBF7-916F-46E9-B230-A0B669847B9B}" presName="arrowAndChildren" presStyleCnt="0"/>
      <dgm:spPr/>
    </dgm:pt>
    <dgm:pt modelId="{4A8331D1-45AC-4C3E-8D43-ECB4368C4883}" type="pres">
      <dgm:prSet presAssocID="{CEB2EBF7-916F-46E9-B230-A0B669847B9B}" presName="parentTextArrow" presStyleLbl="node1" presStyleIdx="1" presStyleCnt="5"/>
      <dgm:spPr/>
    </dgm:pt>
    <dgm:pt modelId="{BF359376-CDE1-4435-AA3B-A29E5CFD917D}" type="pres">
      <dgm:prSet presAssocID="{76A91D0C-47B7-4D05-B1FD-BC7FB248958E}" presName="sp" presStyleCnt="0"/>
      <dgm:spPr/>
    </dgm:pt>
    <dgm:pt modelId="{D0FF6697-4443-43AC-B10F-47960EF80E48}" type="pres">
      <dgm:prSet presAssocID="{1195E981-78A3-4F04-9917-BFBBCA0D2600}" presName="arrowAndChildren" presStyleCnt="0"/>
      <dgm:spPr/>
    </dgm:pt>
    <dgm:pt modelId="{72AEA7C7-0A0C-479E-B5F5-D1E16F8F4719}" type="pres">
      <dgm:prSet presAssocID="{1195E981-78A3-4F04-9917-BFBBCA0D2600}" presName="parentTextArrow" presStyleLbl="node1" presStyleIdx="2" presStyleCnt="5"/>
      <dgm:spPr/>
    </dgm:pt>
    <dgm:pt modelId="{0C20240F-ACEA-49E4-8C51-B80012BA0C2E}" type="pres">
      <dgm:prSet presAssocID="{ACE419D4-CA9A-471F-8A5B-00C22FF2CCDB}" presName="sp" presStyleCnt="0"/>
      <dgm:spPr/>
    </dgm:pt>
    <dgm:pt modelId="{23DCBB13-C41F-41D9-97AE-312624DC5F83}" type="pres">
      <dgm:prSet presAssocID="{5ADCFAC4-C947-4B4D-90A4-4B1D82AE4EA3}" presName="arrowAndChildren" presStyleCnt="0"/>
      <dgm:spPr/>
    </dgm:pt>
    <dgm:pt modelId="{14954B26-A4AD-4815-9D8F-22636E804D9A}" type="pres">
      <dgm:prSet presAssocID="{5ADCFAC4-C947-4B4D-90A4-4B1D82AE4EA3}" presName="parentTextArrow" presStyleLbl="node1" presStyleIdx="3" presStyleCnt="5"/>
      <dgm:spPr/>
    </dgm:pt>
    <dgm:pt modelId="{C3E1AA31-A00A-45E1-B64F-E555902A2D86}" type="pres">
      <dgm:prSet presAssocID="{3EB33D24-8DD1-468F-A76B-60549A762318}" presName="sp" presStyleCnt="0"/>
      <dgm:spPr/>
    </dgm:pt>
    <dgm:pt modelId="{53F6B401-6FEC-4BFD-9EDA-F556CE11704E}" type="pres">
      <dgm:prSet presAssocID="{CFE72D9F-8144-4C2E-8CE7-6D9FCAD22F5C}" presName="arrowAndChildren" presStyleCnt="0"/>
      <dgm:spPr/>
    </dgm:pt>
    <dgm:pt modelId="{87B87949-DCA2-479A-92BD-D131EC8B8609}" type="pres">
      <dgm:prSet presAssocID="{CFE72D9F-8144-4C2E-8CE7-6D9FCAD22F5C}" presName="parentTextArrow" presStyleLbl="node1" presStyleIdx="4" presStyleCnt="5"/>
      <dgm:spPr/>
    </dgm:pt>
  </dgm:ptLst>
  <dgm:cxnLst>
    <dgm:cxn modelId="{862E1522-A84A-4F61-A85C-563DCD3759C7}" srcId="{8C47975E-79A7-4415-ABEE-6C1B7D2DD12E}" destId="{C6D5D2DE-F994-4421-B2A7-046E0897FB76}" srcOrd="4" destOrd="0" parTransId="{26D9FC81-128C-494C-A124-DE46D001B18F}" sibTransId="{A2DCB945-7E0D-44A2-B816-6FD66CC86FAB}"/>
    <dgm:cxn modelId="{E0A15E24-DA69-4E25-9FDD-FF555D636C0F}" srcId="{8C47975E-79A7-4415-ABEE-6C1B7D2DD12E}" destId="{1195E981-78A3-4F04-9917-BFBBCA0D2600}" srcOrd="2" destOrd="0" parTransId="{D63C7766-B359-42ED-972B-07E62C9E60E4}" sibTransId="{76A91D0C-47B7-4D05-B1FD-BC7FB248958E}"/>
    <dgm:cxn modelId="{8A8D1229-C1FC-4D8E-A091-4DE2A9D82ABF}" type="presOf" srcId="{5ADCFAC4-C947-4B4D-90A4-4B1D82AE4EA3}" destId="{14954B26-A4AD-4815-9D8F-22636E804D9A}" srcOrd="0" destOrd="0" presId="urn:microsoft.com/office/officeart/2005/8/layout/process4"/>
    <dgm:cxn modelId="{30609929-1563-4420-8F69-5694CB27459D}" type="presOf" srcId="{CFE72D9F-8144-4C2E-8CE7-6D9FCAD22F5C}" destId="{87B87949-DCA2-479A-92BD-D131EC8B8609}" srcOrd="0" destOrd="0" presId="urn:microsoft.com/office/officeart/2005/8/layout/process4"/>
    <dgm:cxn modelId="{EDC2B439-B5D3-47CC-B903-99A621290F13}" type="presOf" srcId="{8C47975E-79A7-4415-ABEE-6C1B7D2DD12E}" destId="{F2D5C833-4569-45E9-B0BF-8E45B8CFB02C}" srcOrd="0" destOrd="0" presId="urn:microsoft.com/office/officeart/2005/8/layout/process4"/>
    <dgm:cxn modelId="{3C831A70-8C48-4568-A68C-9FD623BD5AB4}" srcId="{8C47975E-79A7-4415-ABEE-6C1B7D2DD12E}" destId="{CFE72D9F-8144-4C2E-8CE7-6D9FCAD22F5C}" srcOrd="0" destOrd="0" parTransId="{85795ACE-EC26-47EE-AF72-52888727BE73}" sibTransId="{3EB33D24-8DD1-468F-A76B-60549A762318}"/>
    <dgm:cxn modelId="{858F4657-5189-4772-BA16-AF41BA306DF4}" srcId="{8C47975E-79A7-4415-ABEE-6C1B7D2DD12E}" destId="{CEB2EBF7-916F-46E9-B230-A0B669847B9B}" srcOrd="3" destOrd="0" parTransId="{3C38CC1E-DBF7-4ADD-8EA7-DAD7E955B941}" sibTransId="{B7E96A2B-329D-4848-8D50-02425A624D08}"/>
    <dgm:cxn modelId="{9F697891-BB4E-41C8-8482-D2ADB162C941}" srcId="{8C47975E-79A7-4415-ABEE-6C1B7D2DD12E}" destId="{5ADCFAC4-C947-4B4D-90A4-4B1D82AE4EA3}" srcOrd="1" destOrd="0" parTransId="{400D698B-6E6E-4741-A88C-B795922FC792}" sibTransId="{ACE419D4-CA9A-471F-8A5B-00C22FF2CCDB}"/>
    <dgm:cxn modelId="{587B33AE-4AA8-4B6B-9E7A-43C0CB807C05}" type="presOf" srcId="{CEB2EBF7-916F-46E9-B230-A0B669847B9B}" destId="{4A8331D1-45AC-4C3E-8D43-ECB4368C4883}" srcOrd="0" destOrd="0" presId="urn:microsoft.com/office/officeart/2005/8/layout/process4"/>
    <dgm:cxn modelId="{8D963AFA-0E13-4DA8-80AC-80E0194D5F50}" type="presOf" srcId="{1195E981-78A3-4F04-9917-BFBBCA0D2600}" destId="{72AEA7C7-0A0C-479E-B5F5-D1E16F8F4719}" srcOrd="0" destOrd="0" presId="urn:microsoft.com/office/officeart/2005/8/layout/process4"/>
    <dgm:cxn modelId="{15E314FE-A5D0-4982-BF85-684B1055D1DF}" type="presOf" srcId="{C6D5D2DE-F994-4421-B2A7-046E0897FB76}" destId="{626E8970-F971-4D8E-BE16-9BDFBCC8277E}" srcOrd="0" destOrd="0" presId="urn:microsoft.com/office/officeart/2005/8/layout/process4"/>
    <dgm:cxn modelId="{D4688A48-1932-454F-9698-5A5525BE005B}" type="presParOf" srcId="{F2D5C833-4569-45E9-B0BF-8E45B8CFB02C}" destId="{F3880B9F-8C9B-4F2E-B6D3-59EE51FC0B25}" srcOrd="0" destOrd="0" presId="urn:microsoft.com/office/officeart/2005/8/layout/process4"/>
    <dgm:cxn modelId="{D3044C8F-3F8D-4D0C-A401-F7B30E63211A}" type="presParOf" srcId="{F3880B9F-8C9B-4F2E-B6D3-59EE51FC0B25}" destId="{626E8970-F971-4D8E-BE16-9BDFBCC8277E}" srcOrd="0" destOrd="0" presId="urn:microsoft.com/office/officeart/2005/8/layout/process4"/>
    <dgm:cxn modelId="{304383D0-E9BA-4EA9-80F4-9FBFF615B3BA}" type="presParOf" srcId="{F2D5C833-4569-45E9-B0BF-8E45B8CFB02C}" destId="{A2E182BB-0AC9-4D81-B149-690FE7B302D8}" srcOrd="1" destOrd="0" presId="urn:microsoft.com/office/officeart/2005/8/layout/process4"/>
    <dgm:cxn modelId="{72CEA6D7-A4F0-403B-BB6C-3FF813A38AAE}" type="presParOf" srcId="{F2D5C833-4569-45E9-B0BF-8E45B8CFB02C}" destId="{BB8D089E-223C-4103-957F-FDBC73074FC3}" srcOrd="2" destOrd="0" presId="urn:microsoft.com/office/officeart/2005/8/layout/process4"/>
    <dgm:cxn modelId="{2E04BA22-E948-4E1B-AB91-55C80FF36402}" type="presParOf" srcId="{BB8D089E-223C-4103-957F-FDBC73074FC3}" destId="{4A8331D1-45AC-4C3E-8D43-ECB4368C4883}" srcOrd="0" destOrd="0" presId="urn:microsoft.com/office/officeart/2005/8/layout/process4"/>
    <dgm:cxn modelId="{F7979DFB-D896-41C3-AED5-7CDE6A16E0C8}" type="presParOf" srcId="{F2D5C833-4569-45E9-B0BF-8E45B8CFB02C}" destId="{BF359376-CDE1-4435-AA3B-A29E5CFD917D}" srcOrd="3" destOrd="0" presId="urn:microsoft.com/office/officeart/2005/8/layout/process4"/>
    <dgm:cxn modelId="{0D7DF973-1AE7-41A6-BF00-50854CEA1BB2}" type="presParOf" srcId="{F2D5C833-4569-45E9-B0BF-8E45B8CFB02C}" destId="{D0FF6697-4443-43AC-B10F-47960EF80E48}" srcOrd="4" destOrd="0" presId="urn:microsoft.com/office/officeart/2005/8/layout/process4"/>
    <dgm:cxn modelId="{81B54DE8-830B-4081-BA10-AE466B188A19}" type="presParOf" srcId="{D0FF6697-4443-43AC-B10F-47960EF80E48}" destId="{72AEA7C7-0A0C-479E-B5F5-D1E16F8F4719}" srcOrd="0" destOrd="0" presId="urn:microsoft.com/office/officeart/2005/8/layout/process4"/>
    <dgm:cxn modelId="{ED7EE32B-8B3B-4E97-B8BA-21476AA08F8D}" type="presParOf" srcId="{F2D5C833-4569-45E9-B0BF-8E45B8CFB02C}" destId="{0C20240F-ACEA-49E4-8C51-B80012BA0C2E}" srcOrd="5" destOrd="0" presId="urn:microsoft.com/office/officeart/2005/8/layout/process4"/>
    <dgm:cxn modelId="{A1E9BFA5-F4F1-4925-8156-29FD32E10936}" type="presParOf" srcId="{F2D5C833-4569-45E9-B0BF-8E45B8CFB02C}" destId="{23DCBB13-C41F-41D9-97AE-312624DC5F83}" srcOrd="6" destOrd="0" presId="urn:microsoft.com/office/officeart/2005/8/layout/process4"/>
    <dgm:cxn modelId="{CCC0E4F0-C9EC-4A90-8BA5-6F5F5EA3758C}" type="presParOf" srcId="{23DCBB13-C41F-41D9-97AE-312624DC5F83}" destId="{14954B26-A4AD-4815-9D8F-22636E804D9A}" srcOrd="0" destOrd="0" presId="urn:microsoft.com/office/officeart/2005/8/layout/process4"/>
    <dgm:cxn modelId="{67D95DE8-F807-438A-8FEC-0A83D94BA672}" type="presParOf" srcId="{F2D5C833-4569-45E9-B0BF-8E45B8CFB02C}" destId="{C3E1AA31-A00A-45E1-B64F-E555902A2D86}" srcOrd="7" destOrd="0" presId="urn:microsoft.com/office/officeart/2005/8/layout/process4"/>
    <dgm:cxn modelId="{87933F5F-7B1C-4F54-AB34-89A601909005}" type="presParOf" srcId="{F2D5C833-4569-45E9-B0BF-8E45B8CFB02C}" destId="{53F6B401-6FEC-4BFD-9EDA-F556CE11704E}" srcOrd="8" destOrd="0" presId="urn:microsoft.com/office/officeart/2005/8/layout/process4"/>
    <dgm:cxn modelId="{BE0118B8-A570-429A-B181-20091A2DC853}" type="presParOf" srcId="{53F6B401-6FEC-4BFD-9EDA-F556CE11704E}" destId="{87B87949-DCA2-479A-92BD-D131EC8B8609}"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F2B151-4FEB-4198-B2C3-E69ADE4ADCD0}" type="doc">
      <dgm:prSet loTypeId="urn:microsoft.com/office/officeart/2016/7/layout/BasicProcessNew" loCatId="process" qsTypeId="urn:microsoft.com/office/officeart/2005/8/quickstyle/simple1" qsCatId="simple" csTypeId="urn:microsoft.com/office/officeart/2005/8/colors/accent0_3" csCatId="mainScheme" phldr="1"/>
      <dgm:spPr/>
      <dgm:t>
        <a:bodyPr/>
        <a:lstStyle/>
        <a:p>
          <a:endParaRPr lang="en-US"/>
        </a:p>
      </dgm:t>
    </dgm:pt>
    <dgm:pt modelId="{C973A561-52F7-40F1-95F6-87AF420C5726}">
      <dgm:prSet phldrT="[Text]" custT="1"/>
      <dgm:spPr/>
      <dgm:t>
        <a:bodyPr/>
        <a:lstStyle/>
        <a:p>
          <a:pPr algn="l">
            <a:buFont typeface="+mj-lt"/>
            <a:buAutoNum type="arabicPeriod"/>
          </a:pPr>
          <a:r>
            <a:rPr lang="en-US" sz="2000" b="1" i="0" dirty="0"/>
            <a:t>Money Laundering</a:t>
          </a:r>
          <a:r>
            <a:rPr lang="en-US" sz="2000" b="0" i="0" dirty="0"/>
            <a:t>:</a:t>
          </a:r>
        </a:p>
        <a:p>
          <a:pPr algn="l">
            <a:buFont typeface="+mj-lt"/>
            <a:buAutoNum type="arabicPeriod"/>
          </a:pPr>
          <a:r>
            <a:rPr lang="en-US" sz="2000" b="1" i="0" dirty="0"/>
            <a:t>Case Study</a:t>
          </a:r>
          <a:r>
            <a:rPr lang="en-US" sz="2000" b="0" i="0" dirty="0"/>
            <a:t>: </a:t>
          </a:r>
          <a:r>
            <a:rPr lang="en-US" sz="2000" b="1" i="0" dirty="0"/>
            <a:t>Liberty Reserve Case (2013)</a:t>
          </a:r>
        </a:p>
        <a:p>
          <a:pPr algn="l">
            <a:buFont typeface="+mj-lt"/>
            <a:buAutoNum type="arabicPeriod"/>
          </a:pPr>
          <a:endParaRPr lang="en-US" sz="2000" b="0" i="0" dirty="0"/>
        </a:p>
        <a:p>
          <a:pPr algn="l">
            <a:buFont typeface="+mj-lt"/>
            <a:buAutoNum type="arabicPeriod"/>
          </a:pPr>
          <a:r>
            <a:rPr lang="en-US" sz="2000" b="1" i="0" dirty="0"/>
            <a:t>Overview</a:t>
          </a:r>
          <a:r>
            <a:rPr lang="en-US" sz="2000" b="0" i="0" dirty="0"/>
            <a:t>: Liberty Reserve, a digital currency service based in Costa Rica, was used to launder more than $6 billion over seven years. It facilitated anonymous money transfers without proper oversight.</a:t>
          </a:r>
        </a:p>
        <a:p>
          <a:pPr algn="l">
            <a:buFont typeface="+mj-lt"/>
            <a:buAutoNum type="arabicPeriod"/>
          </a:pPr>
          <a:r>
            <a:rPr lang="en-US" sz="2000" b="1" i="0" dirty="0"/>
            <a:t>Outcome</a:t>
          </a:r>
          <a:r>
            <a:rPr lang="en-US" sz="2000" b="0" i="0" dirty="0"/>
            <a:t>: The U.S. government shut down Liberty Reserve, and its founder was arrested and sentenced to 20 years in prison. This case underscored the potential for digital currencies to be exploited for money laundering.</a:t>
          </a:r>
          <a:endParaRPr lang="en-US" sz="2000" dirty="0"/>
        </a:p>
      </dgm:t>
    </dgm:pt>
    <dgm:pt modelId="{5296F847-4970-498E-8583-AF627427DF37}" type="parTrans" cxnId="{A0467A8A-ACA7-43F2-9AA7-B3F00DBF931A}">
      <dgm:prSet/>
      <dgm:spPr/>
      <dgm:t>
        <a:bodyPr/>
        <a:lstStyle/>
        <a:p>
          <a:endParaRPr lang="en-US"/>
        </a:p>
      </dgm:t>
    </dgm:pt>
    <dgm:pt modelId="{80F9C9C2-4ECA-4B46-9959-89C60C1DA695}" type="sibTrans" cxnId="{A0467A8A-ACA7-43F2-9AA7-B3F00DBF931A}">
      <dgm:prSet/>
      <dgm:spPr/>
      <dgm:t>
        <a:bodyPr/>
        <a:lstStyle/>
        <a:p>
          <a:endParaRPr lang="en-US"/>
        </a:p>
      </dgm:t>
    </dgm:pt>
    <dgm:pt modelId="{26047C56-BAE8-42C9-BF4B-5987F97C3D34}">
      <dgm:prSet phldrT="[Text]" custT="1"/>
      <dgm:spPr/>
      <dgm:t>
        <a:bodyPr/>
        <a:lstStyle/>
        <a:p>
          <a:pPr algn="l">
            <a:buFont typeface="+mj-lt"/>
            <a:buAutoNum type="arabicPeriod"/>
          </a:pPr>
          <a:r>
            <a:rPr lang="en-US" sz="2000" b="1" i="0" dirty="0"/>
            <a:t>Terrorism Financing</a:t>
          </a:r>
          <a:r>
            <a:rPr lang="en-US" sz="2000" b="0" i="0" dirty="0"/>
            <a:t>:</a:t>
          </a:r>
        </a:p>
        <a:p>
          <a:pPr algn="l">
            <a:buFont typeface="+mj-lt"/>
            <a:buAutoNum type="arabicPeriod"/>
          </a:pPr>
          <a:r>
            <a:rPr lang="en-US" sz="2000" b="1" i="0" dirty="0"/>
            <a:t>Case Study</a:t>
          </a:r>
          <a:r>
            <a:rPr lang="en-US" sz="2000" b="0" i="0" dirty="0"/>
            <a:t>: </a:t>
          </a:r>
          <a:r>
            <a:rPr lang="en-US" sz="2000" b="1" i="0" dirty="0"/>
            <a:t>Bitcoin and the Funding of Terrorism (2015-2020)</a:t>
          </a:r>
        </a:p>
        <a:p>
          <a:pPr algn="l">
            <a:buFont typeface="+mj-lt"/>
            <a:buAutoNum type="arabicPeriod"/>
          </a:pPr>
          <a:endParaRPr lang="en-US" sz="2000" b="0" i="0" dirty="0"/>
        </a:p>
        <a:p>
          <a:pPr algn="l">
            <a:buFont typeface="+mj-lt"/>
            <a:buAutoNum type="arabicPeriod"/>
          </a:pPr>
          <a:r>
            <a:rPr lang="en-US" sz="2000" b="1" i="0" dirty="0"/>
            <a:t>Overview</a:t>
          </a:r>
          <a:r>
            <a:rPr lang="en-US" sz="2000" b="0" i="0" dirty="0"/>
            <a:t>: Various terrorist groups, including ISIS, used Bitcoin and other cryptocurrencies to finance their operations. These groups solicited donations through social media and encrypted messaging platforms.</a:t>
          </a:r>
        </a:p>
        <a:p>
          <a:pPr algn="l">
            <a:buFont typeface="+mj-lt"/>
            <a:buAutoNum type="arabicPeriod"/>
          </a:pPr>
          <a:r>
            <a:rPr lang="en-US" sz="2000" b="1" i="0" dirty="0"/>
            <a:t>Outcome</a:t>
          </a:r>
          <a:r>
            <a:rPr lang="en-US" sz="2000" b="0" i="0" dirty="0"/>
            <a:t>: Law enforcement agencies tracked and seized cryptocurrency assets linked to terrorism financing. This led to increased scrutiny and regulation of cryptocurrency exchanges to prevent misuse for illegal activities.</a:t>
          </a:r>
          <a:endParaRPr lang="en-US" sz="2000" dirty="0"/>
        </a:p>
      </dgm:t>
    </dgm:pt>
    <dgm:pt modelId="{5F96C2C2-B893-41FD-8C01-723C7C60657B}" type="parTrans" cxnId="{7AB872B8-394D-49DC-9A5C-4CE214A43CEE}">
      <dgm:prSet/>
      <dgm:spPr/>
      <dgm:t>
        <a:bodyPr/>
        <a:lstStyle/>
        <a:p>
          <a:endParaRPr lang="en-US"/>
        </a:p>
      </dgm:t>
    </dgm:pt>
    <dgm:pt modelId="{70263036-8506-4643-BC85-71D7F93D9E0C}" type="sibTrans" cxnId="{7AB872B8-394D-49DC-9A5C-4CE214A43CEE}">
      <dgm:prSet/>
      <dgm:spPr/>
      <dgm:t>
        <a:bodyPr/>
        <a:lstStyle/>
        <a:p>
          <a:endParaRPr lang="en-US"/>
        </a:p>
      </dgm:t>
    </dgm:pt>
    <dgm:pt modelId="{0100432B-E6AD-4FA4-A6E2-E14C71FC1316}" type="pres">
      <dgm:prSet presAssocID="{22F2B151-4FEB-4198-B2C3-E69ADE4ADCD0}" presName="Name0" presStyleCnt="0">
        <dgm:presLayoutVars>
          <dgm:dir/>
          <dgm:resizeHandles val="exact"/>
        </dgm:presLayoutVars>
      </dgm:prSet>
      <dgm:spPr/>
    </dgm:pt>
    <dgm:pt modelId="{9C68F805-A332-458C-98BE-2FFC721A4F4F}" type="pres">
      <dgm:prSet presAssocID="{C973A561-52F7-40F1-95F6-87AF420C5726}" presName="node" presStyleLbl="node1" presStyleIdx="0" presStyleCnt="3" custScaleY="162072">
        <dgm:presLayoutVars>
          <dgm:bulletEnabled val="1"/>
        </dgm:presLayoutVars>
      </dgm:prSet>
      <dgm:spPr/>
    </dgm:pt>
    <dgm:pt modelId="{AA81C25C-06BC-4E9F-825C-BBFCE04C50F9}" type="pres">
      <dgm:prSet presAssocID="{80F9C9C2-4ECA-4B46-9959-89C60C1DA695}" presName="sibTransSpacerBeforeConnector" presStyleCnt="0"/>
      <dgm:spPr/>
    </dgm:pt>
    <dgm:pt modelId="{7EA8D3EB-7030-43BC-BC4E-E1D19EFF94E1}" type="pres">
      <dgm:prSet presAssocID="{80F9C9C2-4ECA-4B46-9959-89C60C1DA695}" presName="sibTrans" presStyleLbl="node1" presStyleIdx="1" presStyleCnt="3"/>
      <dgm:spPr/>
    </dgm:pt>
    <dgm:pt modelId="{8F7D6332-5F6C-4EE9-B112-B45D8E49CF9A}" type="pres">
      <dgm:prSet presAssocID="{80F9C9C2-4ECA-4B46-9959-89C60C1DA695}" presName="sibTransSpacerAfterConnector" presStyleCnt="0"/>
      <dgm:spPr/>
    </dgm:pt>
    <dgm:pt modelId="{3935E94B-4993-41C9-AAC1-D8E72AD77149}" type="pres">
      <dgm:prSet presAssocID="{26047C56-BAE8-42C9-BF4B-5987F97C3D34}" presName="node" presStyleLbl="node1" presStyleIdx="2" presStyleCnt="3" custScaleY="162072" custLinFactNeighborY="-351">
        <dgm:presLayoutVars>
          <dgm:bulletEnabled val="1"/>
        </dgm:presLayoutVars>
      </dgm:prSet>
      <dgm:spPr/>
    </dgm:pt>
  </dgm:ptLst>
  <dgm:cxnLst>
    <dgm:cxn modelId="{8C0F8A07-CD3D-4CA0-92D6-056BC27FDF8A}" type="presOf" srcId="{22F2B151-4FEB-4198-B2C3-E69ADE4ADCD0}" destId="{0100432B-E6AD-4FA4-A6E2-E14C71FC1316}" srcOrd="0" destOrd="0" presId="urn:microsoft.com/office/officeart/2016/7/layout/BasicProcessNew"/>
    <dgm:cxn modelId="{B35FAF26-B435-44B0-A98E-029FD90D7A24}" type="presOf" srcId="{C973A561-52F7-40F1-95F6-87AF420C5726}" destId="{9C68F805-A332-458C-98BE-2FFC721A4F4F}" srcOrd="0" destOrd="0" presId="urn:microsoft.com/office/officeart/2016/7/layout/BasicProcessNew"/>
    <dgm:cxn modelId="{49FB2049-FA7B-47AC-9D9A-D9869E26ED00}" type="presOf" srcId="{26047C56-BAE8-42C9-BF4B-5987F97C3D34}" destId="{3935E94B-4993-41C9-AAC1-D8E72AD77149}" srcOrd="0" destOrd="0" presId="urn:microsoft.com/office/officeart/2016/7/layout/BasicProcessNew"/>
    <dgm:cxn modelId="{A0467A8A-ACA7-43F2-9AA7-B3F00DBF931A}" srcId="{22F2B151-4FEB-4198-B2C3-E69ADE4ADCD0}" destId="{C973A561-52F7-40F1-95F6-87AF420C5726}" srcOrd="0" destOrd="0" parTransId="{5296F847-4970-498E-8583-AF627427DF37}" sibTransId="{80F9C9C2-4ECA-4B46-9959-89C60C1DA695}"/>
    <dgm:cxn modelId="{1AACED8E-6277-40B0-86CF-B97A8A54B6BD}" type="presOf" srcId="{80F9C9C2-4ECA-4B46-9959-89C60C1DA695}" destId="{7EA8D3EB-7030-43BC-BC4E-E1D19EFF94E1}" srcOrd="0" destOrd="0" presId="urn:microsoft.com/office/officeart/2016/7/layout/BasicProcessNew"/>
    <dgm:cxn modelId="{7AB872B8-394D-49DC-9A5C-4CE214A43CEE}" srcId="{22F2B151-4FEB-4198-B2C3-E69ADE4ADCD0}" destId="{26047C56-BAE8-42C9-BF4B-5987F97C3D34}" srcOrd="1" destOrd="0" parTransId="{5F96C2C2-B893-41FD-8C01-723C7C60657B}" sibTransId="{70263036-8506-4643-BC85-71D7F93D9E0C}"/>
    <dgm:cxn modelId="{5F5E447F-2423-44C0-B714-32D38F8B0496}" type="presParOf" srcId="{0100432B-E6AD-4FA4-A6E2-E14C71FC1316}" destId="{9C68F805-A332-458C-98BE-2FFC721A4F4F}" srcOrd="0" destOrd="0" presId="urn:microsoft.com/office/officeart/2016/7/layout/BasicProcessNew"/>
    <dgm:cxn modelId="{9F25EB91-42B2-4EE9-8E10-5B214E4F6496}" type="presParOf" srcId="{0100432B-E6AD-4FA4-A6E2-E14C71FC1316}" destId="{AA81C25C-06BC-4E9F-825C-BBFCE04C50F9}" srcOrd="1" destOrd="0" presId="urn:microsoft.com/office/officeart/2016/7/layout/BasicProcessNew"/>
    <dgm:cxn modelId="{81B9A481-548C-42D4-AC24-D5901A7DC6A5}" type="presParOf" srcId="{0100432B-E6AD-4FA4-A6E2-E14C71FC1316}" destId="{7EA8D3EB-7030-43BC-BC4E-E1D19EFF94E1}" srcOrd="2" destOrd="0" presId="urn:microsoft.com/office/officeart/2016/7/layout/BasicProcessNew"/>
    <dgm:cxn modelId="{AD406DE0-9B74-4537-AACB-AECC9CC63B55}" type="presParOf" srcId="{0100432B-E6AD-4FA4-A6E2-E14C71FC1316}" destId="{8F7D6332-5F6C-4EE9-B112-B45D8E49CF9A}" srcOrd="3" destOrd="0" presId="urn:microsoft.com/office/officeart/2016/7/layout/BasicProcessNew"/>
    <dgm:cxn modelId="{8EF77EAE-2493-454F-994C-75D456F05232}" type="presParOf" srcId="{0100432B-E6AD-4FA4-A6E2-E14C71FC1316}" destId="{3935E94B-4993-41C9-AAC1-D8E72AD77149}" srcOrd="4" destOrd="0" presId="urn:microsoft.com/office/officeart/2016/7/layout/Basic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334E1C-6600-465C-B45B-5C8CB68DAEAB}"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1F407A0B-EA90-4DB7-92FA-4FBAA19B56A0}">
      <dgm:prSet/>
      <dgm:spPr/>
      <dgm:t>
        <a:bodyPr/>
        <a:lstStyle/>
        <a:p>
          <a:pPr algn="ctr"/>
          <a:r>
            <a:rPr lang="en-US" b="1" i="0" dirty="0"/>
            <a:t>Phishing and Social Engineering</a:t>
          </a:r>
          <a:r>
            <a:rPr lang="en-US" b="0" i="0" dirty="0"/>
            <a:t>:</a:t>
          </a:r>
        </a:p>
        <a:p>
          <a:pPr algn="l"/>
          <a:r>
            <a:rPr lang="en-US" b="0" i="0" dirty="0"/>
            <a:t>Criminals use deceptive emails, texts, or websites to trick individuals into revealing personal information, such as login credentials or credit card details.</a:t>
          </a:r>
          <a:endParaRPr lang="en-US" dirty="0"/>
        </a:p>
      </dgm:t>
    </dgm:pt>
    <dgm:pt modelId="{07AA922B-C1C2-49D6-A78C-ECEB5D9CCCB2}" type="parTrans" cxnId="{A0ADB72A-730A-4E2B-AB08-2E892785CF2D}">
      <dgm:prSet/>
      <dgm:spPr/>
      <dgm:t>
        <a:bodyPr/>
        <a:lstStyle/>
        <a:p>
          <a:endParaRPr lang="en-US" sz="1200"/>
        </a:p>
      </dgm:t>
    </dgm:pt>
    <dgm:pt modelId="{CD1404A9-76E0-4BE7-A589-D72C18B70AFF}" type="sibTrans" cxnId="{A0ADB72A-730A-4E2B-AB08-2E892785CF2D}">
      <dgm:prSet/>
      <dgm:spPr/>
      <dgm:t>
        <a:bodyPr/>
        <a:lstStyle/>
        <a:p>
          <a:endParaRPr lang="en-US"/>
        </a:p>
      </dgm:t>
    </dgm:pt>
    <dgm:pt modelId="{A011BEE7-C3A8-480A-81DE-BE755D9BE306}">
      <dgm:prSet/>
      <dgm:spPr/>
      <dgm:t>
        <a:bodyPr/>
        <a:lstStyle/>
        <a:p>
          <a:pPr algn="ctr"/>
          <a:r>
            <a:rPr lang="en-US" b="1" i="0" dirty="0"/>
            <a:t>Card Skimming and Cloning</a:t>
          </a:r>
          <a:r>
            <a:rPr lang="en-US" b="0" i="0" dirty="0"/>
            <a:t>:</a:t>
          </a:r>
        </a:p>
        <a:p>
          <a:pPr algn="l"/>
          <a:r>
            <a:rPr lang="en-US" b="0" i="0" dirty="0"/>
            <a:t> Devices are installed on ATMs or point-of-sale terminals to capture card details during transactions. The data is then used to create counterfeit cards.</a:t>
          </a:r>
          <a:endParaRPr lang="en-US" dirty="0"/>
        </a:p>
      </dgm:t>
    </dgm:pt>
    <dgm:pt modelId="{C5CB4FB2-C9C3-46F1-BB3A-61D367F4A39D}" type="parTrans" cxnId="{84B59BF0-E9D5-4FB0-82BE-5C0D8C65DFB3}">
      <dgm:prSet/>
      <dgm:spPr/>
      <dgm:t>
        <a:bodyPr/>
        <a:lstStyle/>
        <a:p>
          <a:endParaRPr lang="en-US" sz="1200"/>
        </a:p>
      </dgm:t>
    </dgm:pt>
    <dgm:pt modelId="{23FC4DE5-7BB6-4AB0-BD7A-7E03325F85EB}" type="sibTrans" cxnId="{84B59BF0-E9D5-4FB0-82BE-5C0D8C65DFB3}">
      <dgm:prSet/>
      <dgm:spPr/>
      <dgm:t>
        <a:bodyPr/>
        <a:lstStyle/>
        <a:p>
          <a:endParaRPr lang="en-US"/>
        </a:p>
      </dgm:t>
    </dgm:pt>
    <dgm:pt modelId="{CF5A0517-D12F-4E83-B23E-FBB9ADE2324B}">
      <dgm:prSet/>
      <dgm:spPr/>
      <dgm:t>
        <a:bodyPr/>
        <a:lstStyle/>
        <a:p>
          <a:pPr algn="ctr"/>
          <a:r>
            <a:rPr lang="en-US" b="1" i="0" dirty="0"/>
            <a:t>Malware and Ransomware</a:t>
          </a:r>
          <a:r>
            <a:rPr lang="en-US" b="0" i="0" dirty="0"/>
            <a:t>:</a:t>
          </a:r>
        </a:p>
        <a:p>
          <a:pPr algn="l"/>
          <a:r>
            <a:rPr lang="en-US" b="0" i="0" dirty="0"/>
            <a:t> Malware is used to infiltrate systems and steal data or hold it hostage. Ransomware encrypts a victim's data and demands payment, often in cryptocurrencies, for the decryption key.</a:t>
          </a:r>
          <a:endParaRPr lang="en-US" dirty="0"/>
        </a:p>
      </dgm:t>
    </dgm:pt>
    <dgm:pt modelId="{4708FDC3-B3C3-445E-903F-1BE33841C94F}" type="parTrans" cxnId="{E54B2A7B-E4A7-4786-8CDF-9B8A63EC80F0}">
      <dgm:prSet/>
      <dgm:spPr/>
      <dgm:t>
        <a:bodyPr/>
        <a:lstStyle/>
        <a:p>
          <a:endParaRPr lang="en-US" sz="1200"/>
        </a:p>
      </dgm:t>
    </dgm:pt>
    <dgm:pt modelId="{6619E27B-8C22-481B-9670-42168E20711D}" type="sibTrans" cxnId="{E54B2A7B-E4A7-4786-8CDF-9B8A63EC80F0}">
      <dgm:prSet/>
      <dgm:spPr/>
      <dgm:t>
        <a:bodyPr/>
        <a:lstStyle/>
        <a:p>
          <a:endParaRPr lang="en-US"/>
        </a:p>
      </dgm:t>
    </dgm:pt>
    <dgm:pt modelId="{86CFC532-1947-48A4-9301-5552BF505B0B}">
      <dgm:prSet/>
      <dgm:spPr/>
      <dgm:t>
        <a:bodyPr/>
        <a:lstStyle/>
        <a:p>
          <a:pPr algn="ctr"/>
          <a:r>
            <a:rPr lang="en-US" b="1" i="0" dirty="0"/>
            <a:t>Virtual Assets  Exploitation</a:t>
          </a:r>
          <a:r>
            <a:rPr lang="en-US" b="0" i="0" dirty="0"/>
            <a:t>:</a:t>
          </a:r>
        </a:p>
        <a:p>
          <a:pPr algn="l"/>
          <a:r>
            <a:rPr lang="en-US" b="0" i="0" dirty="0"/>
            <a:t> Virtual Assets offer a degree of anonymity, making them attractive for illicit transactions, money laundering, and terrorism financing.</a:t>
          </a:r>
          <a:endParaRPr lang="en-US" dirty="0"/>
        </a:p>
      </dgm:t>
    </dgm:pt>
    <dgm:pt modelId="{29EE5B2D-01E4-4415-979F-60D7F4C1FD2A}" type="parTrans" cxnId="{E9DEEFB8-71C7-4911-B98D-CB769E5B140C}">
      <dgm:prSet/>
      <dgm:spPr/>
      <dgm:t>
        <a:bodyPr/>
        <a:lstStyle/>
        <a:p>
          <a:endParaRPr lang="en-US" sz="1200"/>
        </a:p>
      </dgm:t>
    </dgm:pt>
    <dgm:pt modelId="{FB3261A4-02B9-4F13-9F84-5D6BA8A2316F}" type="sibTrans" cxnId="{E9DEEFB8-71C7-4911-B98D-CB769E5B140C}">
      <dgm:prSet/>
      <dgm:spPr/>
      <dgm:t>
        <a:bodyPr/>
        <a:lstStyle/>
        <a:p>
          <a:endParaRPr lang="en-US"/>
        </a:p>
      </dgm:t>
    </dgm:pt>
    <dgm:pt modelId="{742B6099-D97A-441D-9779-4AF2167CCB9B}">
      <dgm:prSet/>
      <dgm:spPr/>
      <dgm:t>
        <a:bodyPr/>
        <a:lstStyle/>
        <a:p>
          <a:pPr algn="l"/>
          <a:r>
            <a:rPr lang="en-US" b="1" i="0" dirty="0"/>
            <a:t>Fraudulent Online Merchants</a:t>
          </a:r>
          <a:r>
            <a:rPr lang="en-US" b="0" i="0" dirty="0"/>
            <a:t>: Fake online stores or auction sites lure customers into paying for goods that are never delivered. These sites often look legitimate but disappear after collecting payments.</a:t>
          </a:r>
          <a:endParaRPr lang="en-US" dirty="0"/>
        </a:p>
      </dgm:t>
    </dgm:pt>
    <dgm:pt modelId="{401A4487-7068-4C58-8880-16FC69F77E18}" type="parTrans" cxnId="{0B160EAB-5357-4210-B72F-E45B5D367A9B}">
      <dgm:prSet/>
      <dgm:spPr/>
      <dgm:t>
        <a:bodyPr/>
        <a:lstStyle/>
        <a:p>
          <a:endParaRPr lang="en-US" sz="1200"/>
        </a:p>
      </dgm:t>
    </dgm:pt>
    <dgm:pt modelId="{F3B4ECC2-E794-4E5C-9CFC-F541A88AE5F7}" type="sibTrans" cxnId="{0B160EAB-5357-4210-B72F-E45B5D367A9B}">
      <dgm:prSet/>
      <dgm:spPr/>
      <dgm:t>
        <a:bodyPr/>
        <a:lstStyle/>
        <a:p>
          <a:endParaRPr lang="en-US"/>
        </a:p>
      </dgm:t>
    </dgm:pt>
    <dgm:pt modelId="{F97B10D1-5AEE-4817-8689-E297C7D66271}">
      <dgm:prSet/>
      <dgm:spPr/>
      <dgm:t>
        <a:bodyPr/>
        <a:lstStyle/>
        <a:p>
          <a:pPr algn="l"/>
          <a:r>
            <a:rPr lang="en-US" b="1" i="0" dirty="0"/>
            <a:t>Money Mules and Mule Accounts</a:t>
          </a:r>
          <a:r>
            <a:rPr lang="en-US" b="0" i="0" dirty="0"/>
            <a:t>: Criminals recruit individuals, often unwittingly, to transfer illegally obtained funds through their bank accounts to obscure the money trail.</a:t>
          </a:r>
          <a:endParaRPr lang="en-US" dirty="0"/>
        </a:p>
      </dgm:t>
    </dgm:pt>
    <dgm:pt modelId="{02B57D11-E076-4549-B04C-0D079CF1C004}" type="parTrans" cxnId="{8E92B624-77BF-4099-BA1B-496667A5CAE1}">
      <dgm:prSet/>
      <dgm:spPr/>
      <dgm:t>
        <a:bodyPr/>
        <a:lstStyle/>
        <a:p>
          <a:endParaRPr lang="en-US" sz="1200"/>
        </a:p>
      </dgm:t>
    </dgm:pt>
    <dgm:pt modelId="{C2DC9710-8CBB-4A47-B77A-07416EF5A3C4}" type="sibTrans" cxnId="{8E92B624-77BF-4099-BA1B-496667A5CAE1}">
      <dgm:prSet/>
      <dgm:spPr/>
      <dgm:t>
        <a:bodyPr/>
        <a:lstStyle/>
        <a:p>
          <a:endParaRPr lang="en-US"/>
        </a:p>
      </dgm:t>
    </dgm:pt>
    <dgm:pt modelId="{92D59D75-9C89-4FF3-B770-DF949ADFCCEA}">
      <dgm:prSet/>
      <dgm:spPr/>
      <dgm:t>
        <a:bodyPr/>
        <a:lstStyle/>
        <a:p>
          <a:pPr algn="ctr"/>
          <a:r>
            <a:rPr lang="en-US" b="1" i="0" dirty="0"/>
            <a:t>SIM Swapping</a:t>
          </a:r>
          <a:r>
            <a:rPr lang="en-US" b="0" i="0" dirty="0"/>
            <a:t>: </a:t>
          </a:r>
        </a:p>
        <a:p>
          <a:pPr algn="l"/>
          <a:r>
            <a:rPr lang="en-US" b="0" i="0" dirty="0"/>
            <a:t>Criminals gain control of a victim's phone number by tricking the telecom provider into transferring the number to a SIM card they control. This allows them to bypass two-factor authentication and access financial accounts.</a:t>
          </a:r>
          <a:endParaRPr lang="en-US" dirty="0"/>
        </a:p>
      </dgm:t>
    </dgm:pt>
    <dgm:pt modelId="{06F3A4C4-1E89-4C52-9D73-3325834F1256}" type="parTrans" cxnId="{8D2F8859-2B0C-497C-B2F9-F0FB73014619}">
      <dgm:prSet/>
      <dgm:spPr/>
      <dgm:t>
        <a:bodyPr/>
        <a:lstStyle/>
        <a:p>
          <a:endParaRPr lang="en-US" sz="1200"/>
        </a:p>
      </dgm:t>
    </dgm:pt>
    <dgm:pt modelId="{6C64CCF8-DBF6-4CED-B01F-8BDF316827A5}" type="sibTrans" cxnId="{8D2F8859-2B0C-497C-B2F9-F0FB73014619}">
      <dgm:prSet/>
      <dgm:spPr/>
      <dgm:t>
        <a:bodyPr/>
        <a:lstStyle/>
        <a:p>
          <a:endParaRPr lang="en-US"/>
        </a:p>
      </dgm:t>
    </dgm:pt>
    <dgm:pt modelId="{EDDEA6AA-8972-45E7-9B51-7C9616B96D08}">
      <dgm:prSet/>
      <dgm:spPr/>
      <dgm:t>
        <a:bodyPr/>
        <a:lstStyle/>
        <a:p>
          <a:pPr algn="ctr"/>
          <a:r>
            <a:rPr lang="en-US" b="1" i="0" dirty="0"/>
            <a:t>Exploitation of Payment Systems</a:t>
          </a:r>
          <a:r>
            <a:rPr lang="en-US" b="0" i="0" dirty="0"/>
            <a:t>:</a:t>
          </a:r>
        </a:p>
        <a:p>
          <a:pPr algn="l"/>
          <a:r>
            <a:rPr lang="en-US" b="0" i="0" dirty="0"/>
            <a:t> Manipulating vulnerabilities in payment systems or exploiting weak security protocols to steal funds or data.</a:t>
          </a:r>
          <a:endParaRPr lang="en-US" dirty="0"/>
        </a:p>
      </dgm:t>
    </dgm:pt>
    <dgm:pt modelId="{1BF803BF-53FB-4818-A2C2-4AE489DC7B18}" type="parTrans" cxnId="{9C902592-6F85-4B41-AB45-1504EA56E85A}">
      <dgm:prSet/>
      <dgm:spPr/>
      <dgm:t>
        <a:bodyPr/>
        <a:lstStyle/>
        <a:p>
          <a:endParaRPr lang="en-US" sz="1200"/>
        </a:p>
      </dgm:t>
    </dgm:pt>
    <dgm:pt modelId="{2F4F53A6-412A-4105-A03E-C555E521105D}" type="sibTrans" cxnId="{9C902592-6F85-4B41-AB45-1504EA56E85A}">
      <dgm:prSet/>
      <dgm:spPr/>
      <dgm:t>
        <a:bodyPr/>
        <a:lstStyle/>
        <a:p>
          <a:endParaRPr lang="en-US"/>
        </a:p>
      </dgm:t>
    </dgm:pt>
    <dgm:pt modelId="{23FA969E-F58C-4B1C-AD88-801BAAF5AB90}" type="pres">
      <dgm:prSet presAssocID="{72334E1C-6600-465C-B45B-5C8CB68DAEAB}" presName="diagram" presStyleCnt="0">
        <dgm:presLayoutVars>
          <dgm:dir/>
          <dgm:resizeHandles val="exact"/>
        </dgm:presLayoutVars>
      </dgm:prSet>
      <dgm:spPr/>
    </dgm:pt>
    <dgm:pt modelId="{62E6E960-E3D7-44BD-BB74-0F93DA34087B}" type="pres">
      <dgm:prSet presAssocID="{1F407A0B-EA90-4DB7-92FA-4FBAA19B56A0}" presName="node" presStyleLbl="node1" presStyleIdx="0" presStyleCnt="8" custScaleY="122989">
        <dgm:presLayoutVars>
          <dgm:bulletEnabled val="1"/>
        </dgm:presLayoutVars>
      </dgm:prSet>
      <dgm:spPr/>
    </dgm:pt>
    <dgm:pt modelId="{F7262ACC-3873-4674-9F79-68F136536DD2}" type="pres">
      <dgm:prSet presAssocID="{CD1404A9-76E0-4BE7-A589-D72C18B70AFF}" presName="sibTrans" presStyleCnt="0"/>
      <dgm:spPr/>
    </dgm:pt>
    <dgm:pt modelId="{BB588978-F8C5-45AB-BCB2-15C7BF80F860}" type="pres">
      <dgm:prSet presAssocID="{A011BEE7-C3A8-480A-81DE-BE755D9BE306}" presName="node" presStyleLbl="node1" presStyleIdx="1" presStyleCnt="8" custScaleY="125524">
        <dgm:presLayoutVars>
          <dgm:bulletEnabled val="1"/>
        </dgm:presLayoutVars>
      </dgm:prSet>
      <dgm:spPr/>
    </dgm:pt>
    <dgm:pt modelId="{A44E8301-34E3-4144-8CB2-AF1232499CAA}" type="pres">
      <dgm:prSet presAssocID="{23FC4DE5-7BB6-4AB0-BD7A-7E03325F85EB}" presName="sibTrans" presStyleCnt="0"/>
      <dgm:spPr/>
    </dgm:pt>
    <dgm:pt modelId="{1B51FE51-7005-4CBE-B640-5C5E8588B0D7}" type="pres">
      <dgm:prSet presAssocID="{CF5A0517-D12F-4E83-B23E-FBB9ADE2324B}" presName="node" presStyleLbl="node1" presStyleIdx="2" presStyleCnt="8" custScaleY="125524">
        <dgm:presLayoutVars>
          <dgm:bulletEnabled val="1"/>
        </dgm:presLayoutVars>
      </dgm:prSet>
      <dgm:spPr/>
    </dgm:pt>
    <dgm:pt modelId="{5E85138D-B286-4D82-BDD1-5394C850AB2D}" type="pres">
      <dgm:prSet presAssocID="{6619E27B-8C22-481B-9670-42168E20711D}" presName="sibTrans" presStyleCnt="0"/>
      <dgm:spPr/>
    </dgm:pt>
    <dgm:pt modelId="{7C266C33-F8BE-4458-B91C-CC27D7557310}" type="pres">
      <dgm:prSet presAssocID="{86CFC532-1947-48A4-9301-5552BF505B0B}" presName="node" presStyleLbl="node1" presStyleIdx="3" presStyleCnt="8" custScaleY="125524" custLinFactNeighborX="234" custLinFactNeighborY="3586">
        <dgm:presLayoutVars>
          <dgm:bulletEnabled val="1"/>
        </dgm:presLayoutVars>
      </dgm:prSet>
      <dgm:spPr/>
    </dgm:pt>
    <dgm:pt modelId="{A63C58E5-F950-419A-8A93-6B55EDBDDD72}" type="pres">
      <dgm:prSet presAssocID="{FB3261A4-02B9-4F13-9F84-5D6BA8A2316F}" presName="sibTrans" presStyleCnt="0"/>
      <dgm:spPr/>
    </dgm:pt>
    <dgm:pt modelId="{D8268179-5F8F-43B9-98DA-C85754784073}" type="pres">
      <dgm:prSet presAssocID="{742B6099-D97A-441D-9779-4AF2167CCB9B}" presName="node" presStyleLbl="node1" presStyleIdx="4" presStyleCnt="8" custScaleY="129679">
        <dgm:presLayoutVars>
          <dgm:bulletEnabled val="1"/>
        </dgm:presLayoutVars>
      </dgm:prSet>
      <dgm:spPr/>
    </dgm:pt>
    <dgm:pt modelId="{9626E12D-EFDF-4695-B288-E422B370DB99}" type="pres">
      <dgm:prSet presAssocID="{F3B4ECC2-E794-4E5C-9CFC-F541A88AE5F7}" presName="sibTrans" presStyleCnt="0"/>
      <dgm:spPr/>
    </dgm:pt>
    <dgm:pt modelId="{C9D7A0F5-4180-42A8-9E13-4888127D5F44}" type="pres">
      <dgm:prSet presAssocID="{F97B10D1-5AEE-4817-8689-E297C7D66271}" presName="node" presStyleLbl="node1" presStyleIdx="5" presStyleCnt="8" custScaleY="128472">
        <dgm:presLayoutVars>
          <dgm:bulletEnabled val="1"/>
        </dgm:presLayoutVars>
      </dgm:prSet>
      <dgm:spPr/>
    </dgm:pt>
    <dgm:pt modelId="{1A5E3B7D-E998-4FD7-9BC4-C957801F1979}" type="pres">
      <dgm:prSet presAssocID="{C2DC9710-8CBB-4A47-B77A-07416EF5A3C4}" presName="sibTrans" presStyleCnt="0"/>
      <dgm:spPr/>
    </dgm:pt>
    <dgm:pt modelId="{12A6E342-9526-4E88-8ACE-E63D490C42F9}" type="pres">
      <dgm:prSet presAssocID="{92D59D75-9C89-4FF3-B770-DF949ADFCCEA}" presName="node" presStyleLbl="node1" presStyleIdx="6" presStyleCnt="8" custScaleY="124691">
        <dgm:presLayoutVars>
          <dgm:bulletEnabled val="1"/>
        </dgm:presLayoutVars>
      </dgm:prSet>
      <dgm:spPr/>
    </dgm:pt>
    <dgm:pt modelId="{C394FEA8-3A08-47FA-AD48-D4A755DAAA78}" type="pres">
      <dgm:prSet presAssocID="{6C64CCF8-DBF6-4CED-B01F-8BDF316827A5}" presName="sibTrans" presStyleCnt="0"/>
      <dgm:spPr/>
    </dgm:pt>
    <dgm:pt modelId="{699B1F55-51B5-4F18-B13F-75898973F899}" type="pres">
      <dgm:prSet presAssocID="{EDDEA6AA-8972-45E7-9B51-7C9616B96D08}" presName="node" presStyleLbl="node1" presStyleIdx="7" presStyleCnt="8" custScaleY="122237">
        <dgm:presLayoutVars>
          <dgm:bulletEnabled val="1"/>
        </dgm:presLayoutVars>
      </dgm:prSet>
      <dgm:spPr/>
    </dgm:pt>
  </dgm:ptLst>
  <dgm:cxnLst>
    <dgm:cxn modelId="{65D35A17-A858-47E5-9F80-660E652EB75B}" type="presOf" srcId="{1F407A0B-EA90-4DB7-92FA-4FBAA19B56A0}" destId="{62E6E960-E3D7-44BD-BB74-0F93DA34087B}" srcOrd="0" destOrd="0" presId="urn:microsoft.com/office/officeart/2005/8/layout/default"/>
    <dgm:cxn modelId="{2CF1F718-6512-4348-BCD9-EFA34A3CDE19}" type="presOf" srcId="{A011BEE7-C3A8-480A-81DE-BE755D9BE306}" destId="{BB588978-F8C5-45AB-BCB2-15C7BF80F860}" srcOrd="0" destOrd="0" presId="urn:microsoft.com/office/officeart/2005/8/layout/default"/>
    <dgm:cxn modelId="{8E92B624-77BF-4099-BA1B-496667A5CAE1}" srcId="{72334E1C-6600-465C-B45B-5C8CB68DAEAB}" destId="{F97B10D1-5AEE-4817-8689-E297C7D66271}" srcOrd="5" destOrd="0" parTransId="{02B57D11-E076-4549-B04C-0D079CF1C004}" sibTransId="{C2DC9710-8CBB-4A47-B77A-07416EF5A3C4}"/>
    <dgm:cxn modelId="{A0ADB72A-730A-4E2B-AB08-2E892785CF2D}" srcId="{72334E1C-6600-465C-B45B-5C8CB68DAEAB}" destId="{1F407A0B-EA90-4DB7-92FA-4FBAA19B56A0}" srcOrd="0" destOrd="0" parTransId="{07AA922B-C1C2-49D6-A78C-ECEB5D9CCCB2}" sibTransId="{CD1404A9-76E0-4BE7-A589-D72C18B70AFF}"/>
    <dgm:cxn modelId="{553B4668-79EA-4381-8D7B-B49EAEB336E9}" type="presOf" srcId="{CF5A0517-D12F-4E83-B23E-FBB9ADE2324B}" destId="{1B51FE51-7005-4CBE-B640-5C5E8588B0D7}" srcOrd="0" destOrd="0" presId="urn:microsoft.com/office/officeart/2005/8/layout/default"/>
    <dgm:cxn modelId="{43C2684E-96C0-4531-9111-EF35C26066CB}" type="presOf" srcId="{742B6099-D97A-441D-9779-4AF2167CCB9B}" destId="{D8268179-5F8F-43B9-98DA-C85754784073}" srcOrd="0" destOrd="0" presId="urn:microsoft.com/office/officeart/2005/8/layout/default"/>
    <dgm:cxn modelId="{0089A86F-51BF-49C5-8CF0-12069ACABF75}" type="presOf" srcId="{86CFC532-1947-48A4-9301-5552BF505B0B}" destId="{7C266C33-F8BE-4458-B91C-CC27D7557310}" srcOrd="0" destOrd="0" presId="urn:microsoft.com/office/officeart/2005/8/layout/default"/>
    <dgm:cxn modelId="{8D2F8859-2B0C-497C-B2F9-F0FB73014619}" srcId="{72334E1C-6600-465C-B45B-5C8CB68DAEAB}" destId="{92D59D75-9C89-4FF3-B770-DF949ADFCCEA}" srcOrd="6" destOrd="0" parTransId="{06F3A4C4-1E89-4C52-9D73-3325834F1256}" sibTransId="{6C64CCF8-DBF6-4CED-B01F-8BDF316827A5}"/>
    <dgm:cxn modelId="{E54B2A7B-E4A7-4786-8CDF-9B8A63EC80F0}" srcId="{72334E1C-6600-465C-B45B-5C8CB68DAEAB}" destId="{CF5A0517-D12F-4E83-B23E-FBB9ADE2324B}" srcOrd="2" destOrd="0" parTransId="{4708FDC3-B3C3-445E-903F-1BE33841C94F}" sibTransId="{6619E27B-8C22-481B-9670-42168E20711D}"/>
    <dgm:cxn modelId="{25262584-2ABF-4D0A-B6D2-B33328D784F7}" type="presOf" srcId="{72334E1C-6600-465C-B45B-5C8CB68DAEAB}" destId="{23FA969E-F58C-4B1C-AD88-801BAAF5AB90}" srcOrd="0" destOrd="0" presId="urn:microsoft.com/office/officeart/2005/8/layout/default"/>
    <dgm:cxn modelId="{9B124D8E-C272-4EA3-A08F-5395A72A76C6}" type="presOf" srcId="{F97B10D1-5AEE-4817-8689-E297C7D66271}" destId="{C9D7A0F5-4180-42A8-9E13-4888127D5F44}" srcOrd="0" destOrd="0" presId="urn:microsoft.com/office/officeart/2005/8/layout/default"/>
    <dgm:cxn modelId="{9C902592-6F85-4B41-AB45-1504EA56E85A}" srcId="{72334E1C-6600-465C-B45B-5C8CB68DAEAB}" destId="{EDDEA6AA-8972-45E7-9B51-7C9616B96D08}" srcOrd="7" destOrd="0" parTransId="{1BF803BF-53FB-4818-A2C2-4AE489DC7B18}" sibTransId="{2F4F53A6-412A-4105-A03E-C555E521105D}"/>
    <dgm:cxn modelId="{0B160EAB-5357-4210-B72F-E45B5D367A9B}" srcId="{72334E1C-6600-465C-B45B-5C8CB68DAEAB}" destId="{742B6099-D97A-441D-9779-4AF2167CCB9B}" srcOrd="4" destOrd="0" parTransId="{401A4487-7068-4C58-8880-16FC69F77E18}" sibTransId="{F3B4ECC2-E794-4E5C-9CFC-F541A88AE5F7}"/>
    <dgm:cxn modelId="{E9DEEFB8-71C7-4911-B98D-CB769E5B140C}" srcId="{72334E1C-6600-465C-B45B-5C8CB68DAEAB}" destId="{86CFC532-1947-48A4-9301-5552BF505B0B}" srcOrd="3" destOrd="0" parTransId="{29EE5B2D-01E4-4415-979F-60D7F4C1FD2A}" sibTransId="{FB3261A4-02B9-4F13-9F84-5D6BA8A2316F}"/>
    <dgm:cxn modelId="{E6CA56EE-B59A-4C43-AB40-3078590A5259}" type="presOf" srcId="{EDDEA6AA-8972-45E7-9B51-7C9616B96D08}" destId="{699B1F55-51B5-4F18-B13F-75898973F899}" srcOrd="0" destOrd="0" presId="urn:microsoft.com/office/officeart/2005/8/layout/default"/>
    <dgm:cxn modelId="{84B59BF0-E9D5-4FB0-82BE-5C0D8C65DFB3}" srcId="{72334E1C-6600-465C-B45B-5C8CB68DAEAB}" destId="{A011BEE7-C3A8-480A-81DE-BE755D9BE306}" srcOrd="1" destOrd="0" parTransId="{C5CB4FB2-C9C3-46F1-BB3A-61D367F4A39D}" sibTransId="{23FC4DE5-7BB6-4AB0-BD7A-7E03325F85EB}"/>
    <dgm:cxn modelId="{C30DB3F4-49CA-4A30-809A-13DDFC70BACC}" type="presOf" srcId="{92D59D75-9C89-4FF3-B770-DF949ADFCCEA}" destId="{12A6E342-9526-4E88-8ACE-E63D490C42F9}" srcOrd="0" destOrd="0" presId="urn:microsoft.com/office/officeart/2005/8/layout/default"/>
    <dgm:cxn modelId="{C9427755-3689-4FD0-A43F-E334C8A651B2}" type="presParOf" srcId="{23FA969E-F58C-4B1C-AD88-801BAAF5AB90}" destId="{62E6E960-E3D7-44BD-BB74-0F93DA34087B}" srcOrd="0" destOrd="0" presId="urn:microsoft.com/office/officeart/2005/8/layout/default"/>
    <dgm:cxn modelId="{6F8EFDE5-87D7-4869-BB9C-6D4EB1E0FEDD}" type="presParOf" srcId="{23FA969E-F58C-4B1C-AD88-801BAAF5AB90}" destId="{F7262ACC-3873-4674-9F79-68F136536DD2}" srcOrd="1" destOrd="0" presId="urn:microsoft.com/office/officeart/2005/8/layout/default"/>
    <dgm:cxn modelId="{594C89AD-3E64-4532-B013-583BAD471DA1}" type="presParOf" srcId="{23FA969E-F58C-4B1C-AD88-801BAAF5AB90}" destId="{BB588978-F8C5-45AB-BCB2-15C7BF80F860}" srcOrd="2" destOrd="0" presId="urn:microsoft.com/office/officeart/2005/8/layout/default"/>
    <dgm:cxn modelId="{A4D0C809-D9E1-4987-BB43-A60C34C9EDC3}" type="presParOf" srcId="{23FA969E-F58C-4B1C-AD88-801BAAF5AB90}" destId="{A44E8301-34E3-4144-8CB2-AF1232499CAA}" srcOrd="3" destOrd="0" presId="urn:microsoft.com/office/officeart/2005/8/layout/default"/>
    <dgm:cxn modelId="{708446C2-EEDE-4056-B415-B723A2FBA888}" type="presParOf" srcId="{23FA969E-F58C-4B1C-AD88-801BAAF5AB90}" destId="{1B51FE51-7005-4CBE-B640-5C5E8588B0D7}" srcOrd="4" destOrd="0" presId="urn:microsoft.com/office/officeart/2005/8/layout/default"/>
    <dgm:cxn modelId="{A4C660E4-9083-43D8-9B1B-AF785FF53A52}" type="presParOf" srcId="{23FA969E-F58C-4B1C-AD88-801BAAF5AB90}" destId="{5E85138D-B286-4D82-BDD1-5394C850AB2D}" srcOrd="5" destOrd="0" presId="urn:microsoft.com/office/officeart/2005/8/layout/default"/>
    <dgm:cxn modelId="{9B0F280E-2753-4A5B-BEC3-9B1693A270EB}" type="presParOf" srcId="{23FA969E-F58C-4B1C-AD88-801BAAF5AB90}" destId="{7C266C33-F8BE-4458-B91C-CC27D7557310}" srcOrd="6" destOrd="0" presId="urn:microsoft.com/office/officeart/2005/8/layout/default"/>
    <dgm:cxn modelId="{1758A2E9-89B2-41BD-BC00-3B0F20C784BF}" type="presParOf" srcId="{23FA969E-F58C-4B1C-AD88-801BAAF5AB90}" destId="{A63C58E5-F950-419A-8A93-6B55EDBDDD72}" srcOrd="7" destOrd="0" presId="urn:microsoft.com/office/officeart/2005/8/layout/default"/>
    <dgm:cxn modelId="{C4AF256F-D035-4B4E-BA57-A418FAA92F54}" type="presParOf" srcId="{23FA969E-F58C-4B1C-AD88-801BAAF5AB90}" destId="{D8268179-5F8F-43B9-98DA-C85754784073}" srcOrd="8" destOrd="0" presId="urn:microsoft.com/office/officeart/2005/8/layout/default"/>
    <dgm:cxn modelId="{3163E26D-F450-4685-970C-EAC1A8E33FBD}" type="presParOf" srcId="{23FA969E-F58C-4B1C-AD88-801BAAF5AB90}" destId="{9626E12D-EFDF-4695-B288-E422B370DB99}" srcOrd="9" destOrd="0" presId="urn:microsoft.com/office/officeart/2005/8/layout/default"/>
    <dgm:cxn modelId="{BAE8324E-D28E-41DA-86BF-2915A07B0078}" type="presParOf" srcId="{23FA969E-F58C-4B1C-AD88-801BAAF5AB90}" destId="{C9D7A0F5-4180-42A8-9E13-4888127D5F44}" srcOrd="10" destOrd="0" presId="urn:microsoft.com/office/officeart/2005/8/layout/default"/>
    <dgm:cxn modelId="{5A4626E7-4F9D-495D-9230-23C80E36EB9A}" type="presParOf" srcId="{23FA969E-F58C-4B1C-AD88-801BAAF5AB90}" destId="{1A5E3B7D-E998-4FD7-9BC4-C957801F1979}" srcOrd="11" destOrd="0" presId="urn:microsoft.com/office/officeart/2005/8/layout/default"/>
    <dgm:cxn modelId="{66DF20F2-926F-475F-BB48-BE26CEF115D3}" type="presParOf" srcId="{23FA969E-F58C-4B1C-AD88-801BAAF5AB90}" destId="{12A6E342-9526-4E88-8ACE-E63D490C42F9}" srcOrd="12" destOrd="0" presId="urn:microsoft.com/office/officeart/2005/8/layout/default"/>
    <dgm:cxn modelId="{9DA90111-8ED2-4567-873E-91277E6C758A}" type="presParOf" srcId="{23FA969E-F58C-4B1C-AD88-801BAAF5AB90}" destId="{C394FEA8-3A08-47FA-AD48-D4A755DAAA78}" srcOrd="13" destOrd="0" presId="urn:microsoft.com/office/officeart/2005/8/layout/default"/>
    <dgm:cxn modelId="{F8034F78-19DE-4F3C-BC45-D6B04787BE08}" type="presParOf" srcId="{23FA969E-F58C-4B1C-AD88-801BAAF5AB90}" destId="{699B1F55-51B5-4F18-B13F-75898973F899}"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C57D4E9-83DF-43A9-98BE-A8CD229DA8D4}" type="doc">
      <dgm:prSet loTypeId="urn:microsoft.com/office/officeart/2005/8/layout/list1" loCatId="list" qsTypeId="urn:microsoft.com/office/officeart/2005/8/quickstyle/simple1" qsCatId="simple" csTypeId="urn:microsoft.com/office/officeart/2005/8/colors/accent0_3" csCatId="mainScheme"/>
      <dgm:spPr/>
      <dgm:t>
        <a:bodyPr/>
        <a:lstStyle/>
        <a:p>
          <a:endParaRPr lang="en-GB"/>
        </a:p>
      </dgm:t>
    </dgm:pt>
    <dgm:pt modelId="{335123F6-21B3-438D-8BD5-DE18C03D8A5A}">
      <dgm:prSet/>
      <dgm:spPr/>
      <dgm:t>
        <a:bodyPr/>
        <a:lstStyle/>
        <a:p>
          <a:r>
            <a:rPr lang="en-US" b="1" i="0"/>
            <a:t>Admissibility of Digital Evidence</a:t>
          </a:r>
          <a:endParaRPr lang="en-GB"/>
        </a:p>
      </dgm:t>
    </dgm:pt>
    <dgm:pt modelId="{4C2E052E-1EDD-494B-8507-BE0F30C411C1}" type="parTrans" cxnId="{7B21DF02-3793-46B8-A02C-F37DBEA8928B}">
      <dgm:prSet/>
      <dgm:spPr/>
      <dgm:t>
        <a:bodyPr/>
        <a:lstStyle/>
        <a:p>
          <a:endParaRPr lang="en-GB"/>
        </a:p>
      </dgm:t>
    </dgm:pt>
    <dgm:pt modelId="{B1E13690-F44F-4FAB-BE46-92087E660AD7}" type="sibTrans" cxnId="{7B21DF02-3793-46B8-A02C-F37DBEA8928B}">
      <dgm:prSet/>
      <dgm:spPr/>
      <dgm:t>
        <a:bodyPr/>
        <a:lstStyle/>
        <a:p>
          <a:endParaRPr lang="en-GB"/>
        </a:p>
      </dgm:t>
    </dgm:pt>
    <dgm:pt modelId="{B73F5534-6342-4E34-B468-EC2CCC255D96}">
      <dgm:prSet/>
      <dgm:spPr/>
      <dgm:t>
        <a:bodyPr/>
        <a:lstStyle/>
        <a:p>
          <a:r>
            <a:rPr lang="en-US"/>
            <a:t>Authentication | Relevance | Reliability</a:t>
          </a:r>
          <a:endParaRPr lang="en-GB"/>
        </a:p>
      </dgm:t>
    </dgm:pt>
    <dgm:pt modelId="{C0BD2AD4-C8E1-4328-8AFC-ADC423F1C400}" type="parTrans" cxnId="{9FD7DD16-097A-4F9F-AC7E-71AE8FAF3905}">
      <dgm:prSet/>
      <dgm:spPr/>
      <dgm:t>
        <a:bodyPr/>
        <a:lstStyle/>
        <a:p>
          <a:endParaRPr lang="en-GB"/>
        </a:p>
      </dgm:t>
    </dgm:pt>
    <dgm:pt modelId="{AC3EF289-7B79-407C-BFE0-7B74E0CC62F7}" type="sibTrans" cxnId="{9FD7DD16-097A-4F9F-AC7E-71AE8FAF3905}">
      <dgm:prSet/>
      <dgm:spPr/>
      <dgm:t>
        <a:bodyPr/>
        <a:lstStyle/>
        <a:p>
          <a:endParaRPr lang="en-GB"/>
        </a:p>
      </dgm:t>
    </dgm:pt>
    <dgm:pt modelId="{A775474D-F78B-43D3-92E9-1102997F818A}">
      <dgm:prSet/>
      <dgm:spPr/>
      <dgm:t>
        <a:bodyPr/>
        <a:lstStyle/>
        <a:p>
          <a:r>
            <a:rPr lang="en-US" b="1" i="0"/>
            <a:t>Presentation Techniques</a:t>
          </a:r>
          <a:endParaRPr lang="en-GB"/>
        </a:p>
      </dgm:t>
    </dgm:pt>
    <dgm:pt modelId="{CCB4EB50-55B6-4EA4-A2E3-7277C3CF55F8}" type="parTrans" cxnId="{B4093325-5417-4150-B7B4-93C59F915B06}">
      <dgm:prSet/>
      <dgm:spPr/>
      <dgm:t>
        <a:bodyPr/>
        <a:lstStyle/>
        <a:p>
          <a:endParaRPr lang="en-GB"/>
        </a:p>
      </dgm:t>
    </dgm:pt>
    <dgm:pt modelId="{94C2528D-2BF6-4E8B-B24A-AB28110FE1B6}" type="sibTrans" cxnId="{B4093325-5417-4150-B7B4-93C59F915B06}">
      <dgm:prSet/>
      <dgm:spPr/>
      <dgm:t>
        <a:bodyPr/>
        <a:lstStyle/>
        <a:p>
          <a:endParaRPr lang="en-GB"/>
        </a:p>
      </dgm:t>
    </dgm:pt>
    <dgm:pt modelId="{77955E72-CBA4-44E7-8130-04954898B5B8}">
      <dgm:prSet/>
      <dgm:spPr/>
      <dgm:t>
        <a:bodyPr/>
        <a:lstStyle/>
        <a:p>
          <a:r>
            <a:rPr lang="en-US" i="0"/>
            <a:t>Organized Evidence | Visual Aids | Demonstrative Exhibits | Expert Testimony</a:t>
          </a:r>
          <a:endParaRPr lang="en-GB"/>
        </a:p>
      </dgm:t>
    </dgm:pt>
    <dgm:pt modelId="{59716FD8-34FC-43A1-A469-FC8F840B3A83}" type="parTrans" cxnId="{F04B61FD-F486-449D-82B8-04738C0DE780}">
      <dgm:prSet/>
      <dgm:spPr/>
      <dgm:t>
        <a:bodyPr/>
        <a:lstStyle/>
        <a:p>
          <a:endParaRPr lang="en-GB"/>
        </a:p>
      </dgm:t>
    </dgm:pt>
    <dgm:pt modelId="{B66D8B07-9AE2-4553-ACCA-FEF8DDA91A61}" type="sibTrans" cxnId="{F04B61FD-F486-449D-82B8-04738C0DE780}">
      <dgm:prSet/>
      <dgm:spPr/>
      <dgm:t>
        <a:bodyPr/>
        <a:lstStyle/>
        <a:p>
          <a:endParaRPr lang="en-GB"/>
        </a:p>
      </dgm:t>
    </dgm:pt>
    <dgm:pt modelId="{5F41C536-CE2C-4B26-AFE7-65C1D4CEE4C6}" type="pres">
      <dgm:prSet presAssocID="{CC57D4E9-83DF-43A9-98BE-A8CD229DA8D4}" presName="linear" presStyleCnt="0">
        <dgm:presLayoutVars>
          <dgm:dir/>
          <dgm:animLvl val="lvl"/>
          <dgm:resizeHandles val="exact"/>
        </dgm:presLayoutVars>
      </dgm:prSet>
      <dgm:spPr/>
    </dgm:pt>
    <dgm:pt modelId="{270F63E3-A8E7-4B14-B9D2-792E589D16E0}" type="pres">
      <dgm:prSet presAssocID="{335123F6-21B3-438D-8BD5-DE18C03D8A5A}" presName="parentLin" presStyleCnt="0"/>
      <dgm:spPr/>
    </dgm:pt>
    <dgm:pt modelId="{A054457A-B01B-45D0-B0B9-91A2B1F7CCA9}" type="pres">
      <dgm:prSet presAssocID="{335123F6-21B3-438D-8BD5-DE18C03D8A5A}" presName="parentLeftMargin" presStyleLbl="node1" presStyleIdx="0" presStyleCnt="2"/>
      <dgm:spPr/>
    </dgm:pt>
    <dgm:pt modelId="{083E129E-FF88-4EE2-B06B-54CBD64D4BF9}" type="pres">
      <dgm:prSet presAssocID="{335123F6-21B3-438D-8BD5-DE18C03D8A5A}" presName="parentText" presStyleLbl="node1" presStyleIdx="0" presStyleCnt="2">
        <dgm:presLayoutVars>
          <dgm:chMax val="0"/>
          <dgm:bulletEnabled val="1"/>
        </dgm:presLayoutVars>
      </dgm:prSet>
      <dgm:spPr/>
    </dgm:pt>
    <dgm:pt modelId="{2449620E-AD3C-4941-9929-77A63B9DEBBA}" type="pres">
      <dgm:prSet presAssocID="{335123F6-21B3-438D-8BD5-DE18C03D8A5A}" presName="negativeSpace" presStyleCnt="0"/>
      <dgm:spPr/>
    </dgm:pt>
    <dgm:pt modelId="{E2E2F02A-B396-478E-8B26-59046DEAF3E0}" type="pres">
      <dgm:prSet presAssocID="{335123F6-21B3-438D-8BD5-DE18C03D8A5A}" presName="childText" presStyleLbl="conFgAcc1" presStyleIdx="0" presStyleCnt="2">
        <dgm:presLayoutVars>
          <dgm:bulletEnabled val="1"/>
        </dgm:presLayoutVars>
      </dgm:prSet>
      <dgm:spPr/>
    </dgm:pt>
    <dgm:pt modelId="{92020455-DDEB-4EA6-A27D-282620FA8D2C}" type="pres">
      <dgm:prSet presAssocID="{B1E13690-F44F-4FAB-BE46-92087E660AD7}" presName="spaceBetweenRectangles" presStyleCnt="0"/>
      <dgm:spPr/>
    </dgm:pt>
    <dgm:pt modelId="{B3FBDA49-4777-4B5D-8933-F09EE7535078}" type="pres">
      <dgm:prSet presAssocID="{A775474D-F78B-43D3-92E9-1102997F818A}" presName="parentLin" presStyleCnt="0"/>
      <dgm:spPr/>
    </dgm:pt>
    <dgm:pt modelId="{1EA07E39-9090-4727-9ACC-0D117FBF6F58}" type="pres">
      <dgm:prSet presAssocID="{A775474D-F78B-43D3-92E9-1102997F818A}" presName="parentLeftMargin" presStyleLbl="node1" presStyleIdx="0" presStyleCnt="2"/>
      <dgm:spPr/>
    </dgm:pt>
    <dgm:pt modelId="{38F2D241-42AB-4053-9B8F-5C99923B911B}" type="pres">
      <dgm:prSet presAssocID="{A775474D-F78B-43D3-92E9-1102997F818A}" presName="parentText" presStyleLbl="node1" presStyleIdx="1" presStyleCnt="2">
        <dgm:presLayoutVars>
          <dgm:chMax val="0"/>
          <dgm:bulletEnabled val="1"/>
        </dgm:presLayoutVars>
      </dgm:prSet>
      <dgm:spPr/>
    </dgm:pt>
    <dgm:pt modelId="{7933914A-152B-4AE7-A3F7-0733DCDE5FC2}" type="pres">
      <dgm:prSet presAssocID="{A775474D-F78B-43D3-92E9-1102997F818A}" presName="negativeSpace" presStyleCnt="0"/>
      <dgm:spPr/>
    </dgm:pt>
    <dgm:pt modelId="{247C098A-B336-43F7-B7A3-875FAF1C9CA7}" type="pres">
      <dgm:prSet presAssocID="{A775474D-F78B-43D3-92E9-1102997F818A}" presName="childText" presStyleLbl="conFgAcc1" presStyleIdx="1" presStyleCnt="2">
        <dgm:presLayoutVars>
          <dgm:bulletEnabled val="1"/>
        </dgm:presLayoutVars>
      </dgm:prSet>
      <dgm:spPr/>
    </dgm:pt>
  </dgm:ptLst>
  <dgm:cxnLst>
    <dgm:cxn modelId="{7B21DF02-3793-46B8-A02C-F37DBEA8928B}" srcId="{CC57D4E9-83DF-43A9-98BE-A8CD229DA8D4}" destId="{335123F6-21B3-438D-8BD5-DE18C03D8A5A}" srcOrd="0" destOrd="0" parTransId="{4C2E052E-1EDD-494B-8507-BE0F30C411C1}" sibTransId="{B1E13690-F44F-4FAB-BE46-92087E660AD7}"/>
    <dgm:cxn modelId="{9FD7DD16-097A-4F9F-AC7E-71AE8FAF3905}" srcId="{335123F6-21B3-438D-8BD5-DE18C03D8A5A}" destId="{B73F5534-6342-4E34-B468-EC2CCC255D96}" srcOrd="0" destOrd="0" parTransId="{C0BD2AD4-C8E1-4328-8AFC-ADC423F1C400}" sibTransId="{AC3EF289-7B79-407C-BFE0-7B74E0CC62F7}"/>
    <dgm:cxn modelId="{4D5D4820-F69E-4818-AF6D-6E906FF0C943}" type="presOf" srcId="{335123F6-21B3-438D-8BD5-DE18C03D8A5A}" destId="{A054457A-B01B-45D0-B0B9-91A2B1F7CCA9}" srcOrd="0" destOrd="0" presId="urn:microsoft.com/office/officeart/2005/8/layout/list1"/>
    <dgm:cxn modelId="{B4093325-5417-4150-B7B4-93C59F915B06}" srcId="{CC57D4E9-83DF-43A9-98BE-A8CD229DA8D4}" destId="{A775474D-F78B-43D3-92E9-1102997F818A}" srcOrd="1" destOrd="0" parTransId="{CCB4EB50-55B6-4EA4-A2E3-7277C3CF55F8}" sibTransId="{94C2528D-2BF6-4E8B-B24A-AB28110FE1B6}"/>
    <dgm:cxn modelId="{CBD2212E-CF8C-4483-84DA-388C8BCADEE3}" type="presOf" srcId="{77955E72-CBA4-44E7-8130-04954898B5B8}" destId="{247C098A-B336-43F7-B7A3-875FAF1C9CA7}" srcOrd="0" destOrd="0" presId="urn:microsoft.com/office/officeart/2005/8/layout/list1"/>
    <dgm:cxn modelId="{7A53CB62-D9F2-41D8-9CC6-5FAC06034039}" type="presOf" srcId="{CC57D4E9-83DF-43A9-98BE-A8CD229DA8D4}" destId="{5F41C536-CE2C-4B26-AFE7-65C1D4CEE4C6}" srcOrd="0" destOrd="0" presId="urn:microsoft.com/office/officeart/2005/8/layout/list1"/>
    <dgm:cxn modelId="{2A67DF49-E96E-461F-8FB8-606A864C3C50}" type="presOf" srcId="{335123F6-21B3-438D-8BD5-DE18C03D8A5A}" destId="{083E129E-FF88-4EE2-B06B-54CBD64D4BF9}" srcOrd="1" destOrd="0" presId="urn:microsoft.com/office/officeart/2005/8/layout/list1"/>
    <dgm:cxn modelId="{F8224CB4-18CC-4301-8BF4-153E62B35B31}" type="presOf" srcId="{A775474D-F78B-43D3-92E9-1102997F818A}" destId="{38F2D241-42AB-4053-9B8F-5C99923B911B}" srcOrd="1" destOrd="0" presId="urn:microsoft.com/office/officeart/2005/8/layout/list1"/>
    <dgm:cxn modelId="{B76EC3B4-3756-4B8E-B140-F331BBECD453}" type="presOf" srcId="{A775474D-F78B-43D3-92E9-1102997F818A}" destId="{1EA07E39-9090-4727-9ACC-0D117FBF6F58}" srcOrd="0" destOrd="0" presId="urn:microsoft.com/office/officeart/2005/8/layout/list1"/>
    <dgm:cxn modelId="{AEEEF6F2-12F5-4269-A63F-6CD3CD629746}" type="presOf" srcId="{B73F5534-6342-4E34-B468-EC2CCC255D96}" destId="{E2E2F02A-B396-478E-8B26-59046DEAF3E0}" srcOrd="0" destOrd="0" presId="urn:microsoft.com/office/officeart/2005/8/layout/list1"/>
    <dgm:cxn modelId="{F04B61FD-F486-449D-82B8-04738C0DE780}" srcId="{A775474D-F78B-43D3-92E9-1102997F818A}" destId="{77955E72-CBA4-44E7-8130-04954898B5B8}" srcOrd="0" destOrd="0" parTransId="{59716FD8-34FC-43A1-A469-FC8F840B3A83}" sibTransId="{B66D8B07-9AE2-4553-ACCA-FEF8DDA91A61}"/>
    <dgm:cxn modelId="{5AE50AEC-D5D3-4818-8620-5A7B0D0C2FD5}" type="presParOf" srcId="{5F41C536-CE2C-4B26-AFE7-65C1D4CEE4C6}" destId="{270F63E3-A8E7-4B14-B9D2-792E589D16E0}" srcOrd="0" destOrd="0" presId="urn:microsoft.com/office/officeart/2005/8/layout/list1"/>
    <dgm:cxn modelId="{3A24996E-AF00-4C3A-9D8E-8B8310AA8277}" type="presParOf" srcId="{270F63E3-A8E7-4B14-B9D2-792E589D16E0}" destId="{A054457A-B01B-45D0-B0B9-91A2B1F7CCA9}" srcOrd="0" destOrd="0" presId="urn:microsoft.com/office/officeart/2005/8/layout/list1"/>
    <dgm:cxn modelId="{7BFC7F6F-A5D6-45DA-9D22-13616914D2E9}" type="presParOf" srcId="{270F63E3-A8E7-4B14-B9D2-792E589D16E0}" destId="{083E129E-FF88-4EE2-B06B-54CBD64D4BF9}" srcOrd="1" destOrd="0" presId="urn:microsoft.com/office/officeart/2005/8/layout/list1"/>
    <dgm:cxn modelId="{69B8808B-F531-477F-9CD6-284789D990FA}" type="presParOf" srcId="{5F41C536-CE2C-4B26-AFE7-65C1D4CEE4C6}" destId="{2449620E-AD3C-4941-9929-77A63B9DEBBA}" srcOrd="1" destOrd="0" presId="urn:microsoft.com/office/officeart/2005/8/layout/list1"/>
    <dgm:cxn modelId="{2677C1EF-87EA-408C-9201-187AFBC2EFD5}" type="presParOf" srcId="{5F41C536-CE2C-4B26-AFE7-65C1D4CEE4C6}" destId="{E2E2F02A-B396-478E-8B26-59046DEAF3E0}" srcOrd="2" destOrd="0" presId="urn:microsoft.com/office/officeart/2005/8/layout/list1"/>
    <dgm:cxn modelId="{7372AC70-36FB-499C-9025-D783F20689FA}" type="presParOf" srcId="{5F41C536-CE2C-4B26-AFE7-65C1D4CEE4C6}" destId="{92020455-DDEB-4EA6-A27D-282620FA8D2C}" srcOrd="3" destOrd="0" presId="urn:microsoft.com/office/officeart/2005/8/layout/list1"/>
    <dgm:cxn modelId="{939BEA76-340A-49BB-9905-ABF4503ED88F}" type="presParOf" srcId="{5F41C536-CE2C-4B26-AFE7-65C1D4CEE4C6}" destId="{B3FBDA49-4777-4B5D-8933-F09EE7535078}" srcOrd="4" destOrd="0" presId="urn:microsoft.com/office/officeart/2005/8/layout/list1"/>
    <dgm:cxn modelId="{079867AB-964F-4D0D-8E2E-EAC113396156}" type="presParOf" srcId="{B3FBDA49-4777-4B5D-8933-F09EE7535078}" destId="{1EA07E39-9090-4727-9ACC-0D117FBF6F58}" srcOrd="0" destOrd="0" presId="urn:microsoft.com/office/officeart/2005/8/layout/list1"/>
    <dgm:cxn modelId="{A4440990-B986-420D-99FC-1E8637E81C77}" type="presParOf" srcId="{B3FBDA49-4777-4B5D-8933-F09EE7535078}" destId="{38F2D241-42AB-4053-9B8F-5C99923B911B}" srcOrd="1" destOrd="0" presId="urn:microsoft.com/office/officeart/2005/8/layout/list1"/>
    <dgm:cxn modelId="{69847831-16D4-48C2-9F81-778C303A3D87}" type="presParOf" srcId="{5F41C536-CE2C-4B26-AFE7-65C1D4CEE4C6}" destId="{7933914A-152B-4AE7-A3F7-0733DCDE5FC2}" srcOrd="5" destOrd="0" presId="urn:microsoft.com/office/officeart/2005/8/layout/list1"/>
    <dgm:cxn modelId="{18B16732-30CE-4592-9F7D-17B37299FFC6}" type="presParOf" srcId="{5F41C536-CE2C-4B26-AFE7-65C1D4CEE4C6}" destId="{247C098A-B336-43F7-B7A3-875FAF1C9CA7}"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EDC4373-118C-4164-ACC8-5B9F55943ABC}"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05A067F-0FD4-43F9-BACF-2BA1581FFE83}">
      <dgm:prSet/>
      <dgm:spPr/>
      <dgm:t>
        <a:bodyPr/>
        <a:lstStyle/>
        <a:p>
          <a:pPr>
            <a:lnSpc>
              <a:spcPct val="100000"/>
            </a:lnSpc>
          </a:pPr>
          <a:r>
            <a:rPr lang="en-US" b="1" i="0"/>
            <a:t>Use Strong, Unique Passwords for Payment Accounts</a:t>
          </a:r>
          <a:endParaRPr lang="en-US"/>
        </a:p>
      </dgm:t>
    </dgm:pt>
    <dgm:pt modelId="{023C23C4-405C-4A08-94E5-0B24351A404E}" type="parTrans" cxnId="{FD7DF1BA-DF53-4A61-B403-7171EF311448}">
      <dgm:prSet/>
      <dgm:spPr/>
      <dgm:t>
        <a:bodyPr/>
        <a:lstStyle/>
        <a:p>
          <a:endParaRPr lang="en-US"/>
        </a:p>
      </dgm:t>
    </dgm:pt>
    <dgm:pt modelId="{47889B9E-4CBE-48DA-B5EC-9AADA5A1A11E}" type="sibTrans" cxnId="{FD7DF1BA-DF53-4A61-B403-7171EF311448}">
      <dgm:prSet/>
      <dgm:spPr/>
      <dgm:t>
        <a:bodyPr/>
        <a:lstStyle/>
        <a:p>
          <a:endParaRPr lang="en-US"/>
        </a:p>
      </dgm:t>
    </dgm:pt>
    <dgm:pt modelId="{F204B753-D879-4F6B-84C6-7AA94B30BEAE}">
      <dgm:prSet/>
      <dgm:spPr/>
      <dgm:t>
        <a:bodyPr/>
        <a:lstStyle/>
        <a:p>
          <a:pPr>
            <a:lnSpc>
              <a:spcPct val="100000"/>
            </a:lnSpc>
          </a:pPr>
          <a:r>
            <a:rPr lang="en-US" b="1" i="0"/>
            <a:t>Enable Multi-Factor Authentication (MFA)</a:t>
          </a:r>
          <a:endParaRPr lang="en-US"/>
        </a:p>
      </dgm:t>
    </dgm:pt>
    <dgm:pt modelId="{57900543-3D83-4EFE-B6E5-9341FF6BFD82}" type="parTrans" cxnId="{B0520B47-2131-458F-A63F-D596B44C0D38}">
      <dgm:prSet/>
      <dgm:spPr/>
      <dgm:t>
        <a:bodyPr/>
        <a:lstStyle/>
        <a:p>
          <a:endParaRPr lang="en-US"/>
        </a:p>
      </dgm:t>
    </dgm:pt>
    <dgm:pt modelId="{BC012B24-0525-427B-A5BA-C3D8D037AC2E}" type="sibTrans" cxnId="{B0520B47-2131-458F-A63F-D596B44C0D38}">
      <dgm:prSet/>
      <dgm:spPr/>
      <dgm:t>
        <a:bodyPr/>
        <a:lstStyle/>
        <a:p>
          <a:endParaRPr lang="en-US"/>
        </a:p>
      </dgm:t>
    </dgm:pt>
    <dgm:pt modelId="{0991D160-E5A6-410A-9ACC-782F0FB1CAA5}">
      <dgm:prSet/>
      <dgm:spPr/>
      <dgm:t>
        <a:bodyPr/>
        <a:lstStyle/>
        <a:p>
          <a:pPr>
            <a:lnSpc>
              <a:spcPct val="100000"/>
            </a:lnSpc>
          </a:pPr>
          <a:r>
            <a:rPr lang="en-US" b="1" i="0"/>
            <a:t>Keep Payment Apps and Systems Updated</a:t>
          </a:r>
          <a:endParaRPr lang="en-US"/>
        </a:p>
      </dgm:t>
    </dgm:pt>
    <dgm:pt modelId="{6230F0EE-9871-4DDC-BB6A-9BF38687EB25}" type="parTrans" cxnId="{27677E51-80B0-4869-B753-E881010E27C8}">
      <dgm:prSet/>
      <dgm:spPr/>
      <dgm:t>
        <a:bodyPr/>
        <a:lstStyle/>
        <a:p>
          <a:endParaRPr lang="en-US"/>
        </a:p>
      </dgm:t>
    </dgm:pt>
    <dgm:pt modelId="{7AC4104C-4362-4477-B6B0-216D47790081}" type="sibTrans" cxnId="{27677E51-80B0-4869-B753-E881010E27C8}">
      <dgm:prSet/>
      <dgm:spPr/>
      <dgm:t>
        <a:bodyPr/>
        <a:lstStyle/>
        <a:p>
          <a:endParaRPr lang="en-US"/>
        </a:p>
      </dgm:t>
    </dgm:pt>
    <dgm:pt modelId="{A438AB69-C400-4C67-A568-FF59488CD1C2}">
      <dgm:prSet/>
      <dgm:spPr/>
      <dgm:t>
        <a:bodyPr/>
        <a:lstStyle/>
        <a:p>
          <a:pPr>
            <a:lnSpc>
              <a:spcPct val="100000"/>
            </a:lnSpc>
          </a:pPr>
          <a:r>
            <a:rPr lang="en-US" b="1" i="0"/>
            <a:t>Be Cautious with Emails and Links Related to Payments</a:t>
          </a:r>
          <a:endParaRPr lang="en-US"/>
        </a:p>
      </dgm:t>
    </dgm:pt>
    <dgm:pt modelId="{D81C2097-C891-4EB5-A7AE-D95520EBCD41}" type="parTrans" cxnId="{F7F07CCC-5424-488C-9132-D1510E0CC2BA}">
      <dgm:prSet/>
      <dgm:spPr/>
      <dgm:t>
        <a:bodyPr/>
        <a:lstStyle/>
        <a:p>
          <a:endParaRPr lang="en-US"/>
        </a:p>
      </dgm:t>
    </dgm:pt>
    <dgm:pt modelId="{A371018D-9F3B-45B8-B428-4EB40CB543D6}" type="sibTrans" cxnId="{F7F07CCC-5424-488C-9132-D1510E0CC2BA}">
      <dgm:prSet/>
      <dgm:spPr/>
      <dgm:t>
        <a:bodyPr/>
        <a:lstStyle/>
        <a:p>
          <a:endParaRPr lang="en-US"/>
        </a:p>
      </dgm:t>
    </dgm:pt>
    <dgm:pt modelId="{27CAB8FA-9610-440A-BFC8-C73669605CA8}">
      <dgm:prSet/>
      <dgm:spPr/>
      <dgm:t>
        <a:bodyPr/>
        <a:lstStyle/>
        <a:p>
          <a:pPr>
            <a:lnSpc>
              <a:spcPct val="100000"/>
            </a:lnSpc>
          </a:pPr>
          <a:r>
            <a:rPr lang="en-US" b="1" i="0"/>
            <a:t>Use Antivirus and Anti-Malware Software</a:t>
          </a:r>
          <a:endParaRPr lang="en-US"/>
        </a:p>
      </dgm:t>
    </dgm:pt>
    <dgm:pt modelId="{41728766-A52A-4510-A6CA-3731E9896369}" type="parTrans" cxnId="{8AD61250-7A1B-4DD5-B7BE-BE05A6E3DB2C}">
      <dgm:prSet/>
      <dgm:spPr/>
      <dgm:t>
        <a:bodyPr/>
        <a:lstStyle/>
        <a:p>
          <a:endParaRPr lang="en-US"/>
        </a:p>
      </dgm:t>
    </dgm:pt>
    <dgm:pt modelId="{8973B510-A65D-4764-B1E8-A8886BF31FC7}" type="sibTrans" cxnId="{8AD61250-7A1B-4DD5-B7BE-BE05A6E3DB2C}">
      <dgm:prSet/>
      <dgm:spPr/>
      <dgm:t>
        <a:bodyPr/>
        <a:lstStyle/>
        <a:p>
          <a:endParaRPr lang="en-US"/>
        </a:p>
      </dgm:t>
    </dgm:pt>
    <dgm:pt modelId="{3F2D0BE2-70FC-4C9E-9DDD-03833DE08EEE}">
      <dgm:prSet/>
      <dgm:spPr/>
      <dgm:t>
        <a:bodyPr/>
        <a:lstStyle/>
        <a:p>
          <a:pPr>
            <a:lnSpc>
              <a:spcPct val="100000"/>
            </a:lnSpc>
          </a:pPr>
          <a:r>
            <a:rPr lang="en-US" b="1" i="0"/>
            <a:t>Secure Your Networks for Payment Transactions</a:t>
          </a:r>
          <a:endParaRPr lang="en-US"/>
        </a:p>
      </dgm:t>
    </dgm:pt>
    <dgm:pt modelId="{7F49B6B6-D884-4C0F-A162-99246A743C88}" type="parTrans" cxnId="{03CFB61F-2104-439E-86B4-85BDF55CB3CD}">
      <dgm:prSet/>
      <dgm:spPr/>
      <dgm:t>
        <a:bodyPr/>
        <a:lstStyle/>
        <a:p>
          <a:endParaRPr lang="en-US"/>
        </a:p>
      </dgm:t>
    </dgm:pt>
    <dgm:pt modelId="{123F3D68-D820-4C74-923D-EE51A419BCE2}" type="sibTrans" cxnId="{03CFB61F-2104-439E-86B4-85BDF55CB3CD}">
      <dgm:prSet/>
      <dgm:spPr/>
      <dgm:t>
        <a:bodyPr/>
        <a:lstStyle/>
        <a:p>
          <a:endParaRPr lang="en-US"/>
        </a:p>
      </dgm:t>
    </dgm:pt>
    <dgm:pt modelId="{0D906741-6F73-40FB-A5BF-71131E0D3C2A}">
      <dgm:prSet/>
      <dgm:spPr/>
      <dgm:t>
        <a:bodyPr/>
        <a:lstStyle/>
        <a:p>
          <a:pPr>
            <a:lnSpc>
              <a:spcPct val="100000"/>
            </a:lnSpc>
          </a:pPr>
          <a:r>
            <a:rPr lang="en-US" b="1" i="0" dirty="0"/>
            <a:t>Be Mindful of Sharing Payment Information on Social Media</a:t>
          </a:r>
          <a:endParaRPr lang="en-US" dirty="0"/>
        </a:p>
      </dgm:t>
    </dgm:pt>
    <dgm:pt modelId="{328FA971-5A33-4C22-B8BA-51633CD4C778}" type="parTrans" cxnId="{4F3FFCAE-0E7F-4696-8EB3-2ADE8B799044}">
      <dgm:prSet/>
      <dgm:spPr/>
      <dgm:t>
        <a:bodyPr/>
        <a:lstStyle/>
        <a:p>
          <a:endParaRPr lang="en-US"/>
        </a:p>
      </dgm:t>
    </dgm:pt>
    <dgm:pt modelId="{E4AD1860-ADB7-4B6D-89E0-954548A39C1A}" type="sibTrans" cxnId="{4F3FFCAE-0E7F-4696-8EB3-2ADE8B799044}">
      <dgm:prSet/>
      <dgm:spPr/>
      <dgm:t>
        <a:bodyPr/>
        <a:lstStyle/>
        <a:p>
          <a:endParaRPr lang="en-US"/>
        </a:p>
      </dgm:t>
    </dgm:pt>
    <dgm:pt modelId="{37F1F86B-F1B8-4283-A165-1657D9125C81}">
      <dgm:prSet/>
      <dgm:spPr/>
      <dgm:t>
        <a:bodyPr/>
        <a:lstStyle/>
        <a:p>
          <a:pPr>
            <a:lnSpc>
              <a:spcPct val="100000"/>
            </a:lnSpc>
          </a:pPr>
          <a:r>
            <a:rPr lang="en-US" b="1" i="0"/>
            <a:t>Monitor Your Payment Accounts</a:t>
          </a:r>
          <a:endParaRPr lang="en-US"/>
        </a:p>
      </dgm:t>
    </dgm:pt>
    <dgm:pt modelId="{BDC38542-B0D9-4552-8FEA-6571E62D59B8}" type="parTrans" cxnId="{A4379FEE-74EA-4613-B68D-C87760F25B0A}">
      <dgm:prSet/>
      <dgm:spPr/>
      <dgm:t>
        <a:bodyPr/>
        <a:lstStyle/>
        <a:p>
          <a:endParaRPr lang="en-US"/>
        </a:p>
      </dgm:t>
    </dgm:pt>
    <dgm:pt modelId="{297DE4C4-1D0C-434E-8494-3FAADE716A79}" type="sibTrans" cxnId="{A4379FEE-74EA-4613-B68D-C87760F25B0A}">
      <dgm:prSet/>
      <dgm:spPr/>
      <dgm:t>
        <a:bodyPr/>
        <a:lstStyle/>
        <a:p>
          <a:endParaRPr lang="en-US"/>
        </a:p>
      </dgm:t>
    </dgm:pt>
    <dgm:pt modelId="{8522A4A1-77E5-43BA-9ADA-695F69936181}" type="pres">
      <dgm:prSet presAssocID="{6EDC4373-118C-4164-ACC8-5B9F55943ABC}" presName="root" presStyleCnt="0">
        <dgm:presLayoutVars>
          <dgm:dir/>
          <dgm:resizeHandles val="exact"/>
        </dgm:presLayoutVars>
      </dgm:prSet>
      <dgm:spPr/>
    </dgm:pt>
    <dgm:pt modelId="{B8EAA69B-4790-4D10-B358-E51C818B81EB}" type="pres">
      <dgm:prSet presAssocID="{B05A067F-0FD4-43F9-BACF-2BA1581FFE83}" presName="compNode" presStyleCnt="0"/>
      <dgm:spPr/>
    </dgm:pt>
    <dgm:pt modelId="{16B6A902-73AE-4D7D-92D2-291C9966A951}" type="pres">
      <dgm:prSet presAssocID="{B05A067F-0FD4-43F9-BACF-2BA1581FFE83}" presName="bgRect" presStyleLbl="bgShp" presStyleIdx="0" presStyleCnt="8"/>
      <dgm:spPr/>
    </dgm:pt>
    <dgm:pt modelId="{D734B030-4D5D-4C17-AFFC-814AD1FCC9C0}" type="pres">
      <dgm:prSet presAssocID="{B05A067F-0FD4-43F9-BACF-2BA1581FFE83}"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Lock"/>
        </a:ext>
      </dgm:extLst>
    </dgm:pt>
    <dgm:pt modelId="{69A33CF5-D9D7-4F4A-AD8A-0D0957EFE41A}" type="pres">
      <dgm:prSet presAssocID="{B05A067F-0FD4-43F9-BACF-2BA1581FFE83}" presName="spaceRect" presStyleCnt="0"/>
      <dgm:spPr/>
    </dgm:pt>
    <dgm:pt modelId="{078B10AA-DB74-48D6-A0A7-D76BDDA1AC8B}" type="pres">
      <dgm:prSet presAssocID="{B05A067F-0FD4-43F9-BACF-2BA1581FFE83}" presName="parTx" presStyleLbl="revTx" presStyleIdx="0" presStyleCnt="8">
        <dgm:presLayoutVars>
          <dgm:chMax val="0"/>
          <dgm:chPref val="0"/>
        </dgm:presLayoutVars>
      </dgm:prSet>
      <dgm:spPr/>
    </dgm:pt>
    <dgm:pt modelId="{963CE202-E058-4787-9D88-F3F00180D25F}" type="pres">
      <dgm:prSet presAssocID="{47889B9E-4CBE-48DA-B5EC-9AADA5A1A11E}" presName="sibTrans" presStyleCnt="0"/>
      <dgm:spPr/>
    </dgm:pt>
    <dgm:pt modelId="{A75A4485-E658-4C42-84D1-0BD49AC29A98}" type="pres">
      <dgm:prSet presAssocID="{F204B753-D879-4F6B-84C6-7AA94B30BEAE}" presName="compNode" presStyleCnt="0"/>
      <dgm:spPr/>
    </dgm:pt>
    <dgm:pt modelId="{DCA13278-A589-4232-8A35-CC448F5483AD}" type="pres">
      <dgm:prSet presAssocID="{F204B753-D879-4F6B-84C6-7AA94B30BEAE}" presName="bgRect" presStyleLbl="bgShp" presStyleIdx="1" presStyleCnt="8"/>
      <dgm:spPr/>
    </dgm:pt>
    <dgm:pt modelId="{1E59D0F8-072A-4351-BEAB-D77460A7A2E4}" type="pres">
      <dgm:prSet presAssocID="{F204B753-D879-4F6B-84C6-7AA94B30BEAE}"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Unlock"/>
        </a:ext>
      </dgm:extLst>
    </dgm:pt>
    <dgm:pt modelId="{74B2E669-DF73-4C99-A64B-CF2C4BEBAB81}" type="pres">
      <dgm:prSet presAssocID="{F204B753-D879-4F6B-84C6-7AA94B30BEAE}" presName="spaceRect" presStyleCnt="0"/>
      <dgm:spPr/>
    </dgm:pt>
    <dgm:pt modelId="{49903B30-ECC8-40FD-884B-888571DE5FF1}" type="pres">
      <dgm:prSet presAssocID="{F204B753-D879-4F6B-84C6-7AA94B30BEAE}" presName="parTx" presStyleLbl="revTx" presStyleIdx="1" presStyleCnt="8">
        <dgm:presLayoutVars>
          <dgm:chMax val="0"/>
          <dgm:chPref val="0"/>
        </dgm:presLayoutVars>
      </dgm:prSet>
      <dgm:spPr/>
    </dgm:pt>
    <dgm:pt modelId="{00D5CAA6-EACF-4C8F-8666-9A01E8040137}" type="pres">
      <dgm:prSet presAssocID="{BC012B24-0525-427B-A5BA-C3D8D037AC2E}" presName="sibTrans" presStyleCnt="0"/>
      <dgm:spPr/>
    </dgm:pt>
    <dgm:pt modelId="{8F101637-E60D-42AF-BD88-17A994F517DB}" type="pres">
      <dgm:prSet presAssocID="{0991D160-E5A6-410A-9ACC-782F0FB1CAA5}" presName="compNode" presStyleCnt="0"/>
      <dgm:spPr/>
    </dgm:pt>
    <dgm:pt modelId="{1EC52004-46CF-4055-B767-B942F552301A}" type="pres">
      <dgm:prSet presAssocID="{0991D160-E5A6-410A-9ACC-782F0FB1CAA5}" presName="bgRect" presStyleLbl="bgShp" presStyleIdx="2" presStyleCnt="8"/>
      <dgm:spPr/>
    </dgm:pt>
    <dgm:pt modelId="{90E38224-E1B3-4074-BB52-B4D426B1E40C}" type="pres">
      <dgm:prSet presAssocID="{0991D160-E5A6-410A-9ACC-782F0FB1CAA5}"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mart Phone"/>
        </a:ext>
      </dgm:extLst>
    </dgm:pt>
    <dgm:pt modelId="{E945F086-25E2-4646-A869-072C683A7E56}" type="pres">
      <dgm:prSet presAssocID="{0991D160-E5A6-410A-9ACC-782F0FB1CAA5}" presName="spaceRect" presStyleCnt="0"/>
      <dgm:spPr/>
    </dgm:pt>
    <dgm:pt modelId="{A519765A-0848-441A-922A-B3A14650CB6F}" type="pres">
      <dgm:prSet presAssocID="{0991D160-E5A6-410A-9ACC-782F0FB1CAA5}" presName="parTx" presStyleLbl="revTx" presStyleIdx="2" presStyleCnt="8">
        <dgm:presLayoutVars>
          <dgm:chMax val="0"/>
          <dgm:chPref val="0"/>
        </dgm:presLayoutVars>
      </dgm:prSet>
      <dgm:spPr/>
    </dgm:pt>
    <dgm:pt modelId="{5014F74B-B383-4575-B417-79720C151D3B}" type="pres">
      <dgm:prSet presAssocID="{7AC4104C-4362-4477-B6B0-216D47790081}" presName="sibTrans" presStyleCnt="0"/>
      <dgm:spPr/>
    </dgm:pt>
    <dgm:pt modelId="{268845B5-659A-4A01-8D9B-418B4FE16AD6}" type="pres">
      <dgm:prSet presAssocID="{A438AB69-C400-4C67-A568-FF59488CD1C2}" presName="compNode" presStyleCnt="0"/>
      <dgm:spPr/>
    </dgm:pt>
    <dgm:pt modelId="{50DA3196-CEF1-4A36-913C-1E5EAEBAA988}" type="pres">
      <dgm:prSet presAssocID="{A438AB69-C400-4C67-A568-FF59488CD1C2}" presName="bgRect" presStyleLbl="bgShp" presStyleIdx="3" presStyleCnt="8"/>
      <dgm:spPr/>
    </dgm:pt>
    <dgm:pt modelId="{62B2C920-DFFA-4BB3-B79D-130AD4E6DC23}" type="pres">
      <dgm:prSet presAssocID="{A438AB69-C400-4C67-A568-FF59488CD1C2}"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Envelope"/>
        </a:ext>
      </dgm:extLst>
    </dgm:pt>
    <dgm:pt modelId="{C466A749-5B12-4635-97C8-E4C58A75CAFA}" type="pres">
      <dgm:prSet presAssocID="{A438AB69-C400-4C67-A568-FF59488CD1C2}" presName="spaceRect" presStyleCnt="0"/>
      <dgm:spPr/>
    </dgm:pt>
    <dgm:pt modelId="{3C86505D-0285-4A15-91C9-5C08BBCC062C}" type="pres">
      <dgm:prSet presAssocID="{A438AB69-C400-4C67-A568-FF59488CD1C2}" presName="parTx" presStyleLbl="revTx" presStyleIdx="3" presStyleCnt="8">
        <dgm:presLayoutVars>
          <dgm:chMax val="0"/>
          <dgm:chPref val="0"/>
        </dgm:presLayoutVars>
      </dgm:prSet>
      <dgm:spPr/>
    </dgm:pt>
    <dgm:pt modelId="{7B1D5865-B3FB-418E-B5B3-8A27CA9F643A}" type="pres">
      <dgm:prSet presAssocID="{A371018D-9F3B-45B8-B428-4EB40CB543D6}" presName="sibTrans" presStyleCnt="0"/>
      <dgm:spPr/>
    </dgm:pt>
    <dgm:pt modelId="{38F6D556-8D33-4910-919D-967BCC7E2D79}" type="pres">
      <dgm:prSet presAssocID="{27CAB8FA-9610-440A-BFC8-C73669605CA8}" presName="compNode" presStyleCnt="0"/>
      <dgm:spPr/>
    </dgm:pt>
    <dgm:pt modelId="{14A3ECD0-40BE-4CB0-84CB-C9D9D3FB78F3}" type="pres">
      <dgm:prSet presAssocID="{27CAB8FA-9610-440A-BFC8-C73669605CA8}" presName="bgRect" presStyleLbl="bgShp" presStyleIdx="4" presStyleCnt="8"/>
      <dgm:spPr/>
    </dgm:pt>
    <dgm:pt modelId="{77BA65D3-605D-4310-96BF-59B034FC3BA6}" type="pres">
      <dgm:prSet presAssocID="{27CAB8FA-9610-440A-BFC8-C73669605CA8}"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omputer"/>
        </a:ext>
      </dgm:extLst>
    </dgm:pt>
    <dgm:pt modelId="{00920A0E-7F66-4B13-93CF-2B24AEA5ECD6}" type="pres">
      <dgm:prSet presAssocID="{27CAB8FA-9610-440A-BFC8-C73669605CA8}" presName="spaceRect" presStyleCnt="0"/>
      <dgm:spPr/>
    </dgm:pt>
    <dgm:pt modelId="{81AF8DE1-B23A-4D45-98EC-8FEB65C18900}" type="pres">
      <dgm:prSet presAssocID="{27CAB8FA-9610-440A-BFC8-C73669605CA8}" presName="parTx" presStyleLbl="revTx" presStyleIdx="4" presStyleCnt="8">
        <dgm:presLayoutVars>
          <dgm:chMax val="0"/>
          <dgm:chPref val="0"/>
        </dgm:presLayoutVars>
      </dgm:prSet>
      <dgm:spPr/>
    </dgm:pt>
    <dgm:pt modelId="{04852DDE-385B-4329-80DE-599584BCB161}" type="pres">
      <dgm:prSet presAssocID="{8973B510-A65D-4764-B1E8-A8886BF31FC7}" presName="sibTrans" presStyleCnt="0"/>
      <dgm:spPr/>
    </dgm:pt>
    <dgm:pt modelId="{9CD8FF09-49D4-438A-9196-7FB43807771C}" type="pres">
      <dgm:prSet presAssocID="{3F2D0BE2-70FC-4C9E-9DDD-03833DE08EEE}" presName="compNode" presStyleCnt="0"/>
      <dgm:spPr/>
    </dgm:pt>
    <dgm:pt modelId="{4D8A1E9F-94FB-4D0C-BF9C-21DF305C8E07}" type="pres">
      <dgm:prSet presAssocID="{3F2D0BE2-70FC-4C9E-9DDD-03833DE08EEE}" presName="bgRect" presStyleLbl="bgShp" presStyleIdx="5" presStyleCnt="8"/>
      <dgm:spPr/>
    </dgm:pt>
    <dgm:pt modelId="{40ADD50B-1999-425C-8DE3-F61C6B99C5D6}" type="pres">
      <dgm:prSet presAssocID="{3F2D0BE2-70FC-4C9E-9DDD-03833DE08EEE}"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Credit card"/>
        </a:ext>
      </dgm:extLst>
    </dgm:pt>
    <dgm:pt modelId="{88CDFC15-9E84-44AC-8E56-FB4FBE93AF26}" type="pres">
      <dgm:prSet presAssocID="{3F2D0BE2-70FC-4C9E-9DDD-03833DE08EEE}" presName="spaceRect" presStyleCnt="0"/>
      <dgm:spPr/>
    </dgm:pt>
    <dgm:pt modelId="{C5FB35C6-9D1A-4783-95C1-5AFB8E7CA248}" type="pres">
      <dgm:prSet presAssocID="{3F2D0BE2-70FC-4C9E-9DDD-03833DE08EEE}" presName="parTx" presStyleLbl="revTx" presStyleIdx="5" presStyleCnt="8">
        <dgm:presLayoutVars>
          <dgm:chMax val="0"/>
          <dgm:chPref val="0"/>
        </dgm:presLayoutVars>
      </dgm:prSet>
      <dgm:spPr/>
    </dgm:pt>
    <dgm:pt modelId="{FD8E7F89-BEF2-48FE-B24B-C26A217D298A}" type="pres">
      <dgm:prSet presAssocID="{123F3D68-D820-4C74-923D-EE51A419BCE2}" presName="sibTrans" presStyleCnt="0"/>
      <dgm:spPr/>
    </dgm:pt>
    <dgm:pt modelId="{20FCAA51-6506-4119-BEFF-5A103A4461DF}" type="pres">
      <dgm:prSet presAssocID="{0D906741-6F73-40FB-A5BF-71131E0D3C2A}" presName="compNode" presStyleCnt="0"/>
      <dgm:spPr/>
    </dgm:pt>
    <dgm:pt modelId="{9B34B2C7-2E96-4372-864D-67CC01A302B6}" type="pres">
      <dgm:prSet presAssocID="{0D906741-6F73-40FB-A5BF-71131E0D3C2A}" presName="bgRect" presStyleLbl="bgShp" presStyleIdx="6" presStyleCnt="8"/>
      <dgm:spPr/>
    </dgm:pt>
    <dgm:pt modelId="{98AC8627-8512-40DF-B612-B5E6F0BC76D0}" type="pres">
      <dgm:prSet presAssocID="{0D906741-6F73-40FB-A5BF-71131E0D3C2A}"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Chat"/>
        </a:ext>
      </dgm:extLst>
    </dgm:pt>
    <dgm:pt modelId="{2281838B-6A6B-407D-839A-7D61F664632A}" type="pres">
      <dgm:prSet presAssocID="{0D906741-6F73-40FB-A5BF-71131E0D3C2A}" presName="spaceRect" presStyleCnt="0"/>
      <dgm:spPr/>
    </dgm:pt>
    <dgm:pt modelId="{752BAE06-D47B-4526-A642-42D36FA723C3}" type="pres">
      <dgm:prSet presAssocID="{0D906741-6F73-40FB-A5BF-71131E0D3C2A}" presName="parTx" presStyleLbl="revTx" presStyleIdx="6" presStyleCnt="8">
        <dgm:presLayoutVars>
          <dgm:chMax val="0"/>
          <dgm:chPref val="0"/>
        </dgm:presLayoutVars>
      </dgm:prSet>
      <dgm:spPr/>
    </dgm:pt>
    <dgm:pt modelId="{685014B5-6D9A-4FF4-A80C-DA0069382D03}" type="pres">
      <dgm:prSet presAssocID="{E4AD1860-ADB7-4B6D-89E0-954548A39C1A}" presName="sibTrans" presStyleCnt="0"/>
      <dgm:spPr/>
    </dgm:pt>
    <dgm:pt modelId="{974DE5E9-397F-4F88-9D38-E37F649E2404}" type="pres">
      <dgm:prSet presAssocID="{37F1F86B-F1B8-4283-A165-1657D9125C81}" presName="compNode" presStyleCnt="0"/>
      <dgm:spPr/>
    </dgm:pt>
    <dgm:pt modelId="{55713417-0A4D-491A-98D2-0DFA8E424C69}" type="pres">
      <dgm:prSet presAssocID="{37F1F86B-F1B8-4283-A165-1657D9125C81}" presName="bgRect" presStyleLbl="bgShp" presStyleIdx="7" presStyleCnt="8"/>
      <dgm:spPr/>
    </dgm:pt>
    <dgm:pt modelId="{96C7117B-7D29-45E5-9D72-CA507DAD331B}" type="pres">
      <dgm:prSet presAssocID="{37F1F86B-F1B8-4283-A165-1657D9125C81}"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dgm:spPr>
      <dgm:extLst>
        <a:ext uri="{E40237B7-FDA0-4F09-8148-C483321AD2D9}">
          <dgm14:cNvPr xmlns:dgm14="http://schemas.microsoft.com/office/drawing/2010/diagram" id="0" name="" descr="Money"/>
        </a:ext>
      </dgm:extLst>
    </dgm:pt>
    <dgm:pt modelId="{48E84AB9-5023-49D8-BBA4-875ED365563F}" type="pres">
      <dgm:prSet presAssocID="{37F1F86B-F1B8-4283-A165-1657D9125C81}" presName="spaceRect" presStyleCnt="0"/>
      <dgm:spPr/>
    </dgm:pt>
    <dgm:pt modelId="{8A5C287C-1956-4ECE-B04F-FCF6208899CF}" type="pres">
      <dgm:prSet presAssocID="{37F1F86B-F1B8-4283-A165-1657D9125C81}" presName="parTx" presStyleLbl="revTx" presStyleIdx="7" presStyleCnt="8">
        <dgm:presLayoutVars>
          <dgm:chMax val="0"/>
          <dgm:chPref val="0"/>
        </dgm:presLayoutVars>
      </dgm:prSet>
      <dgm:spPr/>
    </dgm:pt>
  </dgm:ptLst>
  <dgm:cxnLst>
    <dgm:cxn modelId="{A459310B-9750-4639-88DE-B30C40FAD135}" type="presOf" srcId="{0D906741-6F73-40FB-A5BF-71131E0D3C2A}" destId="{752BAE06-D47B-4526-A642-42D36FA723C3}" srcOrd="0" destOrd="0" presId="urn:microsoft.com/office/officeart/2018/2/layout/IconVerticalSolidList"/>
    <dgm:cxn modelId="{3659151A-B4F1-4509-A8E9-798435BE2C51}" type="presOf" srcId="{6EDC4373-118C-4164-ACC8-5B9F55943ABC}" destId="{8522A4A1-77E5-43BA-9ADA-695F69936181}" srcOrd="0" destOrd="0" presId="urn:microsoft.com/office/officeart/2018/2/layout/IconVerticalSolidList"/>
    <dgm:cxn modelId="{6FC0A21E-1D32-4A1B-991F-A20E5947C7C3}" type="presOf" srcId="{B05A067F-0FD4-43F9-BACF-2BA1581FFE83}" destId="{078B10AA-DB74-48D6-A0A7-D76BDDA1AC8B}" srcOrd="0" destOrd="0" presId="urn:microsoft.com/office/officeart/2018/2/layout/IconVerticalSolidList"/>
    <dgm:cxn modelId="{03CFB61F-2104-439E-86B4-85BDF55CB3CD}" srcId="{6EDC4373-118C-4164-ACC8-5B9F55943ABC}" destId="{3F2D0BE2-70FC-4C9E-9DDD-03833DE08EEE}" srcOrd="5" destOrd="0" parTransId="{7F49B6B6-D884-4C0F-A162-99246A743C88}" sibTransId="{123F3D68-D820-4C74-923D-EE51A419BCE2}"/>
    <dgm:cxn modelId="{23F50A33-145D-42C6-BBEE-1EB36BF3248B}" type="presOf" srcId="{F204B753-D879-4F6B-84C6-7AA94B30BEAE}" destId="{49903B30-ECC8-40FD-884B-888571DE5FF1}" srcOrd="0" destOrd="0" presId="urn:microsoft.com/office/officeart/2018/2/layout/IconVerticalSolidList"/>
    <dgm:cxn modelId="{33425E38-5AB0-4B96-8A66-36C4B7B6B961}" type="presOf" srcId="{A438AB69-C400-4C67-A568-FF59488CD1C2}" destId="{3C86505D-0285-4A15-91C9-5C08BBCC062C}" srcOrd="0" destOrd="0" presId="urn:microsoft.com/office/officeart/2018/2/layout/IconVerticalSolidList"/>
    <dgm:cxn modelId="{61D2943D-B7C2-4306-A49C-33CD90932966}" type="presOf" srcId="{37F1F86B-F1B8-4283-A165-1657D9125C81}" destId="{8A5C287C-1956-4ECE-B04F-FCF6208899CF}" srcOrd="0" destOrd="0" presId="urn:microsoft.com/office/officeart/2018/2/layout/IconVerticalSolidList"/>
    <dgm:cxn modelId="{7509A342-5249-4D5B-9C0D-F9E9C430F1E2}" type="presOf" srcId="{0991D160-E5A6-410A-9ACC-782F0FB1CAA5}" destId="{A519765A-0848-441A-922A-B3A14650CB6F}" srcOrd="0" destOrd="0" presId="urn:microsoft.com/office/officeart/2018/2/layout/IconVerticalSolidList"/>
    <dgm:cxn modelId="{DF92C363-2BF3-40F0-BC47-BC32DC0E0ED9}" type="presOf" srcId="{3F2D0BE2-70FC-4C9E-9DDD-03833DE08EEE}" destId="{C5FB35C6-9D1A-4783-95C1-5AFB8E7CA248}" srcOrd="0" destOrd="0" presId="urn:microsoft.com/office/officeart/2018/2/layout/IconVerticalSolidList"/>
    <dgm:cxn modelId="{B0520B47-2131-458F-A63F-D596B44C0D38}" srcId="{6EDC4373-118C-4164-ACC8-5B9F55943ABC}" destId="{F204B753-D879-4F6B-84C6-7AA94B30BEAE}" srcOrd="1" destOrd="0" parTransId="{57900543-3D83-4EFE-B6E5-9341FF6BFD82}" sibTransId="{BC012B24-0525-427B-A5BA-C3D8D037AC2E}"/>
    <dgm:cxn modelId="{8AD61250-7A1B-4DD5-B7BE-BE05A6E3DB2C}" srcId="{6EDC4373-118C-4164-ACC8-5B9F55943ABC}" destId="{27CAB8FA-9610-440A-BFC8-C73669605CA8}" srcOrd="4" destOrd="0" parTransId="{41728766-A52A-4510-A6CA-3731E9896369}" sibTransId="{8973B510-A65D-4764-B1E8-A8886BF31FC7}"/>
    <dgm:cxn modelId="{27677E51-80B0-4869-B753-E881010E27C8}" srcId="{6EDC4373-118C-4164-ACC8-5B9F55943ABC}" destId="{0991D160-E5A6-410A-9ACC-782F0FB1CAA5}" srcOrd="2" destOrd="0" parTransId="{6230F0EE-9871-4DDC-BB6A-9BF38687EB25}" sibTransId="{7AC4104C-4362-4477-B6B0-216D47790081}"/>
    <dgm:cxn modelId="{4F3FFCAE-0E7F-4696-8EB3-2ADE8B799044}" srcId="{6EDC4373-118C-4164-ACC8-5B9F55943ABC}" destId="{0D906741-6F73-40FB-A5BF-71131E0D3C2A}" srcOrd="6" destOrd="0" parTransId="{328FA971-5A33-4C22-B8BA-51633CD4C778}" sibTransId="{E4AD1860-ADB7-4B6D-89E0-954548A39C1A}"/>
    <dgm:cxn modelId="{FD7DF1BA-DF53-4A61-B403-7171EF311448}" srcId="{6EDC4373-118C-4164-ACC8-5B9F55943ABC}" destId="{B05A067F-0FD4-43F9-BACF-2BA1581FFE83}" srcOrd="0" destOrd="0" parTransId="{023C23C4-405C-4A08-94E5-0B24351A404E}" sibTransId="{47889B9E-4CBE-48DA-B5EC-9AADA5A1A11E}"/>
    <dgm:cxn modelId="{F7F07CCC-5424-488C-9132-D1510E0CC2BA}" srcId="{6EDC4373-118C-4164-ACC8-5B9F55943ABC}" destId="{A438AB69-C400-4C67-A568-FF59488CD1C2}" srcOrd="3" destOrd="0" parTransId="{D81C2097-C891-4EB5-A7AE-D95520EBCD41}" sibTransId="{A371018D-9F3B-45B8-B428-4EB40CB543D6}"/>
    <dgm:cxn modelId="{BEC811E6-C0B4-4C9E-9FF7-012EAF96EA22}" type="presOf" srcId="{27CAB8FA-9610-440A-BFC8-C73669605CA8}" destId="{81AF8DE1-B23A-4D45-98EC-8FEB65C18900}" srcOrd="0" destOrd="0" presId="urn:microsoft.com/office/officeart/2018/2/layout/IconVerticalSolidList"/>
    <dgm:cxn modelId="{A4379FEE-74EA-4613-B68D-C87760F25B0A}" srcId="{6EDC4373-118C-4164-ACC8-5B9F55943ABC}" destId="{37F1F86B-F1B8-4283-A165-1657D9125C81}" srcOrd="7" destOrd="0" parTransId="{BDC38542-B0D9-4552-8FEA-6571E62D59B8}" sibTransId="{297DE4C4-1D0C-434E-8494-3FAADE716A79}"/>
    <dgm:cxn modelId="{B4085AA1-F334-44D0-A216-A0ABED9DEADE}" type="presParOf" srcId="{8522A4A1-77E5-43BA-9ADA-695F69936181}" destId="{B8EAA69B-4790-4D10-B358-E51C818B81EB}" srcOrd="0" destOrd="0" presId="urn:microsoft.com/office/officeart/2018/2/layout/IconVerticalSolidList"/>
    <dgm:cxn modelId="{14DF94F9-24E9-4359-A0B2-7FBA8582790B}" type="presParOf" srcId="{B8EAA69B-4790-4D10-B358-E51C818B81EB}" destId="{16B6A902-73AE-4D7D-92D2-291C9966A951}" srcOrd="0" destOrd="0" presId="urn:microsoft.com/office/officeart/2018/2/layout/IconVerticalSolidList"/>
    <dgm:cxn modelId="{46353C81-52B9-441C-945E-BAB6EC4E54B9}" type="presParOf" srcId="{B8EAA69B-4790-4D10-B358-E51C818B81EB}" destId="{D734B030-4D5D-4C17-AFFC-814AD1FCC9C0}" srcOrd="1" destOrd="0" presId="urn:microsoft.com/office/officeart/2018/2/layout/IconVerticalSolidList"/>
    <dgm:cxn modelId="{EEAE31A4-F2D2-443C-A047-7C5FD98131AC}" type="presParOf" srcId="{B8EAA69B-4790-4D10-B358-E51C818B81EB}" destId="{69A33CF5-D9D7-4F4A-AD8A-0D0957EFE41A}" srcOrd="2" destOrd="0" presId="urn:microsoft.com/office/officeart/2018/2/layout/IconVerticalSolidList"/>
    <dgm:cxn modelId="{2518562A-B149-43FE-BBC9-1FCF4EA3E85B}" type="presParOf" srcId="{B8EAA69B-4790-4D10-B358-E51C818B81EB}" destId="{078B10AA-DB74-48D6-A0A7-D76BDDA1AC8B}" srcOrd="3" destOrd="0" presId="urn:microsoft.com/office/officeart/2018/2/layout/IconVerticalSolidList"/>
    <dgm:cxn modelId="{98D36683-284C-45AA-923A-6D3F5CEBA52D}" type="presParOf" srcId="{8522A4A1-77E5-43BA-9ADA-695F69936181}" destId="{963CE202-E058-4787-9D88-F3F00180D25F}" srcOrd="1" destOrd="0" presId="urn:microsoft.com/office/officeart/2018/2/layout/IconVerticalSolidList"/>
    <dgm:cxn modelId="{A46A6378-02C9-4134-A4DD-168451F82D0C}" type="presParOf" srcId="{8522A4A1-77E5-43BA-9ADA-695F69936181}" destId="{A75A4485-E658-4C42-84D1-0BD49AC29A98}" srcOrd="2" destOrd="0" presId="urn:microsoft.com/office/officeart/2018/2/layout/IconVerticalSolidList"/>
    <dgm:cxn modelId="{EC47A53C-9BC6-4E7E-9A9C-72E9131D77E4}" type="presParOf" srcId="{A75A4485-E658-4C42-84D1-0BD49AC29A98}" destId="{DCA13278-A589-4232-8A35-CC448F5483AD}" srcOrd="0" destOrd="0" presId="urn:microsoft.com/office/officeart/2018/2/layout/IconVerticalSolidList"/>
    <dgm:cxn modelId="{E590B56A-F127-4B12-8118-022A01B6E291}" type="presParOf" srcId="{A75A4485-E658-4C42-84D1-0BD49AC29A98}" destId="{1E59D0F8-072A-4351-BEAB-D77460A7A2E4}" srcOrd="1" destOrd="0" presId="urn:microsoft.com/office/officeart/2018/2/layout/IconVerticalSolidList"/>
    <dgm:cxn modelId="{D46E21A3-9FAF-4CDF-8425-D6EC343E9F2B}" type="presParOf" srcId="{A75A4485-E658-4C42-84D1-0BD49AC29A98}" destId="{74B2E669-DF73-4C99-A64B-CF2C4BEBAB81}" srcOrd="2" destOrd="0" presId="urn:microsoft.com/office/officeart/2018/2/layout/IconVerticalSolidList"/>
    <dgm:cxn modelId="{E9A5D743-F4E2-435D-B7C3-9CDAAB3B79DF}" type="presParOf" srcId="{A75A4485-E658-4C42-84D1-0BD49AC29A98}" destId="{49903B30-ECC8-40FD-884B-888571DE5FF1}" srcOrd="3" destOrd="0" presId="urn:microsoft.com/office/officeart/2018/2/layout/IconVerticalSolidList"/>
    <dgm:cxn modelId="{E9A2737B-F876-426D-A754-0C8735DA4CF7}" type="presParOf" srcId="{8522A4A1-77E5-43BA-9ADA-695F69936181}" destId="{00D5CAA6-EACF-4C8F-8666-9A01E8040137}" srcOrd="3" destOrd="0" presId="urn:microsoft.com/office/officeart/2018/2/layout/IconVerticalSolidList"/>
    <dgm:cxn modelId="{888A6162-F4AF-43E5-B628-02C83FF0C07A}" type="presParOf" srcId="{8522A4A1-77E5-43BA-9ADA-695F69936181}" destId="{8F101637-E60D-42AF-BD88-17A994F517DB}" srcOrd="4" destOrd="0" presId="urn:microsoft.com/office/officeart/2018/2/layout/IconVerticalSolidList"/>
    <dgm:cxn modelId="{4B1AA5B4-37C6-414F-98EF-90EBC0FCBBCE}" type="presParOf" srcId="{8F101637-E60D-42AF-BD88-17A994F517DB}" destId="{1EC52004-46CF-4055-B767-B942F552301A}" srcOrd="0" destOrd="0" presId="urn:microsoft.com/office/officeart/2018/2/layout/IconVerticalSolidList"/>
    <dgm:cxn modelId="{6C5CB780-75E3-438F-AC1A-2FD8563BA414}" type="presParOf" srcId="{8F101637-E60D-42AF-BD88-17A994F517DB}" destId="{90E38224-E1B3-4074-BB52-B4D426B1E40C}" srcOrd="1" destOrd="0" presId="urn:microsoft.com/office/officeart/2018/2/layout/IconVerticalSolidList"/>
    <dgm:cxn modelId="{CC16E974-2355-4406-918B-FAE433554834}" type="presParOf" srcId="{8F101637-E60D-42AF-BD88-17A994F517DB}" destId="{E945F086-25E2-4646-A869-072C683A7E56}" srcOrd="2" destOrd="0" presId="urn:microsoft.com/office/officeart/2018/2/layout/IconVerticalSolidList"/>
    <dgm:cxn modelId="{98F6C472-0CCA-494D-93A2-B8F3D4C54766}" type="presParOf" srcId="{8F101637-E60D-42AF-BD88-17A994F517DB}" destId="{A519765A-0848-441A-922A-B3A14650CB6F}" srcOrd="3" destOrd="0" presId="urn:microsoft.com/office/officeart/2018/2/layout/IconVerticalSolidList"/>
    <dgm:cxn modelId="{591622DC-F923-4AF2-8BDB-81917D76CB29}" type="presParOf" srcId="{8522A4A1-77E5-43BA-9ADA-695F69936181}" destId="{5014F74B-B383-4575-B417-79720C151D3B}" srcOrd="5" destOrd="0" presId="urn:microsoft.com/office/officeart/2018/2/layout/IconVerticalSolidList"/>
    <dgm:cxn modelId="{854D8C62-7475-48B9-AB4A-B2FA4E7B4D71}" type="presParOf" srcId="{8522A4A1-77E5-43BA-9ADA-695F69936181}" destId="{268845B5-659A-4A01-8D9B-418B4FE16AD6}" srcOrd="6" destOrd="0" presId="urn:microsoft.com/office/officeart/2018/2/layout/IconVerticalSolidList"/>
    <dgm:cxn modelId="{00F2F059-8FE9-4B26-AFE8-C43B9F07D154}" type="presParOf" srcId="{268845B5-659A-4A01-8D9B-418B4FE16AD6}" destId="{50DA3196-CEF1-4A36-913C-1E5EAEBAA988}" srcOrd="0" destOrd="0" presId="urn:microsoft.com/office/officeart/2018/2/layout/IconVerticalSolidList"/>
    <dgm:cxn modelId="{9A21DA24-8452-4E94-AC14-171B1358BCF6}" type="presParOf" srcId="{268845B5-659A-4A01-8D9B-418B4FE16AD6}" destId="{62B2C920-DFFA-4BB3-B79D-130AD4E6DC23}" srcOrd="1" destOrd="0" presId="urn:microsoft.com/office/officeart/2018/2/layout/IconVerticalSolidList"/>
    <dgm:cxn modelId="{8F2207F7-86DE-40C6-8301-A66F46CA8461}" type="presParOf" srcId="{268845B5-659A-4A01-8D9B-418B4FE16AD6}" destId="{C466A749-5B12-4635-97C8-E4C58A75CAFA}" srcOrd="2" destOrd="0" presId="urn:microsoft.com/office/officeart/2018/2/layout/IconVerticalSolidList"/>
    <dgm:cxn modelId="{883D9E70-F585-4772-90A3-7B7D1419BD56}" type="presParOf" srcId="{268845B5-659A-4A01-8D9B-418B4FE16AD6}" destId="{3C86505D-0285-4A15-91C9-5C08BBCC062C}" srcOrd="3" destOrd="0" presId="urn:microsoft.com/office/officeart/2018/2/layout/IconVerticalSolidList"/>
    <dgm:cxn modelId="{2A3E54EB-6EA2-403E-8FFF-4B367E50A4C2}" type="presParOf" srcId="{8522A4A1-77E5-43BA-9ADA-695F69936181}" destId="{7B1D5865-B3FB-418E-B5B3-8A27CA9F643A}" srcOrd="7" destOrd="0" presId="urn:microsoft.com/office/officeart/2018/2/layout/IconVerticalSolidList"/>
    <dgm:cxn modelId="{5794C9DE-4756-49C9-8DE8-5A19782E658C}" type="presParOf" srcId="{8522A4A1-77E5-43BA-9ADA-695F69936181}" destId="{38F6D556-8D33-4910-919D-967BCC7E2D79}" srcOrd="8" destOrd="0" presId="urn:microsoft.com/office/officeart/2018/2/layout/IconVerticalSolidList"/>
    <dgm:cxn modelId="{9BA63AF3-9B01-42A3-904A-123BBCC12F53}" type="presParOf" srcId="{38F6D556-8D33-4910-919D-967BCC7E2D79}" destId="{14A3ECD0-40BE-4CB0-84CB-C9D9D3FB78F3}" srcOrd="0" destOrd="0" presId="urn:microsoft.com/office/officeart/2018/2/layout/IconVerticalSolidList"/>
    <dgm:cxn modelId="{1A8B9723-2259-4888-9DD0-0C183A687D17}" type="presParOf" srcId="{38F6D556-8D33-4910-919D-967BCC7E2D79}" destId="{77BA65D3-605D-4310-96BF-59B034FC3BA6}" srcOrd="1" destOrd="0" presId="urn:microsoft.com/office/officeart/2018/2/layout/IconVerticalSolidList"/>
    <dgm:cxn modelId="{A09EBCF6-0D3E-4F1F-8A97-C3DD6A44D189}" type="presParOf" srcId="{38F6D556-8D33-4910-919D-967BCC7E2D79}" destId="{00920A0E-7F66-4B13-93CF-2B24AEA5ECD6}" srcOrd="2" destOrd="0" presId="urn:microsoft.com/office/officeart/2018/2/layout/IconVerticalSolidList"/>
    <dgm:cxn modelId="{F20A6F3E-6B2F-446F-AD88-7A7C8ECAEFFD}" type="presParOf" srcId="{38F6D556-8D33-4910-919D-967BCC7E2D79}" destId="{81AF8DE1-B23A-4D45-98EC-8FEB65C18900}" srcOrd="3" destOrd="0" presId="urn:microsoft.com/office/officeart/2018/2/layout/IconVerticalSolidList"/>
    <dgm:cxn modelId="{0328FA3A-76F1-4214-B904-0F65E1CE17B1}" type="presParOf" srcId="{8522A4A1-77E5-43BA-9ADA-695F69936181}" destId="{04852DDE-385B-4329-80DE-599584BCB161}" srcOrd="9" destOrd="0" presId="urn:microsoft.com/office/officeart/2018/2/layout/IconVerticalSolidList"/>
    <dgm:cxn modelId="{3F8D6600-5308-43E6-A8D1-6E026B9C2B08}" type="presParOf" srcId="{8522A4A1-77E5-43BA-9ADA-695F69936181}" destId="{9CD8FF09-49D4-438A-9196-7FB43807771C}" srcOrd="10" destOrd="0" presId="urn:microsoft.com/office/officeart/2018/2/layout/IconVerticalSolidList"/>
    <dgm:cxn modelId="{3F8F8051-5A59-4954-A1E5-62731047C802}" type="presParOf" srcId="{9CD8FF09-49D4-438A-9196-7FB43807771C}" destId="{4D8A1E9F-94FB-4D0C-BF9C-21DF305C8E07}" srcOrd="0" destOrd="0" presId="urn:microsoft.com/office/officeart/2018/2/layout/IconVerticalSolidList"/>
    <dgm:cxn modelId="{8F4433BA-C245-4C2D-BF23-56431E3BE04C}" type="presParOf" srcId="{9CD8FF09-49D4-438A-9196-7FB43807771C}" destId="{40ADD50B-1999-425C-8DE3-F61C6B99C5D6}" srcOrd="1" destOrd="0" presId="urn:microsoft.com/office/officeart/2018/2/layout/IconVerticalSolidList"/>
    <dgm:cxn modelId="{33BA9498-2C78-460D-875C-85BCDD7C3AD2}" type="presParOf" srcId="{9CD8FF09-49D4-438A-9196-7FB43807771C}" destId="{88CDFC15-9E84-44AC-8E56-FB4FBE93AF26}" srcOrd="2" destOrd="0" presId="urn:microsoft.com/office/officeart/2018/2/layout/IconVerticalSolidList"/>
    <dgm:cxn modelId="{E9073EE6-12B3-43A0-9316-5E7885A34A0A}" type="presParOf" srcId="{9CD8FF09-49D4-438A-9196-7FB43807771C}" destId="{C5FB35C6-9D1A-4783-95C1-5AFB8E7CA248}" srcOrd="3" destOrd="0" presId="urn:microsoft.com/office/officeart/2018/2/layout/IconVerticalSolidList"/>
    <dgm:cxn modelId="{849A803C-68C0-4606-84D2-7BDBB15256BF}" type="presParOf" srcId="{8522A4A1-77E5-43BA-9ADA-695F69936181}" destId="{FD8E7F89-BEF2-48FE-B24B-C26A217D298A}" srcOrd="11" destOrd="0" presId="urn:microsoft.com/office/officeart/2018/2/layout/IconVerticalSolidList"/>
    <dgm:cxn modelId="{FA5C69A2-8181-4E2A-B75C-F5378856B4DB}" type="presParOf" srcId="{8522A4A1-77E5-43BA-9ADA-695F69936181}" destId="{20FCAA51-6506-4119-BEFF-5A103A4461DF}" srcOrd="12" destOrd="0" presId="urn:microsoft.com/office/officeart/2018/2/layout/IconVerticalSolidList"/>
    <dgm:cxn modelId="{C801D61D-D25A-4D30-82AA-9448CF42B743}" type="presParOf" srcId="{20FCAA51-6506-4119-BEFF-5A103A4461DF}" destId="{9B34B2C7-2E96-4372-864D-67CC01A302B6}" srcOrd="0" destOrd="0" presId="urn:microsoft.com/office/officeart/2018/2/layout/IconVerticalSolidList"/>
    <dgm:cxn modelId="{98E865BE-EECA-4010-AF9B-4931AC0AE22D}" type="presParOf" srcId="{20FCAA51-6506-4119-BEFF-5A103A4461DF}" destId="{98AC8627-8512-40DF-B612-B5E6F0BC76D0}" srcOrd="1" destOrd="0" presId="urn:microsoft.com/office/officeart/2018/2/layout/IconVerticalSolidList"/>
    <dgm:cxn modelId="{46E75A18-DA35-4775-A0FB-501E9B7C4699}" type="presParOf" srcId="{20FCAA51-6506-4119-BEFF-5A103A4461DF}" destId="{2281838B-6A6B-407D-839A-7D61F664632A}" srcOrd="2" destOrd="0" presId="urn:microsoft.com/office/officeart/2018/2/layout/IconVerticalSolidList"/>
    <dgm:cxn modelId="{67AB4A97-45E4-4DDF-8096-78F4AEF85E28}" type="presParOf" srcId="{20FCAA51-6506-4119-BEFF-5A103A4461DF}" destId="{752BAE06-D47B-4526-A642-42D36FA723C3}" srcOrd="3" destOrd="0" presId="urn:microsoft.com/office/officeart/2018/2/layout/IconVerticalSolidList"/>
    <dgm:cxn modelId="{E658FFF0-8ED2-4A67-978C-4696B9D40897}" type="presParOf" srcId="{8522A4A1-77E5-43BA-9ADA-695F69936181}" destId="{685014B5-6D9A-4FF4-A80C-DA0069382D03}" srcOrd="13" destOrd="0" presId="urn:microsoft.com/office/officeart/2018/2/layout/IconVerticalSolidList"/>
    <dgm:cxn modelId="{D253B227-32EC-4108-B488-274921B1A927}" type="presParOf" srcId="{8522A4A1-77E5-43BA-9ADA-695F69936181}" destId="{974DE5E9-397F-4F88-9D38-E37F649E2404}" srcOrd="14" destOrd="0" presId="urn:microsoft.com/office/officeart/2018/2/layout/IconVerticalSolidList"/>
    <dgm:cxn modelId="{77FBA0CA-A901-45A0-9FB7-06876438FA36}" type="presParOf" srcId="{974DE5E9-397F-4F88-9D38-E37F649E2404}" destId="{55713417-0A4D-491A-98D2-0DFA8E424C69}" srcOrd="0" destOrd="0" presId="urn:microsoft.com/office/officeart/2018/2/layout/IconVerticalSolidList"/>
    <dgm:cxn modelId="{DBE17AE1-29D1-48BE-9628-7F388D9838B1}" type="presParOf" srcId="{974DE5E9-397F-4F88-9D38-E37F649E2404}" destId="{96C7117B-7D29-45E5-9D72-CA507DAD331B}" srcOrd="1" destOrd="0" presId="urn:microsoft.com/office/officeart/2018/2/layout/IconVerticalSolidList"/>
    <dgm:cxn modelId="{B860583C-032E-4272-AE47-281FC9E30B61}" type="presParOf" srcId="{974DE5E9-397F-4F88-9D38-E37F649E2404}" destId="{48E84AB9-5023-49D8-BBA4-875ED365563F}" srcOrd="2" destOrd="0" presId="urn:microsoft.com/office/officeart/2018/2/layout/IconVerticalSolidList"/>
    <dgm:cxn modelId="{6C6F31C5-E25D-4449-AE9B-71FDABC3A436}" type="presParOf" srcId="{974DE5E9-397F-4F88-9D38-E37F649E2404}" destId="{8A5C287C-1956-4ECE-B04F-FCF6208899C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6E8970-F971-4D8E-BE16-9BDFBCC8277E}">
      <dsp:nvSpPr>
        <dsp:cNvPr id="0" name=""/>
        <dsp:cNvSpPr/>
      </dsp:nvSpPr>
      <dsp:spPr>
        <a:xfrm>
          <a:off x="0" y="3736288"/>
          <a:ext cx="10515600" cy="612969"/>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b="0" i="0" kern="1200"/>
            <a:t>Q&amp;A</a:t>
          </a:r>
          <a:endParaRPr lang="en-GB" sz="2100" kern="1200"/>
        </a:p>
      </dsp:txBody>
      <dsp:txXfrm>
        <a:off x="0" y="3736288"/>
        <a:ext cx="10515600" cy="612969"/>
      </dsp:txXfrm>
    </dsp:sp>
    <dsp:sp modelId="{4A8331D1-45AC-4C3E-8D43-ECB4368C4883}">
      <dsp:nvSpPr>
        <dsp:cNvPr id="0" name=""/>
        <dsp:cNvSpPr/>
      </dsp:nvSpPr>
      <dsp:spPr>
        <a:xfrm rot="10800000">
          <a:off x="0" y="2802736"/>
          <a:ext cx="10515600" cy="942746"/>
        </a:xfrm>
        <a:prstGeom prst="upArrowCallou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b="0" i="0" kern="1200" dirty="0"/>
            <a:t>Digital Evidence Collection, Preservation, and Presentation</a:t>
          </a:r>
          <a:endParaRPr lang="en-GB" sz="2100" kern="1200" dirty="0"/>
        </a:p>
      </dsp:txBody>
      <dsp:txXfrm rot="10800000">
        <a:off x="0" y="2802736"/>
        <a:ext cx="10515600" cy="612568"/>
      </dsp:txXfrm>
    </dsp:sp>
    <dsp:sp modelId="{72AEA7C7-0A0C-479E-B5F5-D1E16F8F4719}">
      <dsp:nvSpPr>
        <dsp:cNvPr id="0" name=""/>
        <dsp:cNvSpPr/>
      </dsp:nvSpPr>
      <dsp:spPr>
        <a:xfrm rot="10800000">
          <a:off x="0" y="1869184"/>
          <a:ext cx="10515600" cy="942746"/>
        </a:xfrm>
        <a:prstGeom prst="upArrowCallou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b="0" i="0" kern="1200"/>
            <a:t>Cyber Enabled Financial Crime</a:t>
          </a:r>
          <a:endParaRPr lang="en-GB" sz="2100" kern="1200"/>
        </a:p>
      </dsp:txBody>
      <dsp:txXfrm rot="10800000">
        <a:off x="0" y="1869184"/>
        <a:ext cx="10515600" cy="612568"/>
      </dsp:txXfrm>
    </dsp:sp>
    <dsp:sp modelId="{14954B26-A4AD-4815-9D8F-22636E804D9A}">
      <dsp:nvSpPr>
        <dsp:cNvPr id="0" name=""/>
        <dsp:cNvSpPr/>
      </dsp:nvSpPr>
      <dsp:spPr>
        <a:xfrm rot="10800000">
          <a:off x="0" y="935632"/>
          <a:ext cx="10515600" cy="942746"/>
        </a:xfrm>
        <a:prstGeom prst="upArrowCallou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b="0" i="0" kern="1200" dirty="0"/>
            <a:t>Tools to Investigate Criminal Usage of Virtual Assets </a:t>
          </a:r>
          <a:endParaRPr lang="en-GB" sz="2100" kern="1200" dirty="0"/>
        </a:p>
      </dsp:txBody>
      <dsp:txXfrm rot="10800000">
        <a:off x="0" y="935632"/>
        <a:ext cx="10515600" cy="612568"/>
      </dsp:txXfrm>
    </dsp:sp>
    <dsp:sp modelId="{87B87949-DCA2-479A-92BD-D131EC8B8609}">
      <dsp:nvSpPr>
        <dsp:cNvPr id="0" name=""/>
        <dsp:cNvSpPr/>
      </dsp:nvSpPr>
      <dsp:spPr>
        <a:xfrm rot="10800000">
          <a:off x="0" y="2080"/>
          <a:ext cx="10515600" cy="942746"/>
        </a:xfrm>
        <a:prstGeom prst="upArrowCallou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b="0" i="0" kern="1200"/>
            <a:t>Criminal Usage of Digital Payment Methods</a:t>
          </a:r>
          <a:endParaRPr lang="en-GB" sz="2100" kern="1200"/>
        </a:p>
      </dsp:txBody>
      <dsp:txXfrm rot="10800000">
        <a:off x="0" y="2080"/>
        <a:ext cx="10515600" cy="612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68F805-A332-458C-98BE-2FFC721A4F4F}">
      <dsp:nvSpPr>
        <dsp:cNvPr id="0" name=""/>
        <dsp:cNvSpPr/>
      </dsp:nvSpPr>
      <dsp:spPr>
        <a:xfrm>
          <a:off x="2466" y="0"/>
          <a:ext cx="4944205" cy="502889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889000">
            <a:lnSpc>
              <a:spcPct val="90000"/>
            </a:lnSpc>
            <a:spcBef>
              <a:spcPct val="0"/>
            </a:spcBef>
            <a:spcAft>
              <a:spcPct val="35000"/>
            </a:spcAft>
            <a:buFont typeface="+mj-lt"/>
            <a:buNone/>
          </a:pPr>
          <a:r>
            <a:rPr lang="en-US" sz="2000" b="1" i="0" kern="1200" dirty="0"/>
            <a:t>Money Laundering</a:t>
          </a:r>
          <a:r>
            <a:rPr lang="en-US" sz="2000" b="0" i="0" kern="1200" dirty="0"/>
            <a:t>:</a:t>
          </a:r>
        </a:p>
        <a:p>
          <a:pPr marL="0" lvl="0" indent="0" algn="l" defTabSz="889000">
            <a:lnSpc>
              <a:spcPct val="90000"/>
            </a:lnSpc>
            <a:spcBef>
              <a:spcPct val="0"/>
            </a:spcBef>
            <a:spcAft>
              <a:spcPct val="35000"/>
            </a:spcAft>
            <a:buFont typeface="+mj-lt"/>
            <a:buNone/>
          </a:pPr>
          <a:r>
            <a:rPr lang="en-US" sz="2000" b="1" i="0" kern="1200" dirty="0"/>
            <a:t>Case Study</a:t>
          </a:r>
          <a:r>
            <a:rPr lang="en-US" sz="2000" b="0" i="0" kern="1200" dirty="0"/>
            <a:t>: </a:t>
          </a:r>
          <a:r>
            <a:rPr lang="en-US" sz="2000" b="1" i="0" kern="1200" dirty="0"/>
            <a:t>Liberty Reserve Case (2013)</a:t>
          </a:r>
        </a:p>
        <a:p>
          <a:pPr marL="0" lvl="0" indent="0" algn="l" defTabSz="889000">
            <a:lnSpc>
              <a:spcPct val="90000"/>
            </a:lnSpc>
            <a:spcBef>
              <a:spcPct val="0"/>
            </a:spcBef>
            <a:spcAft>
              <a:spcPct val="35000"/>
            </a:spcAft>
            <a:buFont typeface="+mj-lt"/>
            <a:buNone/>
          </a:pPr>
          <a:endParaRPr lang="en-US" sz="2000" b="0" i="0" kern="1200" dirty="0"/>
        </a:p>
        <a:p>
          <a:pPr marL="0" lvl="0" indent="0" algn="l" defTabSz="889000">
            <a:lnSpc>
              <a:spcPct val="90000"/>
            </a:lnSpc>
            <a:spcBef>
              <a:spcPct val="0"/>
            </a:spcBef>
            <a:spcAft>
              <a:spcPct val="35000"/>
            </a:spcAft>
            <a:buFont typeface="+mj-lt"/>
            <a:buNone/>
          </a:pPr>
          <a:r>
            <a:rPr lang="en-US" sz="2000" b="1" i="0" kern="1200" dirty="0"/>
            <a:t>Overview</a:t>
          </a:r>
          <a:r>
            <a:rPr lang="en-US" sz="2000" b="0" i="0" kern="1200" dirty="0"/>
            <a:t>: Liberty Reserve, a digital currency service based in Costa Rica, was used to launder more than $6 billion over seven years. It facilitated anonymous money transfers without proper oversight.</a:t>
          </a:r>
        </a:p>
        <a:p>
          <a:pPr marL="0" lvl="0" indent="0" algn="l" defTabSz="889000">
            <a:lnSpc>
              <a:spcPct val="90000"/>
            </a:lnSpc>
            <a:spcBef>
              <a:spcPct val="0"/>
            </a:spcBef>
            <a:spcAft>
              <a:spcPct val="35000"/>
            </a:spcAft>
            <a:buFont typeface="+mj-lt"/>
            <a:buNone/>
          </a:pPr>
          <a:r>
            <a:rPr lang="en-US" sz="2000" b="1" i="0" kern="1200" dirty="0"/>
            <a:t>Outcome</a:t>
          </a:r>
          <a:r>
            <a:rPr lang="en-US" sz="2000" b="0" i="0" kern="1200" dirty="0"/>
            <a:t>: The U.S. government shut down Liberty Reserve, and its founder was arrested and sentenced to 20 years in prison. This case underscored the potential for digital currencies to be exploited for money laundering.</a:t>
          </a:r>
          <a:endParaRPr lang="en-US" sz="2000" kern="1200" dirty="0"/>
        </a:p>
      </dsp:txBody>
      <dsp:txXfrm>
        <a:off x="2466" y="0"/>
        <a:ext cx="4944205" cy="5028893"/>
      </dsp:txXfrm>
    </dsp:sp>
    <dsp:sp modelId="{7EA8D3EB-7030-43BC-BC4E-E1D19EFF94E1}">
      <dsp:nvSpPr>
        <dsp:cNvPr id="0" name=""/>
        <dsp:cNvSpPr/>
      </dsp:nvSpPr>
      <dsp:spPr>
        <a:xfrm>
          <a:off x="5020948" y="2392946"/>
          <a:ext cx="741630" cy="243000"/>
        </a:xfrm>
        <a:prstGeom prst="rightArrow">
          <a:avLst>
            <a:gd name="adj1" fmla="val 50000"/>
            <a:gd name="adj2" fmla="val 5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35E94B-4993-41C9-AAC1-D8E72AD77149}">
      <dsp:nvSpPr>
        <dsp:cNvPr id="0" name=""/>
        <dsp:cNvSpPr/>
      </dsp:nvSpPr>
      <dsp:spPr>
        <a:xfrm>
          <a:off x="5836855" y="0"/>
          <a:ext cx="4944205" cy="502889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889000">
            <a:lnSpc>
              <a:spcPct val="90000"/>
            </a:lnSpc>
            <a:spcBef>
              <a:spcPct val="0"/>
            </a:spcBef>
            <a:spcAft>
              <a:spcPct val="35000"/>
            </a:spcAft>
            <a:buFont typeface="+mj-lt"/>
            <a:buNone/>
          </a:pPr>
          <a:r>
            <a:rPr lang="en-US" sz="2000" b="1" i="0" kern="1200" dirty="0"/>
            <a:t>Terrorism Financing</a:t>
          </a:r>
          <a:r>
            <a:rPr lang="en-US" sz="2000" b="0" i="0" kern="1200" dirty="0"/>
            <a:t>:</a:t>
          </a:r>
        </a:p>
        <a:p>
          <a:pPr marL="0" lvl="0" indent="0" algn="l" defTabSz="889000">
            <a:lnSpc>
              <a:spcPct val="90000"/>
            </a:lnSpc>
            <a:spcBef>
              <a:spcPct val="0"/>
            </a:spcBef>
            <a:spcAft>
              <a:spcPct val="35000"/>
            </a:spcAft>
            <a:buFont typeface="+mj-lt"/>
            <a:buNone/>
          </a:pPr>
          <a:r>
            <a:rPr lang="en-US" sz="2000" b="1" i="0" kern="1200" dirty="0"/>
            <a:t>Case Study</a:t>
          </a:r>
          <a:r>
            <a:rPr lang="en-US" sz="2000" b="0" i="0" kern="1200" dirty="0"/>
            <a:t>: </a:t>
          </a:r>
          <a:r>
            <a:rPr lang="en-US" sz="2000" b="1" i="0" kern="1200" dirty="0"/>
            <a:t>Bitcoin and the Funding of Terrorism (2015-2020)</a:t>
          </a:r>
        </a:p>
        <a:p>
          <a:pPr marL="0" lvl="0" indent="0" algn="l" defTabSz="889000">
            <a:lnSpc>
              <a:spcPct val="90000"/>
            </a:lnSpc>
            <a:spcBef>
              <a:spcPct val="0"/>
            </a:spcBef>
            <a:spcAft>
              <a:spcPct val="35000"/>
            </a:spcAft>
            <a:buFont typeface="+mj-lt"/>
            <a:buNone/>
          </a:pPr>
          <a:endParaRPr lang="en-US" sz="2000" b="0" i="0" kern="1200" dirty="0"/>
        </a:p>
        <a:p>
          <a:pPr marL="0" lvl="0" indent="0" algn="l" defTabSz="889000">
            <a:lnSpc>
              <a:spcPct val="90000"/>
            </a:lnSpc>
            <a:spcBef>
              <a:spcPct val="0"/>
            </a:spcBef>
            <a:spcAft>
              <a:spcPct val="35000"/>
            </a:spcAft>
            <a:buFont typeface="+mj-lt"/>
            <a:buNone/>
          </a:pPr>
          <a:r>
            <a:rPr lang="en-US" sz="2000" b="1" i="0" kern="1200" dirty="0"/>
            <a:t>Overview</a:t>
          </a:r>
          <a:r>
            <a:rPr lang="en-US" sz="2000" b="0" i="0" kern="1200" dirty="0"/>
            <a:t>: Various terrorist groups, including ISIS, used Bitcoin and other cryptocurrencies to finance their operations. These groups solicited donations through social media and encrypted messaging platforms.</a:t>
          </a:r>
        </a:p>
        <a:p>
          <a:pPr marL="0" lvl="0" indent="0" algn="l" defTabSz="889000">
            <a:lnSpc>
              <a:spcPct val="90000"/>
            </a:lnSpc>
            <a:spcBef>
              <a:spcPct val="0"/>
            </a:spcBef>
            <a:spcAft>
              <a:spcPct val="35000"/>
            </a:spcAft>
            <a:buFont typeface="+mj-lt"/>
            <a:buNone/>
          </a:pPr>
          <a:r>
            <a:rPr lang="en-US" sz="2000" b="1" i="0" kern="1200" dirty="0"/>
            <a:t>Outcome</a:t>
          </a:r>
          <a:r>
            <a:rPr lang="en-US" sz="2000" b="0" i="0" kern="1200" dirty="0"/>
            <a:t>: Law enforcement agencies tracked and seized cryptocurrency assets linked to terrorism financing. This led to increased scrutiny and regulation of cryptocurrency exchanges to prevent misuse for illegal activities.</a:t>
          </a:r>
          <a:endParaRPr lang="en-US" sz="2000" kern="1200" dirty="0"/>
        </a:p>
      </dsp:txBody>
      <dsp:txXfrm>
        <a:off x="5836855" y="0"/>
        <a:ext cx="4944205" cy="50288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E6E960-E3D7-44BD-BB74-0F93DA34087B}">
      <dsp:nvSpPr>
        <dsp:cNvPr id="0" name=""/>
        <dsp:cNvSpPr/>
      </dsp:nvSpPr>
      <dsp:spPr>
        <a:xfrm>
          <a:off x="3570" y="642985"/>
          <a:ext cx="2832978" cy="209055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dirty="0"/>
            <a:t>Phishing and Social Engineering</a:t>
          </a:r>
          <a:r>
            <a:rPr lang="en-US" sz="1500" b="0" i="0" kern="1200" dirty="0"/>
            <a:t>:</a:t>
          </a:r>
        </a:p>
        <a:p>
          <a:pPr marL="0" lvl="0" indent="0" algn="l" defTabSz="666750">
            <a:lnSpc>
              <a:spcPct val="90000"/>
            </a:lnSpc>
            <a:spcBef>
              <a:spcPct val="0"/>
            </a:spcBef>
            <a:spcAft>
              <a:spcPct val="35000"/>
            </a:spcAft>
            <a:buNone/>
          </a:pPr>
          <a:r>
            <a:rPr lang="en-US" sz="1500" b="0" i="0" kern="1200" dirty="0"/>
            <a:t>Criminals use deceptive emails, texts, or websites to trick individuals into revealing personal information, such as login credentials or credit card details.</a:t>
          </a:r>
          <a:endParaRPr lang="en-US" sz="1500" kern="1200" dirty="0"/>
        </a:p>
      </dsp:txBody>
      <dsp:txXfrm>
        <a:off x="3570" y="642985"/>
        <a:ext cx="2832978" cy="2090551"/>
      </dsp:txXfrm>
    </dsp:sp>
    <dsp:sp modelId="{BB588978-F8C5-45AB-BCB2-15C7BF80F860}">
      <dsp:nvSpPr>
        <dsp:cNvPr id="0" name=""/>
        <dsp:cNvSpPr/>
      </dsp:nvSpPr>
      <dsp:spPr>
        <a:xfrm>
          <a:off x="3119847" y="621440"/>
          <a:ext cx="2832978" cy="2133640"/>
        </a:xfrm>
        <a:prstGeom prst="rect">
          <a:avLst/>
        </a:prstGeom>
        <a:solidFill>
          <a:schemeClr val="accent2">
            <a:hueOff val="-207909"/>
            <a:satOff val="-11990"/>
            <a:lumOff val="12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dirty="0"/>
            <a:t>Card Skimming and Cloning</a:t>
          </a:r>
          <a:r>
            <a:rPr lang="en-US" sz="1500" b="0" i="0" kern="1200" dirty="0"/>
            <a:t>:</a:t>
          </a:r>
        </a:p>
        <a:p>
          <a:pPr marL="0" lvl="0" indent="0" algn="l" defTabSz="666750">
            <a:lnSpc>
              <a:spcPct val="90000"/>
            </a:lnSpc>
            <a:spcBef>
              <a:spcPct val="0"/>
            </a:spcBef>
            <a:spcAft>
              <a:spcPct val="35000"/>
            </a:spcAft>
            <a:buNone/>
          </a:pPr>
          <a:r>
            <a:rPr lang="en-US" sz="1500" b="0" i="0" kern="1200" dirty="0"/>
            <a:t> Devices are installed on ATMs or point-of-sale terminals to capture card details during transactions. The data is then used to create counterfeit cards.</a:t>
          </a:r>
          <a:endParaRPr lang="en-US" sz="1500" kern="1200" dirty="0"/>
        </a:p>
      </dsp:txBody>
      <dsp:txXfrm>
        <a:off x="3119847" y="621440"/>
        <a:ext cx="2832978" cy="2133640"/>
      </dsp:txXfrm>
    </dsp:sp>
    <dsp:sp modelId="{1B51FE51-7005-4CBE-B640-5C5E8588B0D7}">
      <dsp:nvSpPr>
        <dsp:cNvPr id="0" name=""/>
        <dsp:cNvSpPr/>
      </dsp:nvSpPr>
      <dsp:spPr>
        <a:xfrm>
          <a:off x="6236123" y="621440"/>
          <a:ext cx="2832978" cy="2133640"/>
        </a:xfrm>
        <a:prstGeom prst="rect">
          <a:avLst/>
        </a:prstGeom>
        <a:solidFill>
          <a:schemeClr val="accent2">
            <a:hueOff val="-415818"/>
            <a:satOff val="-23979"/>
            <a:lumOff val="24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dirty="0"/>
            <a:t>Malware and Ransomware</a:t>
          </a:r>
          <a:r>
            <a:rPr lang="en-US" sz="1500" b="0" i="0" kern="1200" dirty="0"/>
            <a:t>:</a:t>
          </a:r>
        </a:p>
        <a:p>
          <a:pPr marL="0" lvl="0" indent="0" algn="l" defTabSz="666750">
            <a:lnSpc>
              <a:spcPct val="90000"/>
            </a:lnSpc>
            <a:spcBef>
              <a:spcPct val="0"/>
            </a:spcBef>
            <a:spcAft>
              <a:spcPct val="35000"/>
            </a:spcAft>
            <a:buNone/>
          </a:pPr>
          <a:r>
            <a:rPr lang="en-US" sz="1500" b="0" i="0" kern="1200" dirty="0"/>
            <a:t> Malware is used to infiltrate systems and steal data or hold it hostage. Ransomware encrypts a victim's data and demands payment, often in cryptocurrencies, for the decryption key.</a:t>
          </a:r>
          <a:endParaRPr lang="en-US" sz="1500" kern="1200" dirty="0"/>
        </a:p>
      </dsp:txBody>
      <dsp:txXfrm>
        <a:off x="6236123" y="621440"/>
        <a:ext cx="2832978" cy="2133640"/>
      </dsp:txXfrm>
    </dsp:sp>
    <dsp:sp modelId="{7C266C33-F8BE-4458-B91C-CC27D7557310}">
      <dsp:nvSpPr>
        <dsp:cNvPr id="0" name=""/>
        <dsp:cNvSpPr/>
      </dsp:nvSpPr>
      <dsp:spPr>
        <a:xfrm>
          <a:off x="9355971" y="682395"/>
          <a:ext cx="2832978" cy="2133640"/>
        </a:xfrm>
        <a:prstGeom prst="rect">
          <a:avLst/>
        </a:prstGeom>
        <a:solidFill>
          <a:schemeClr val="accent2">
            <a:hueOff val="-623727"/>
            <a:satOff val="-35969"/>
            <a:lumOff val="36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dirty="0"/>
            <a:t>Virtual Assets  Exploitation</a:t>
          </a:r>
          <a:r>
            <a:rPr lang="en-US" sz="1500" b="0" i="0" kern="1200" dirty="0"/>
            <a:t>:</a:t>
          </a:r>
        </a:p>
        <a:p>
          <a:pPr marL="0" lvl="0" indent="0" algn="l" defTabSz="666750">
            <a:lnSpc>
              <a:spcPct val="90000"/>
            </a:lnSpc>
            <a:spcBef>
              <a:spcPct val="0"/>
            </a:spcBef>
            <a:spcAft>
              <a:spcPct val="35000"/>
            </a:spcAft>
            <a:buNone/>
          </a:pPr>
          <a:r>
            <a:rPr lang="en-US" sz="1500" b="0" i="0" kern="1200" dirty="0"/>
            <a:t> Virtual Assets offer a degree of anonymity, making them attractive for illicit transactions, money laundering, and terrorism financing.</a:t>
          </a:r>
          <a:endParaRPr lang="en-US" sz="1500" kern="1200" dirty="0"/>
        </a:p>
      </dsp:txBody>
      <dsp:txXfrm>
        <a:off x="9355971" y="682395"/>
        <a:ext cx="2832978" cy="2133640"/>
      </dsp:txXfrm>
    </dsp:sp>
    <dsp:sp modelId="{D8268179-5F8F-43B9-98DA-C85754784073}">
      <dsp:nvSpPr>
        <dsp:cNvPr id="0" name=""/>
        <dsp:cNvSpPr/>
      </dsp:nvSpPr>
      <dsp:spPr>
        <a:xfrm>
          <a:off x="3570" y="3038379"/>
          <a:ext cx="2832978" cy="2204267"/>
        </a:xfrm>
        <a:prstGeom prst="rect">
          <a:avLst/>
        </a:prstGeom>
        <a:solidFill>
          <a:schemeClr val="accent2">
            <a:hueOff val="-831636"/>
            <a:satOff val="-47959"/>
            <a:lumOff val="49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i="0" kern="1200" dirty="0"/>
            <a:t>Fraudulent Online Merchants</a:t>
          </a:r>
          <a:r>
            <a:rPr lang="en-US" sz="1500" b="0" i="0" kern="1200" dirty="0"/>
            <a:t>: Fake online stores or auction sites lure customers into paying for goods that are never delivered. These sites often look legitimate but disappear after collecting payments.</a:t>
          </a:r>
          <a:endParaRPr lang="en-US" sz="1500" kern="1200" dirty="0"/>
        </a:p>
      </dsp:txBody>
      <dsp:txXfrm>
        <a:off x="3570" y="3038379"/>
        <a:ext cx="2832978" cy="2204267"/>
      </dsp:txXfrm>
    </dsp:sp>
    <dsp:sp modelId="{C9D7A0F5-4180-42A8-9E13-4888127D5F44}">
      <dsp:nvSpPr>
        <dsp:cNvPr id="0" name=""/>
        <dsp:cNvSpPr/>
      </dsp:nvSpPr>
      <dsp:spPr>
        <a:xfrm>
          <a:off x="3119847" y="3048637"/>
          <a:ext cx="2832978" cy="2183750"/>
        </a:xfrm>
        <a:prstGeom prst="rect">
          <a:avLst/>
        </a:prstGeom>
        <a:solidFill>
          <a:schemeClr val="accent2">
            <a:hueOff val="-1039545"/>
            <a:satOff val="-59949"/>
            <a:lumOff val="61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i="0" kern="1200" dirty="0"/>
            <a:t>Money Mules and Mule Accounts</a:t>
          </a:r>
          <a:r>
            <a:rPr lang="en-US" sz="1500" b="0" i="0" kern="1200" dirty="0"/>
            <a:t>: Criminals recruit individuals, often unwittingly, to transfer illegally obtained funds through their bank accounts to obscure the money trail.</a:t>
          </a:r>
          <a:endParaRPr lang="en-US" sz="1500" kern="1200" dirty="0"/>
        </a:p>
      </dsp:txBody>
      <dsp:txXfrm>
        <a:off x="3119847" y="3048637"/>
        <a:ext cx="2832978" cy="2183750"/>
      </dsp:txXfrm>
    </dsp:sp>
    <dsp:sp modelId="{12A6E342-9526-4E88-8ACE-E63D490C42F9}">
      <dsp:nvSpPr>
        <dsp:cNvPr id="0" name=""/>
        <dsp:cNvSpPr/>
      </dsp:nvSpPr>
      <dsp:spPr>
        <a:xfrm>
          <a:off x="6236123" y="3080772"/>
          <a:ext cx="2832978" cy="2119481"/>
        </a:xfrm>
        <a:prstGeom prst="rect">
          <a:avLst/>
        </a:prstGeom>
        <a:solidFill>
          <a:schemeClr val="accent2">
            <a:hueOff val="-1247454"/>
            <a:satOff val="-71938"/>
            <a:lumOff val="73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dirty="0"/>
            <a:t>SIM Swapping</a:t>
          </a:r>
          <a:r>
            <a:rPr lang="en-US" sz="1500" b="0" i="0" kern="1200" dirty="0"/>
            <a:t>: </a:t>
          </a:r>
        </a:p>
        <a:p>
          <a:pPr marL="0" lvl="0" indent="0" algn="l" defTabSz="666750">
            <a:lnSpc>
              <a:spcPct val="90000"/>
            </a:lnSpc>
            <a:spcBef>
              <a:spcPct val="0"/>
            </a:spcBef>
            <a:spcAft>
              <a:spcPct val="35000"/>
            </a:spcAft>
            <a:buNone/>
          </a:pPr>
          <a:r>
            <a:rPr lang="en-US" sz="1500" b="0" i="0" kern="1200" dirty="0"/>
            <a:t>Criminals gain control of a victim's phone number by tricking the telecom provider into transferring the number to a SIM card they control. This allows them to bypass two-factor authentication and access financial accounts.</a:t>
          </a:r>
          <a:endParaRPr lang="en-US" sz="1500" kern="1200" dirty="0"/>
        </a:p>
      </dsp:txBody>
      <dsp:txXfrm>
        <a:off x="6236123" y="3080772"/>
        <a:ext cx="2832978" cy="2119481"/>
      </dsp:txXfrm>
    </dsp:sp>
    <dsp:sp modelId="{699B1F55-51B5-4F18-B13F-75898973F899}">
      <dsp:nvSpPr>
        <dsp:cNvPr id="0" name=""/>
        <dsp:cNvSpPr/>
      </dsp:nvSpPr>
      <dsp:spPr>
        <a:xfrm>
          <a:off x="9352400" y="3101628"/>
          <a:ext cx="2832978" cy="2077768"/>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dirty="0"/>
            <a:t>Exploitation of Payment Systems</a:t>
          </a:r>
          <a:r>
            <a:rPr lang="en-US" sz="1500" b="0" i="0" kern="1200" dirty="0"/>
            <a:t>:</a:t>
          </a:r>
        </a:p>
        <a:p>
          <a:pPr marL="0" lvl="0" indent="0" algn="l" defTabSz="666750">
            <a:lnSpc>
              <a:spcPct val="90000"/>
            </a:lnSpc>
            <a:spcBef>
              <a:spcPct val="0"/>
            </a:spcBef>
            <a:spcAft>
              <a:spcPct val="35000"/>
            </a:spcAft>
            <a:buNone/>
          </a:pPr>
          <a:r>
            <a:rPr lang="en-US" sz="1500" b="0" i="0" kern="1200" dirty="0"/>
            <a:t> Manipulating vulnerabilities in payment systems or exploiting weak security protocols to steal funds or data.</a:t>
          </a:r>
          <a:endParaRPr lang="en-US" sz="1500" kern="1200" dirty="0"/>
        </a:p>
      </dsp:txBody>
      <dsp:txXfrm>
        <a:off x="9352400" y="3101628"/>
        <a:ext cx="2832978" cy="20777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E2F02A-B396-478E-8B26-59046DEAF3E0}">
      <dsp:nvSpPr>
        <dsp:cNvPr id="0" name=""/>
        <dsp:cNvSpPr/>
      </dsp:nvSpPr>
      <dsp:spPr>
        <a:xfrm>
          <a:off x="0" y="501669"/>
          <a:ext cx="10515600" cy="1360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666496" rIns="816127" bIns="227584" numCol="1" spcCol="1270" anchor="t" anchorCtr="0">
          <a:noAutofit/>
        </a:bodyPr>
        <a:lstStyle/>
        <a:p>
          <a:pPr marL="285750" lvl="1" indent="-285750" algn="l" defTabSz="1422400">
            <a:lnSpc>
              <a:spcPct val="90000"/>
            </a:lnSpc>
            <a:spcBef>
              <a:spcPct val="0"/>
            </a:spcBef>
            <a:spcAft>
              <a:spcPct val="15000"/>
            </a:spcAft>
            <a:buChar char="•"/>
          </a:pPr>
          <a:r>
            <a:rPr lang="en-US" sz="3200" kern="1200"/>
            <a:t>Authentication | Relevance | Reliability</a:t>
          </a:r>
          <a:endParaRPr lang="en-GB" sz="3200" kern="1200"/>
        </a:p>
      </dsp:txBody>
      <dsp:txXfrm>
        <a:off x="0" y="501669"/>
        <a:ext cx="10515600" cy="1360800"/>
      </dsp:txXfrm>
    </dsp:sp>
    <dsp:sp modelId="{083E129E-FF88-4EE2-B06B-54CBD64D4BF9}">
      <dsp:nvSpPr>
        <dsp:cNvPr id="0" name=""/>
        <dsp:cNvSpPr/>
      </dsp:nvSpPr>
      <dsp:spPr>
        <a:xfrm>
          <a:off x="525780" y="29348"/>
          <a:ext cx="7360920" cy="9446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22400">
            <a:lnSpc>
              <a:spcPct val="90000"/>
            </a:lnSpc>
            <a:spcBef>
              <a:spcPct val="0"/>
            </a:spcBef>
            <a:spcAft>
              <a:spcPct val="35000"/>
            </a:spcAft>
            <a:buNone/>
          </a:pPr>
          <a:r>
            <a:rPr lang="en-US" sz="3200" b="1" i="0" kern="1200"/>
            <a:t>Admissibility of Digital Evidence</a:t>
          </a:r>
          <a:endParaRPr lang="en-GB" sz="3200" kern="1200"/>
        </a:p>
      </dsp:txBody>
      <dsp:txXfrm>
        <a:off x="571894" y="75462"/>
        <a:ext cx="7268692" cy="852412"/>
      </dsp:txXfrm>
    </dsp:sp>
    <dsp:sp modelId="{247C098A-B336-43F7-B7A3-875FAF1C9CA7}">
      <dsp:nvSpPr>
        <dsp:cNvPr id="0" name=""/>
        <dsp:cNvSpPr/>
      </dsp:nvSpPr>
      <dsp:spPr>
        <a:xfrm>
          <a:off x="0" y="2507589"/>
          <a:ext cx="10515600" cy="18144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666496" rIns="816127" bIns="227584" numCol="1" spcCol="1270" anchor="t" anchorCtr="0">
          <a:noAutofit/>
        </a:bodyPr>
        <a:lstStyle/>
        <a:p>
          <a:pPr marL="285750" lvl="1" indent="-285750" algn="l" defTabSz="1422400">
            <a:lnSpc>
              <a:spcPct val="90000"/>
            </a:lnSpc>
            <a:spcBef>
              <a:spcPct val="0"/>
            </a:spcBef>
            <a:spcAft>
              <a:spcPct val="15000"/>
            </a:spcAft>
            <a:buChar char="•"/>
          </a:pPr>
          <a:r>
            <a:rPr lang="en-US" sz="3200" i="0" kern="1200"/>
            <a:t>Organized Evidence | Visual Aids | Demonstrative Exhibits | Expert Testimony</a:t>
          </a:r>
          <a:endParaRPr lang="en-GB" sz="3200" kern="1200"/>
        </a:p>
      </dsp:txBody>
      <dsp:txXfrm>
        <a:off x="0" y="2507589"/>
        <a:ext cx="10515600" cy="1814400"/>
      </dsp:txXfrm>
    </dsp:sp>
    <dsp:sp modelId="{38F2D241-42AB-4053-9B8F-5C99923B911B}">
      <dsp:nvSpPr>
        <dsp:cNvPr id="0" name=""/>
        <dsp:cNvSpPr/>
      </dsp:nvSpPr>
      <dsp:spPr>
        <a:xfrm>
          <a:off x="525780" y="2035269"/>
          <a:ext cx="7360920" cy="9446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22400">
            <a:lnSpc>
              <a:spcPct val="90000"/>
            </a:lnSpc>
            <a:spcBef>
              <a:spcPct val="0"/>
            </a:spcBef>
            <a:spcAft>
              <a:spcPct val="35000"/>
            </a:spcAft>
            <a:buNone/>
          </a:pPr>
          <a:r>
            <a:rPr lang="en-US" sz="3200" b="1" i="0" kern="1200"/>
            <a:t>Presentation Techniques</a:t>
          </a:r>
          <a:endParaRPr lang="en-GB" sz="3200" kern="1200"/>
        </a:p>
      </dsp:txBody>
      <dsp:txXfrm>
        <a:off x="571894" y="2081383"/>
        <a:ext cx="7268692" cy="8524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B6A902-73AE-4D7D-92D2-291C9966A951}">
      <dsp:nvSpPr>
        <dsp:cNvPr id="0" name=""/>
        <dsp:cNvSpPr/>
      </dsp:nvSpPr>
      <dsp:spPr>
        <a:xfrm>
          <a:off x="0" y="531"/>
          <a:ext cx="10515600" cy="44618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34B030-4D5D-4C17-AFFC-814AD1FCC9C0}">
      <dsp:nvSpPr>
        <dsp:cNvPr id="0" name=""/>
        <dsp:cNvSpPr/>
      </dsp:nvSpPr>
      <dsp:spPr>
        <a:xfrm>
          <a:off x="134970" y="100922"/>
          <a:ext cx="245400" cy="2454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8B10AA-DB74-48D6-A0A7-D76BDDA1AC8B}">
      <dsp:nvSpPr>
        <dsp:cNvPr id="0" name=""/>
        <dsp:cNvSpPr/>
      </dsp:nvSpPr>
      <dsp:spPr>
        <a:xfrm>
          <a:off x="515340" y="531"/>
          <a:ext cx="10000259" cy="4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221" tIns="47221" rIns="47221" bIns="47221" numCol="1" spcCol="1270" anchor="ctr" anchorCtr="0">
          <a:noAutofit/>
        </a:bodyPr>
        <a:lstStyle/>
        <a:p>
          <a:pPr marL="0" lvl="0" indent="0" algn="l" defTabSz="711200">
            <a:lnSpc>
              <a:spcPct val="100000"/>
            </a:lnSpc>
            <a:spcBef>
              <a:spcPct val="0"/>
            </a:spcBef>
            <a:spcAft>
              <a:spcPct val="35000"/>
            </a:spcAft>
            <a:buNone/>
          </a:pPr>
          <a:r>
            <a:rPr lang="en-US" sz="1600" b="1" i="0" kern="1200"/>
            <a:t>Use Strong, Unique Passwords for Payment Accounts</a:t>
          </a:r>
          <a:endParaRPr lang="en-US" sz="1600" kern="1200"/>
        </a:p>
      </dsp:txBody>
      <dsp:txXfrm>
        <a:off x="515340" y="531"/>
        <a:ext cx="10000259" cy="446182"/>
      </dsp:txXfrm>
    </dsp:sp>
    <dsp:sp modelId="{DCA13278-A589-4232-8A35-CC448F5483AD}">
      <dsp:nvSpPr>
        <dsp:cNvPr id="0" name=""/>
        <dsp:cNvSpPr/>
      </dsp:nvSpPr>
      <dsp:spPr>
        <a:xfrm>
          <a:off x="0" y="558258"/>
          <a:ext cx="10515600" cy="44618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59D0F8-072A-4351-BEAB-D77460A7A2E4}">
      <dsp:nvSpPr>
        <dsp:cNvPr id="0" name=""/>
        <dsp:cNvSpPr/>
      </dsp:nvSpPr>
      <dsp:spPr>
        <a:xfrm>
          <a:off x="134970" y="658649"/>
          <a:ext cx="245400" cy="2454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03B30-ECC8-40FD-884B-888571DE5FF1}">
      <dsp:nvSpPr>
        <dsp:cNvPr id="0" name=""/>
        <dsp:cNvSpPr/>
      </dsp:nvSpPr>
      <dsp:spPr>
        <a:xfrm>
          <a:off x="515340" y="558258"/>
          <a:ext cx="10000259" cy="4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221" tIns="47221" rIns="47221" bIns="47221" numCol="1" spcCol="1270" anchor="ctr" anchorCtr="0">
          <a:noAutofit/>
        </a:bodyPr>
        <a:lstStyle/>
        <a:p>
          <a:pPr marL="0" lvl="0" indent="0" algn="l" defTabSz="711200">
            <a:lnSpc>
              <a:spcPct val="100000"/>
            </a:lnSpc>
            <a:spcBef>
              <a:spcPct val="0"/>
            </a:spcBef>
            <a:spcAft>
              <a:spcPct val="35000"/>
            </a:spcAft>
            <a:buNone/>
          </a:pPr>
          <a:r>
            <a:rPr lang="en-US" sz="1600" b="1" i="0" kern="1200"/>
            <a:t>Enable Multi-Factor Authentication (MFA)</a:t>
          </a:r>
          <a:endParaRPr lang="en-US" sz="1600" kern="1200"/>
        </a:p>
      </dsp:txBody>
      <dsp:txXfrm>
        <a:off x="515340" y="558258"/>
        <a:ext cx="10000259" cy="446182"/>
      </dsp:txXfrm>
    </dsp:sp>
    <dsp:sp modelId="{1EC52004-46CF-4055-B767-B942F552301A}">
      <dsp:nvSpPr>
        <dsp:cNvPr id="0" name=""/>
        <dsp:cNvSpPr/>
      </dsp:nvSpPr>
      <dsp:spPr>
        <a:xfrm>
          <a:off x="0" y="1115986"/>
          <a:ext cx="10515600" cy="44618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E38224-E1B3-4074-BB52-B4D426B1E40C}">
      <dsp:nvSpPr>
        <dsp:cNvPr id="0" name=""/>
        <dsp:cNvSpPr/>
      </dsp:nvSpPr>
      <dsp:spPr>
        <a:xfrm>
          <a:off x="134970" y="1216377"/>
          <a:ext cx="245400" cy="2454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19765A-0848-441A-922A-B3A14650CB6F}">
      <dsp:nvSpPr>
        <dsp:cNvPr id="0" name=""/>
        <dsp:cNvSpPr/>
      </dsp:nvSpPr>
      <dsp:spPr>
        <a:xfrm>
          <a:off x="515340" y="1115986"/>
          <a:ext cx="10000259" cy="4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221" tIns="47221" rIns="47221" bIns="47221" numCol="1" spcCol="1270" anchor="ctr" anchorCtr="0">
          <a:noAutofit/>
        </a:bodyPr>
        <a:lstStyle/>
        <a:p>
          <a:pPr marL="0" lvl="0" indent="0" algn="l" defTabSz="711200">
            <a:lnSpc>
              <a:spcPct val="100000"/>
            </a:lnSpc>
            <a:spcBef>
              <a:spcPct val="0"/>
            </a:spcBef>
            <a:spcAft>
              <a:spcPct val="35000"/>
            </a:spcAft>
            <a:buNone/>
          </a:pPr>
          <a:r>
            <a:rPr lang="en-US" sz="1600" b="1" i="0" kern="1200"/>
            <a:t>Keep Payment Apps and Systems Updated</a:t>
          </a:r>
          <a:endParaRPr lang="en-US" sz="1600" kern="1200"/>
        </a:p>
      </dsp:txBody>
      <dsp:txXfrm>
        <a:off x="515340" y="1115986"/>
        <a:ext cx="10000259" cy="446182"/>
      </dsp:txXfrm>
    </dsp:sp>
    <dsp:sp modelId="{50DA3196-CEF1-4A36-913C-1E5EAEBAA988}">
      <dsp:nvSpPr>
        <dsp:cNvPr id="0" name=""/>
        <dsp:cNvSpPr/>
      </dsp:nvSpPr>
      <dsp:spPr>
        <a:xfrm>
          <a:off x="0" y="1673714"/>
          <a:ext cx="10515600" cy="44618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B2C920-DFFA-4BB3-B79D-130AD4E6DC23}">
      <dsp:nvSpPr>
        <dsp:cNvPr id="0" name=""/>
        <dsp:cNvSpPr/>
      </dsp:nvSpPr>
      <dsp:spPr>
        <a:xfrm>
          <a:off x="134970" y="1774105"/>
          <a:ext cx="245400" cy="2454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86505D-0285-4A15-91C9-5C08BBCC062C}">
      <dsp:nvSpPr>
        <dsp:cNvPr id="0" name=""/>
        <dsp:cNvSpPr/>
      </dsp:nvSpPr>
      <dsp:spPr>
        <a:xfrm>
          <a:off x="515340" y="1673714"/>
          <a:ext cx="10000259" cy="4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221" tIns="47221" rIns="47221" bIns="47221" numCol="1" spcCol="1270" anchor="ctr" anchorCtr="0">
          <a:noAutofit/>
        </a:bodyPr>
        <a:lstStyle/>
        <a:p>
          <a:pPr marL="0" lvl="0" indent="0" algn="l" defTabSz="711200">
            <a:lnSpc>
              <a:spcPct val="100000"/>
            </a:lnSpc>
            <a:spcBef>
              <a:spcPct val="0"/>
            </a:spcBef>
            <a:spcAft>
              <a:spcPct val="35000"/>
            </a:spcAft>
            <a:buNone/>
          </a:pPr>
          <a:r>
            <a:rPr lang="en-US" sz="1600" b="1" i="0" kern="1200"/>
            <a:t>Be Cautious with Emails and Links Related to Payments</a:t>
          </a:r>
          <a:endParaRPr lang="en-US" sz="1600" kern="1200"/>
        </a:p>
      </dsp:txBody>
      <dsp:txXfrm>
        <a:off x="515340" y="1673714"/>
        <a:ext cx="10000259" cy="446182"/>
      </dsp:txXfrm>
    </dsp:sp>
    <dsp:sp modelId="{14A3ECD0-40BE-4CB0-84CB-C9D9D3FB78F3}">
      <dsp:nvSpPr>
        <dsp:cNvPr id="0" name=""/>
        <dsp:cNvSpPr/>
      </dsp:nvSpPr>
      <dsp:spPr>
        <a:xfrm>
          <a:off x="0" y="2231441"/>
          <a:ext cx="10515600" cy="44618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BA65D3-605D-4310-96BF-59B034FC3BA6}">
      <dsp:nvSpPr>
        <dsp:cNvPr id="0" name=""/>
        <dsp:cNvSpPr/>
      </dsp:nvSpPr>
      <dsp:spPr>
        <a:xfrm>
          <a:off x="134970" y="2331832"/>
          <a:ext cx="245400" cy="2454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AF8DE1-B23A-4D45-98EC-8FEB65C18900}">
      <dsp:nvSpPr>
        <dsp:cNvPr id="0" name=""/>
        <dsp:cNvSpPr/>
      </dsp:nvSpPr>
      <dsp:spPr>
        <a:xfrm>
          <a:off x="515340" y="2231441"/>
          <a:ext cx="10000259" cy="4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221" tIns="47221" rIns="47221" bIns="47221" numCol="1" spcCol="1270" anchor="ctr" anchorCtr="0">
          <a:noAutofit/>
        </a:bodyPr>
        <a:lstStyle/>
        <a:p>
          <a:pPr marL="0" lvl="0" indent="0" algn="l" defTabSz="711200">
            <a:lnSpc>
              <a:spcPct val="100000"/>
            </a:lnSpc>
            <a:spcBef>
              <a:spcPct val="0"/>
            </a:spcBef>
            <a:spcAft>
              <a:spcPct val="35000"/>
            </a:spcAft>
            <a:buNone/>
          </a:pPr>
          <a:r>
            <a:rPr lang="en-US" sz="1600" b="1" i="0" kern="1200"/>
            <a:t>Use Antivirus and Anti-Malware Software</a:t>
          </a:r>
          <a:endParaRPr lang="en-US" sz="1600" kern="1200"/>
        </a:p>
      </dsp:txBody>
      <dsp:txXfrm>
        <a:off x="515340" y="2231441"/>
        <a:ext cx="10000259" cy="446182"/>
      </dsp:txXfrm>
    </dsp:sp>
    <dsp:sp modelId="{4D8A1E9F-94FB-4D0C-BF9C-21DF305C8E07}">
      <dsp:nvSpPr>
        <dsp:cNvPr id="0" name=""/>
        <dsp:cNvSpPr/>
      </dsp:nvSpPr>
      <dsp:spPr>
        <a:xfrm>
          <a:off x="0" y="2789169"/>
          <a:ext cx="10515600" cy="44618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ADD50B-1999-425C-8DE3-F61C6B99C5D6}">
      <dsp:nvSpPr>
        <dsp:cNvPr id="0" name=""/>
        <dsp:cNvSpPr/>
      </dsp:nvSpPr>
      <dsp:spPr>
        <a:xfrm>
          <a:off x="134970" y="2889560"/>
          <a:ext cx="245400" cy="24540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FB35C6-9D1A-4783-95C1-5AFB8E7CA248}">
      <dsp:nvSpPr>
        <dsp:cNvPr id="0" name=""/>
        <dsp:cNvSpPr/>
      </dsp:nvSpPr>
      <dsp:spPr>
        <a:xfrm>
          <a:off x="515340" y="2789169"/>
          <a:ext cx="10000259" cy="4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221" tIns="47221" rIns="47221" bIns="47221" numCol="1" spcCol="1270" anchor="ctr" anchorCtr="0">
          <a:noAutofit/>
        </a:bodyPr>
        <a:lstStyle/>
        <a:p>
          <a:pPr marL="0" lvl="0" indent="0" algn="l" defTabSz="711200">
            <a:lnSpc>
              <a:spcPct val="100000"/>
            </a:lnSpc>
            <a:spcBef>
              <a:spcPct val="0"/>
            </a:spcBef>
            <a:spcAft>
              <a:spcPct val="35000"/>
            </a:spcAft>
            <a:buNone/>
          </a:pPr>
          <a:r>
            <a:rPr lang="en-US" sz="1600" b="1" i="0" kern="1200"/>
            <a:t>Secure Your Networks for Payment Transactions</a:t>
          </a:r>
          <a:endParaRPr lang="en-US" sz="1600" kern="1200"/>
        </a:p>
      </dsp:txBody>
      <dsp:txXfrm>
        <a:off x="515340" y="2789169"/>
        <a:ext cx="10000259" cy="446182"/>
      </dsp:txXfrm>
    </dsp:sp>
    <dsp:sp modelId="{9B34B2C7-2E96-4372-864D-67CC01A302B6}">
      <dsp:nvSpPr>
        <dsp:cNvPr id="0" name=""/>
        <dsp:cNvSpPr/>
      </dsp:nvSpPr>
      <dsp:spPr>
        <a:xfrm>
          <a:off x="0" y="3346897"/>
          <a:ext cx="10515600" cy="44618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AC8627-8512-40DF-B612-B5E6F0BC76D0}">
      <dsp:nvSpPr>
        <dsp:cNvPr id="0" name=""/>
        <dsp:cNvSpPr/>
      </dsp:nvSpPr>
      <dsp:spPr>
        <a:xfrm>
          <a:off x="134970" y="3447288"/>
          <a:ext cx="245400" cy="245400"/>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2BAE06-D47B-4526-A642-42D36FA723C3}">
      <dsp:nvSpPr>
        <dsp:cNvPr id="0" name=""/>
        <dsp:cNvSpPr/>
      </dsp:nvSpPr>
      <dsp:spPr>
        <a:xfrm>
          <a:off x="515340" y="3346897"/>
          <a:ext cx="10000259" cy="4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221" tIns="47221" rIns="47221" bIns="47221" numCol="1" spcCol="1270" anchor="ctr" anchorCtr="0">
          <a:noAutofit/>
        </a:bodyPr>
        <a:lstStyle/>
        <a:p>
          <a:pPr marL="0" lvl="0" indent="0" algn="l" defTabSz="711200">
            <a:lnSpc>
              <a:spcPct val="100000"/>
            </a:lnSpc>
            <a:spcBef>
              <a:spcPct val="0"/>
            </a:spcBef>
            <a:spcAft>
              <a:spcPct val="35000"/>
            </a:spcAft>
            <a:buNone/>
          </a:pPr>
          <a:r>
            <a:rPr lang="en-US" sz="1600" b="1" i="0" kern="1200" dirty="0"/>
            <a:t>Be Mindful of Sharing Payment Information on Social Media</a:t>
          </a:r>
          <a:endParaRPr lang="en-US" sz="1600" kern="1200" dirty="0"/>
        </a:p>
      </dsp:txBody>
      <dsp:txXfrm>
        <a:off x="515340" y="3346897"/>
        <a:ext cx="10000259" cy="446182"/>
      </dsp:txXfrm>
    </dsp:sp>
    <dsp:sp modelId="{55713417-0A4D-491A-98D2-0DFA8E424C69}">
      <dsp:nvSpPr>
        <dsp:cNvPr id="0" name=""/>
        <dsp:cNvSpPr/>
      </dsp:nvSpPr>
      <dsp:spPr>
        <a:xfrm>
          <a:off x="0" y="3904624"/>
          <a:ext cx="10515600" cy="44618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C7117B-7D29-45E5-9D72-CA507DAD331B}">
      <dsp:nvSpPr>
        <dsp:cNvPr id="0" name=""/>
        <dsp:cNvSpPr/>
      </dsp:nvSpPr>
      <dsp:spPr>
        <a:xfrm>
          <a:off x="134970" y="4005015"/>
          <a:ext cx="245400" cy="245400"/>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5C287C-1956-4ECE-B04F-FCF6208899CF}">
      <dsp:nvSpPr>
        <dsp:cNvPr id="0" name=""/>
        <dsp:cNvSpPr/>
      </dsp:nvSpPr>
      <dsp:spPr>
        <a:xfrm>
          <a:off x="515340" y="3904624"/>
          <a:ext cx="10000259" cy="4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221" tIns="47221" rIns="47221" bIns="47221" numCol="1" spcCol="1270" anchor="ctr" anchorCtr="0">
          <a:noAutofit/>
        </a:bodyPr>
        <a:lstStyle/>
        <a:p>
          <a:pPr marL="0" lvl="0" indent="0" algn="l" defTabSz="711200">
            <a:lnSpc>
              <a:spcPct val="100000"/>
            </a:lnSpc>
            <a:spcBef>
              <a:spcPct val="0"/>
            </a:spcBef>
            <a:spcAft>
              <a:spcPct val="35000"/>
            </a:spcAft>
            <a:buNone/>
          </a:pPr>
          <a:r>
            <a:rPr lang="en-US" sz="1600" b="1" i="0" kern="1200"/>
            <a:t>Monitor Your Payment Accounts</a:t>
          </a:r>
          <a:endParaRPr lang="en-US" sz="1600" kern="1200"/>
        </a:p>
      </dsp:txBody>
      <dsp:txXfrm>
        <a:off x="515340" y="3904624"/>
        <a:ext cx="10000259" cy="446182"/>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B8AE34-7753-4FD1-9CBB-9EB7CFAB60CC}" type="datetimeFigureOut">
              <a:rPr lang="en-US" smtClean="0"/>
              <a:t>6/24/2024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76C6F1-F411-4845-9929-7E4F98161B7F}" type="slidenum">
              <a:rPr lang="en-US" smtClean="0"/>
              <a:t>‹#›</a:t>
            </a:fld>
            <a:endParaRPr lang="en-US"/>
          </a:p>
        </p:txBody>
      </p:sp>
    </p:spTree>
    <p:extLst>
      <p:ext uri="{BB962C8B-B14F-4D97-AF65-F5344CB8AC3E}">
        <p14:creationId xmlns:p14="http://schemas.microsoft.com/office/powerpoint/2010/main" val="3033473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76C6F1-F411-4845-9929-7E4F98161B7F}" type="slidenum">
              <a:rPr lang="en-US" smtClean="0"/>
              <a:t>3</a:t>
            </a:fld>
            <a:endParaRPr lang="en-US"/>
          </a:p>
        </p:txBody>
      </p:sp>
    </p:spTree>
    <p:extLst>
      <p:ext uri="{BB962C8B-B14F-4D97-AF65-F5344CB8AC3E}">
        <p14:creationId xmlns:p14="http://schemas.microsoft.com/office/powerpoint/2010/main" val="891967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76C6F1-F411-4845-9929-7E4F98161B7F}" type="slidenum">
              <a:rPr lang="en-US" smtClean="0"/>
              <a:t>22</a:t>
            </a:fld>
            <a:endParaRPr lang="en-US"/>
          </a:p>
        </p:txBody>
      </p:sp>
    </p:spTree>
    <p:extLst>
      <p:ext uri="{BB962C8B-B14F-4D97-AF65-F5344CB8AC3E}">
        <p14:creationId xmlns:p14="http://schemas.microsoft.com/office/powerpoint/2010/main" val="134431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76C6F1-F411-4845-9929-7E4F98161B7F}" type="slidenum">
              <a:rPr lang="en-US" smtClean="0"/>
              <a:t>26</a:t>
            </a:fld>
            <a:endParaRPr lang="en-US"/>
          </a:p>
        </p:txBody>
      </p:sp>
    </p:spTree>
    <p:extLst>
      <p:ext uri="{BB962C8B-B14F-4D97-AF65-F5344CB8AC3E}">
        <p14:creationId xmlns:p14="http://schemas.microsoft.com/office/powerpoint/2010/main" val="3316421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D0D0D"/>
                </a:solidFill>
                <a:effectLst/>
                <a:highlight>
                  <a:srgbClr val="FFFFFF"/>
                </a:highlight>
                <a:latin typeface="ui-sans-serif"/>
              </a:rPr>
              <a:t>The "chain of custody" refers to the chronological documentation or paper trail showing the seizure, custody, control, transfer, analysis, and disposition of physical or electronic evidence. It is a crucial component of the legal system, particularly in criminal cases, to ensure the integrity and admissibility of evidence in court. Here's an overview of the concept and its importance:</a:t>
            </a:r>
          </a:p>
          <a:p>
            <a:endParaRPr lang="en-US" b="0" i="0" dirty="0">
              <a:solidFill>
                <a:srgbClr val="0D0D0D"/>
              </a:solidFill>
              <a:effectLst/>
              <a:highlight>
                <a:srgbClr val="FFFFFF"/>
              </a:highlight>
              <a:latin typeface="ui-sans-serif"/>
            </a:endParaRPr>
          </a:p>
          <a:p>
            <a:pPr algn="l"/>
            <a:r>
              <a:rPr lang="en-US" b="0" i="0" dirty="0">
                <a:solidFill>
                  <a:srgbClr val="0D0D0D"/>
                </a:solidFill>
                <a:effectLst/>
                <a:highlight>
                  <a:srgbClr val="FFFFFF"/>
                </a:highlight>
                <a:latin typeface="ui-sans-serif"/>
              </a:rPr>
              <a:t>Collecting digital evidence requires adherence to strict protocols to ensure its integrity and admissibility in court. Here are some best practices:</a:t>
            </a:r>
          </a:p>
          <a:p>
            <a:pPr algn="l">
              <a:buFont typeface="+mj-lt"/>
              <a:buAutoNum type="arabicPeriod"/>
            </a:pPr>
            <a:r>
              <a:rPr lang="en-US" b="1" i="0" dirty="0">
                <a:solidFill>
                  <a:srgbClr val="0D0D0D"/>
                </a:solidFill>
                <a:effectLst/>
                <a:highlight>
                  <a:srgbClr val="FFFFFF"/>
                </a:highlight>
                <a:latin typeface="ui-sans-serif"/>
              </a:rPr>
              <a:t>Document the Scene</a:t>
            </a:r>
            <a:r>
              <a:rPr lang="en-US" b="0" i="0" dirty="0">
                <a:solidFill>
                  <a:srgbClr val="0D0D0D"/>
                </a:solidFill>
                <a:effectLst/>
                <a:highlight>
                  <a:srgbClr val="FFFFFF"/>
                </a:highlight>
                <a:latin typeface="ui-sans-serif"/>
              </a:rPr>
              <a:t>: Record the condition of the digital environment, including hardware, software, and network configurations. Document any relevant information such as timestamps, system settings, and user accounts.</a:t>
            </a:r>
          </a:p>
          <a:p>
            <a:pPr algn="l">
              <a:buFont typeface="+mj-lt"/>
              <a:buAutoNum type="arabicPeriod"/>
            </a:pPr>
            <a:r>
              <a:rPr lang="en-US" b="1" i="0" dirty="0">
                <a:solidFill>
                  <a:srgbClr val="0D0D0D"/>
                </a:solidFill>
                <a:effectLst/>
                <a:highlight>
                  <a:srgbClr val="FFFFFF"/>
                </a:highlight>
                <a:latin typeface="ui-sans-serif"/>
              </a:rPr>
              <a:t>Chain of Custody</a:t>
            </a:r>
            <a:r>
              <a:rPr lang="en-US" b="0" i="0" dirty="0">
                <a:solidFill>
                  <a:srgbClr val="0D0D0D"/>
                </a:solidFill>
                <a:effectLst/>
                <a:highlight>
                  <a:srgbClr val="FFFFFF"/>
                </a:highlight>
                <a:latin typeface="ui-sans-serif"/>
              </a:rPr>
              <a:t>: Establish and maintain a clear chain of custody for the evidence from the moment it is collected until it is presented in court. Ensure that every person who handles the evidence documents their actions, including collection, storage, and transportation.</a:t>
            </a:r>
          </a:p>
          <a:p>
            <a:pPr algn="l">
              <a:buFont typeface="+mj-lt"/>
              <a:buAutoNum type="arabicPeriod"/>
            </a:pPr>
            <a:r>
              <a:rPr lang="en-US" b="1" i="0" dirty="0">
                <a:solidFill>
                  <a:srgbClr val="0D0D0D"/>
                </a:solidFill>
                <a:effectLst/>
                <a:highlight>
                  <a:srgbClr val="FFFFFF"/>
                </a:highlight>
                <a:latin typeface="ui-sans-serif"/>
              </a:rPr>
              <a:t>Forensic Imaging</a:t>
            </a:r>
            <a:r>
              <a:rPr lang="en-US" b="0" i="0" dirty="0">
                <a:solidFill>
                  <a:srgbClr val="0D0D0D"/>
                </a:solidFill>
                <a:effectLst/>
                <a:highlight>
                  <a:srgbClr val="FFFFFF"/>
                </a:highlight>
                <a:latin typeface="ui-sans-serif"/>
              </a:rPr>
              <a:t>: Create forensic images (bit-by-bit copies) of storage devices containing digital evidence. Use write-blocking hardware or software to ensure that the original evidence remains unchanged during the imaging process.</a:t>
            </a:r>
          </a:p>
          <a:p>
            <a:pPr algn="l">
              <a:buFont typeface="+mj-lt"/>
              <a:buAutoNum type="arabicPeriod"/>
            </a:pPr>
            <a:r>
              <a:rPr lang="en-US" b="1" i="0" dirty="0">
                <a:solidFill>
                  <a:srgbClr val="0D0D0D"/>
                </a:solidFill>
                <a:effectLst/>
                <a:highlight>
                  <a:srgbClr val="FFFFFF"/>
                </a:highlight>
                <a:latin typeface="ui-sans-serif"/>
              </a:rPr>
              <a:t>Hashing and Digital Signatures</a:t>
            </a:r>
            <a:r>
              <a:rPr lang="en-US" b="0" i="0" dirty="0">
                <a:solidFill>
                  <a:srgbClr val="0D0D0D"/>
                </a:solidFill>
                <a:effectLst/>
                <a:highlight>
                  <a:srgbClr val="FFFFFF"/>
                </a:highlight>
                <a:latin typeface="ui-sans-serif"/>
              </a:rPr>
              <a:t>: Generate cryptographic hashes of the original evidence and forensic images using algorithms like SHA-256. Compare hashes to verify the integrity of the evidence at different stages of the investigation. Digital signatures can further authenticate the integrity of the evidence.</a:t>
            </a:r>
          </a:p>
          <a:p>
            <a:pPr algn="l">
              <a:buFont typeface="+mj-lt"/>
              <a:buAutoNum type="arabicPeriod"/>
            </a:pPr>
            <a:r>
              <a:rPr lang="en-US" b="1" i="0" dirty="0">
                <a:solidFill>
                  <a:srgbClr val="0D0D0D"/>
                </a:solidFill>
                <a:effectLst/>
                <a:highlight>
                  <a:srgbClr val="FFFFFF"/>
                </a:highlight>
                <a:latin typeface="ui-sans-serif"/>
              </a:rPr>
              <a:t>Documentation and Metadata</a:t>
            </a:r>
            <a:r>
              <a:rPr lang="en-US" b="0" i="0" dirty="0">
                <a:solidFill>
                  <a:srgbClr val="0D0D0D"/>
                </a:solidFill>
                <a:effectLst/>
                <a:highlight>
                  <a:srgbClr val="FFFFFF"/>
                </a:highlight>
                <a:latin typeface="ui-sans-serif"/>
              </a:rPr>
              <a:t>: Document all relevant information about the evidence, including metadata such as file timestamps, file paths, and user activity logs. Maintain detailed notes of the collection process, including the tools and techniques used.</a:t>
            </a:r>
          </a:p>
          <a:p>
            <a:pPr algn="l">
              <a:buFont typeface="+mj-lt"/>
              <a:buAutoNum type="arabicPeriod"/>
            </a:pPr>
            <a:r>
              <a:rPr lang="en-US" b="1" i="0" dirty="0">
                <a:solidFill>
                  <a:srgbClr val="0D0D0D"/>
                </a:solidFill>
                <a:effectLst/>
                <a:highlight>
                  <a:srgbClr val="FFFFFF"/>
                </a:highlight>
                <a:latin typeface="ui-sans-serif"/>
              </a:rPr>
              <a:t>Data Preservation</a:t>
            </a:r>
            <a:r>
              <a:rPr lang="en-US" b="0" i="0" dirty="0">
                <a:solidFill>
                  <a:srgbClr val="0D0D0D"/>
                </a:solidFill>
                <a:effectLst/>
                <a:highlight>
                  <a:srgbClr val="FFFFFF"/>
                </a:highlight>
                <a:latin typeface="ui-sans-serif"/>
              </a:rPr>
              <a:t>: Ensure the preservation of evidence in its original state to prevent alteration or contamination. Store digital evidence in secure, controlled environments with restricted access to authorized personnel only.</a:t>
            </a:r>
          </a:p>
          <a:p>
            <a:pPr algn="l">
              <a:buFont typeface="+mj-lt"/>
              <a:buAutoNum type="arabicPeriod"/>
            </a:pPr>
            <a:r>
              <a:rPr lang="en-US" b="1" i="0" dirty="0">
                <a:solidFill>
                  <a:srgbClr val="0D0D0D"/>
                </a:solidFill>
                <a:effectLst/>
                <a:highlight>
                  <a:srgbClr val="FFFFFF"/>
                </a:highlight>
                <a:latin typeface="ui-sans-serif"/>
              </a:rPr>
              <a:t>Authentication and Verification</a:t>
            </a:r>
            <a:r>
              <a:rPr lang="en-US" b="0" i="0" dirty="0">
                <a:solidFill>
                  <a:srgbClr val="0D0D0D"/>
                </a:solidFill>
                <a:effectLst/>
                <a:highlight>
                  <a:srgbClr val="FFFFFF"/>
                </a:highlight>
                <a:latin typeface="ui-sans-serif"/>
              </a:rPr>
              <a:t>: Verify the authenticity of digital evidence by examining metadata, file properties, and digital signatures. Use forensic software tools to analyze and validate the integrity of the evidence.</a:t>
            </a:r>
          </a:p>
          <a:p>
            <a:pPr algn="l">
              <a:buFont typeface="+mj-lt"/>
              <a:buAutoNum type="arabicPeriod"/>
            </a:pPr>
            <a:r>
              <a:rPr lang="en-US" b="1" i="0" dirty="0">
                <a:solidFill>
                  <a:srgbClr val="0D0D0D"/>
                </a:solidFill>
                <a:effectLst/>
                <a:highlight>
                  <a:srgbClr val="FFFFFF"/>
                </a:highlight>
                <a:latin typeface="ui-sans-serif"/>
              </a:rPr>
              <a:t>Expert Testimony</a:t>
            </a:r>
            <a:r>
              <a:rPr lang="en-US" b="0" i="0" dirty="0">
                <a:solidFill>
                  <a:srgbClr val="0D0D0D"/>
                </a:solidFill>
                <a:effectLst/>
                <a:highlight>
                  <a:srgbClr val="FFFFFF"/>
                </a:highlight>
                <a:latin typeface="ui-sans-serif"/>
              </a:rPr>
              <a:t>: Seek expert testimony from qualified digital forensics professionals to explain the collection process, analysis techniques, and findings to the court. Experts can provide technical expertise and credibility to support the admissibility of the evidence.</a:t>
            </a:r>
          </a:p>
          <a:p>
            <a:pPr algn="l">
              <a:buFont typeface="+mj-lt"/>
              <a:buAutoNum type="arabicPeriod"/>
            </a:pPr>
            <a:r>
              <a:rPr lang="en-US" b="1" i="0" dirty="0">
                <a:solidFill>
                  <a:srgbClr val="0D0D0D"/>
                </a:solidFill>
                <a:effectLst/>
                <a:highlight>
                  <a:srgbClr val="FFFFFF"/>
                </a:highlight>
                <a:latin typeface="ui-sans-serif"/>
              </a:rPr>
              <a:t>Adherence to Legal Standards</a:t>
            </a:r>
            <a:r>
              <a:rPr lang="en-US" b="0" i="0" dirty="0">
                <a:solidFill>
                  <a:srgbClr val="0D0D0D"/>
                </a:solidFill>
                <a:effectLst/>
                <a:highlight>
                  <a:srgbClr val="FFFFFF"/>
                </a:highlight>
                <a:latin typeface="ui-sans-serif"/>
              </a:rPr>
              <a:t>: Follow established legal standards and guidelines for collecting, preserving, and presenting digital evidence in court. Familiarize yourself with relevant laws, regulations, and court precedents to ensure compliance throughout the investigation process.</a:t>
            </a:r>
          </a:p>
          <a:p>
            <a:pPr algn="l">
              <a:buFont typeface="+mj-lt"/>
              <a:buAutoNum type="arabicPeriod"/>
            </a:pPr>
            <a:r>
              <a:rPr lang="en-US" b="1" i="0" dirty="0">
                <a:solidFill>
                  <a:srgbClr val="0D0D0D"/>
                </a:solidFill>
                <a:effectLst/>
                <a:highlight>
                  <a:srgbClr val="FFFFFF"/>
                </a:highlight>
                <a:latin typeface="ui-sans-serif"/>
              </a:rPr>
              <a:t>Documentation of Analysis Methods</a:t>
            </a:r>
            <a:r>
              <a:rPr lang="en-US" b="0" i="0" dirty="0">
                <a:solidFill>
                  <a:srgbClr val="0D0D0D"/>
                </a:solidFill>
                <a:effectLst/>
                <a:highlight>
                  <a:srgbClr val="FFFFFF"/>
                </a:highlight>
                <a:latin typeface="ui-sans-serif"/>
              </a:rPr>
              <a:t>: Document the methods and techniques used to analyze digital evidence, including forensic tools, search parameters, and examination results. Maintain transparency and accuracy in the analysis process to support the reliability of the findings.</a:t>
            </a:r>
          </a:p>
          <a:p>
            <a:pPr algn="l">
              <a:buFont typeface="+mj-lt"/>
              <a:buAutoNum type="arabicPeriod"/>
            </a:pPr>
            <a:r>
              <a:rPr lang="en-US" b="1" i="0" dirty="0">
                <a:solidFill>
                  <a:srgbClr val="0D0D0D"/>
                </a:solidFill>
                <a:effectLst/>
                <a:highlight>
                  <a:srgbClr val="FFFFFF"/>
                </a:highlight>
                <a:latin typeface="ui-sans-serif"/>
              </a:rPr>
              <a:t>Preparation for Cross-Examination</a:t>
            </a:r>
            <a:r>
              <a:rPr lang="en-US" b="0" i="0" dirty="0">
                <a:solidFill>
                  <a:srgbClr val="0D0D0D"/>
                </a:solidFill>
                <a:effectLst/>
                <a:highlight>
                  <a:srgbClr val="FFFFFF"/>
                </a:highlight>
                <a:latin typeface="ui-sans-serif"/>
              </a:rPr>
              <a:t>: Anticipate challenges to the authenticity and integrity of digital evidence during cross-examination. Prepare detailed explanations and documentation to address any questions or objections raised by opposing counsel.</a:t>
            </a:r>
          </a:p>
          <a:p>
            <a:pPr algn="l">
              <a:buFont typeface="+mj-lt"/>
              <a:buAutoNum type="arabicPeriod"/>
            </a:pPr>
            <a:r>
              <a:rPr lang="en-US" b="1" i="0" dirty="0">
                <a:solidFill>
                  <a:srgbClr val="0D0D0D"/>
                </a:solidFill>
                <a:effectLst/>
                <a:highlight>
                  <a:srgbClr val="FFFFFF"/>
                </a:highlight>
                <a:latin typeface="ui-sans-serif"/>
              </a:rPr>
              <a:t>Continual Training and Education</a:t>
            </a:r>
            <a:r>
              <a:rPr lang="en-US" b="0" i="0" dirty="0">
                <a:solidFill>
                  <a:srgbClr val="0D0D0D"/>
                </a:solidFill>
                <a:effectLst/>
                <a:highlight>
                  <a:srgbClr val="FFFFFF"/>
                </a:highlight>
                <a:latin typeface="ui-sans-serif"/>
              </a:rPr>
              <a:t>: Stay updated on advancements in digital forensics techniques, tools, and legal requirements through ongoing training and education. Maintain proficiency in digital investigation practices to ensure effectiveness and credibility in court proceedings.</a:t>
            </a:r>
          </a:p>
          <a:p>
            <a:endParaRPr lang="en-US" dirty="0"/>
          </a:p>
        </p:txBody>
      </p:sp>
      <p:sp>
        <p:nvSpPr>
          <p:cNvPr id="4" name="Slide Number Placeholder 3"/>
          <p:cNvSpPr>
            <a:spLocks noGrp="1"/>
          </p:cNvSpPr>
          <p:nvPr>
            <p:ph type="sldNum" sz="quarter" idx="5"/>
          </p:nvPr>
        </p:nvSpPr>
        <p:spPr/>
        <p:txBody>
          <a:bodyPr/>
          <a:lstStyle/>
          <a:p>
            <a:fld id="{9A76C6F1-F411-4845-9929-7E4F98161B7F}" type="slidenum">
              <a:rPr lang="en-US" smtClean="0"/>
              <a:t>27</a:t>
            </a:fld>
            <a:endParaRPr lang="en-US"/>
          </a:p>
        </p:txBody>
      </p:sp>
    </p:spTree>
    <p:extLst>
      <p:ext uri="{BB962C8B-B14F-4D97-AF65-F5344CB8AC3E}">
        <p14:creationId xmlns:p14="http://schemas.microsoft.com/office/powerpoint/2010/main" val="3836144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76C6F1-F411-4845-9929-7E4F98161B7F}" type="slidenum">
              <a:rPr lang="en-US" smtClean="0"/>
              <a:t>29</a:t>
            </a:fld>
            <a:endParaRPr lang="en-US"/>
          </a:p>
        </p:txBody>
      </p:sp>
    </p:spTree>
    <p:extLst>
      <p:ext uri="{BB962C8B-B14F-4D97-AF65-F5344CB8AC3E}">
        <p14:creationId xmlns:p14="http://schemas.microsoft.com/office/powerpoint/2010/main" val="10822312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76C6F1-F411-4845-9929-7E4F98161B7F}" type="slidenum">
              <a:rPr lang="en-US" smtClean="0"/>
              <a:t>30</a:t>
            </a:fld>
            <a:endParaRPr lang="en-US"/>
          </a:p>
        </p:txBody>
      </p:sp>
    </p:spTree>
    <p:extLst>
      <p:ext uri="{BB962C8B-B14F-4D97-AF65-F5344CB8AC3E}">
        <p14:creationId xmlns:p14="http://schemas.microsoft.com/office/powerpoint/2010/main" val="349944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76C6F1-F411-4845-9929-7E4F98161B7F}" type="slidenum">
              <a:rPr lang="en-US" smtClean="0"/>
              <a:t>4</a:t>
            </a:fld>
            <a:endParaRPr lang="en-US"/>
          </a:p>
        </p:txBody>
      </p:sp>
    </p:spTree>
    <p:extLst>
      <p:ext uri="{BB962C8B-B14F-4D97-AF65-F5344CB8AC3E}">
        <p14:creationId xmlns:p14="http://schemas.microsoft.com/office/powerpoint/2010/main" val="3301945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76C6F1-F411-4845-9929-7E4F98161B7F}" type="slidenum">
              <a:rPr lang="en-US" smtClean="0"/>
              <a:t>5</a:t>
            </a:fld>
            <a:endParaRPr lang="en-US"/>
          </a:p>
        </p:txBody>
      </p:sp>
    </p:spTree>
    <p:extLst>
      <p:ext uri="{BB962C8B-B14F-4D97-AF65-F5344CB8AC3E}">
        <p14:creationId xmlns:p14="http://schemas.microsoft.com/office/powerpoint/2010/main" val="947425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76C6F1-F411-4845-9929-7E4F98161B7F}" type="slidenum">
              <a:rPr lang="en-US" smtClean="0"/>
              <a:t>6</a:t>
            </a:fld>
            <a:endParaRPr lang="en-US"/>
          </a:p>
        </p:txBody>
      </p:sp>
    </p:spTree>
    <p:extLst>
      <p:ext uri="{BB962C8B-B14F-4D97-AF65-F5344CB8AC3E}">
        <p14:creationId xmlns:p14="http://schemas.microsoft.com/office/powerpoint/2010/main" val="2450033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76C6F1-F411-4845-9929-7E4F98161B7F}" type="slidenum">
              <a:rPr lang="en-US" smtClean="0"/>
              <a:t>8</a:t>
            </a:fld>
            <a:endParaRPr lang="en-US"/>
          </a:p>
        </p:txBody>
      </p:sp>
    </p:spTree>
    <p:extLst>
      <p:ext uri="{BB962C8B-B14F-4D97-AF65-F5344CB8AC3E}">
        <p14:creationId xmlns:p14="http://schemas.microsoft.com/office/powerpoint/2010/main" val="2406039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76C6F1-F411-4845-9929-7E4F98161B7F}" type="slidenum">
              <a:rPr lang="en-US" smtClean="0"/>
              <a:t>10</a:t>
            </a:fld>
            <a:endParaRPr lang="en-US"/>
          </a:p>
        </p:txBody>
      </p:sp>
    </p:spTree>
    <p:extLst>
      <p:ext uri="{BB962C8B-B14F-4D97-AF65-F5344CB8AC3E}">
        <p14:creationId xmlns:p14="http://schemas.microsoft.com/office/powerpoint/2010/main" val="2705848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76C6F1-F411-4845-9929-7E4F98161B7F}" type="slidenum">
              <a:rPr lang="en-US" smtClean="0"/>
              <a:t>11</a:t>
            </a:fld>
            <a:endParaRPr lang="en-US"/>
          </a:p>
        </p:txBody>
      </p:sp>
    </p:spTree>
    <p:extLst>
      <p:ext uri="{BB962C8B-B14F-4D97-AF65-F5344CB8AC3E}">
        <p14:creationId xmlns:p14="http://schemas.microsoft.com/office/powerpoint/2010/main" val="517833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76C6F1-F411-4845-9929-7E4F98161B7F}" type="slidenum">
              <a:rPr lang="en-US" smtClean="0"/>
              <a:t>12</a:t>
            </a:fld>
            <a:endParaRPr lang="en-US"/>
          </a:p>
        </p:txBody>
      </p:sp>
    </p:spTree>
    <p:extLst>
      <p:ext uri="{BB962C8B-B14F-4D97-AF65-F5344CB8AC3E}">
        <p14:creationId xmlns:p14="http://schemas.microsoft.com/office/powerpoint/2010/main" val="2884806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76C6F1-F411-4845-9929-7E4F98161B7F}" type="slidenum">
              <a:rPr lang="en-US" smtClean="0"/>
              <a:t>13</a:t>
            </a:fld>
            <a:endParaRPr lang="en-US"/>
          </a:p>
        </p:txBody>
      </p:sp>
    </p:spTree>
    <p:extLst>
      <p:ext uri="{BB962C8B-B14F-4D97-AF65-F5344CB8AC3E}">
        <p14:creationId xmlns:p14="http://schemas.microsoft.com/office/powerpoint/2010/main" val="2674304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6A3923F-BC9B-417E-A535-0E0AA87E9D72}" type="datetimeFigureOut">
              <a:rPr lang="en-US" smtClean="0"/>
              <a:t>6/24/2024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9E292-E032-432B-878E-52D2416641A2}" type="slidenum">
              <a:rPr lang="en-US" smtClean="0"/>
              <a:t>‹#›</a:t>
            </a:fld>
            <a:endParaRPr lang="en-US"/>
          </a:p>
        </p:txBody>
      </p:sp>
    </p:spTree>
    <p:extLst>
      <p:ext uri="{BB962C8B-B14F-4D97-AF65-F5344CB8AC3E}">
        <p14:creationId xmlns:p14="http://schemas.microsoft.com/office/powerpoint/2010/main" val="344856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A3923F-BC9B-417E-A535-0E0AA87E9D72}" type="datetimeFigureOut">
              <a:rPr lang="en-US" smtClean="0"/>
              <a:t>6/24/2024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9E292-E032-432B-878E-52D2416641A2}" type="slidenum">
              <a:rPr lang="en-US" smtClean="0"/>
              <a:t>‹#›</a:t>
            </a:fld>
            <a:endParaRPr lang="en-US"/>
          </a:p>
        </p:txBody>
      </p:sp>
    </p:spTree>
    <p:extLst>
      <p:ext uri="{BB962C8B-B14F-4D97-AF65-F5344CB8AC3E}">
        <p14:creationId xmlns:p14="http://schemas.microsoft.com/office/powerpoint/2010/main" val="1383344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A3923F-BC9B-417E-A535-0E0AA87E9D72}" type="datetimeFigureOut">
              <a:rPr lang="en-US" smtClean="0"/>
              <a:t>6/24/2024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9E292-E032-432B-878E-52D2416641A2}" type="slidenum">
              <a:rPr lang="en-US" smtClean="0"/>
              <a:t>‹#›</a:t>
            </a:fld>
            <a:endParaRPr lang="en-US"/>
          </a:p>
        </p:txBody>
      </p:sp>
    </p:spTree>
    <p:extLst>
      <p:ext uri="{BB962C8B-B14F-4D97-AF65-F5344CB8AC3E}">
        <p14:creationId xmlns:p14="http://schemas.microsoft.com/office/powerpoint/2010/main" val="454882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A3923F-BC9B-417E-A535-0E0AA87E9D72}" type="datetimeFigureOut">
              <a:rPr lang="en-US" smtClean="0"/>
              <a:t>6/24/2024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9E292-E032-432B-878E-52D2416641A2}" type="slidenum">
              <a:rPr lang="en-US" smtClean="0"/>
              <a:t>‹#›</a:t>
            </a:fld>
            <a:endParaRPr lang="en-US"/>
          </a:p>
        </p:txBody>
      </p:sp>
    </p:spTree>
    <p:extLst>
      <p:ext uri="{BB962C8B-B14F-4D97-AF65-F5344CB8AC3E}">
        <p14:creationId xmlns:p14="http://schemas.microsoft.com/office/powerpoint/2010/main" val="3374137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6A3923F-BC9B-417E-A535-0E0AA87E9D72}" type="datetimeFigureOut">
              <a:rPr lang="en-US" smtClean="0"/>
              <a:t>6/24/2024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9E292-E032-432B-878E-52D2416641A2}" type="slidenum">
              <a:rPr lang="en-US" smtClean="0"/>
              <a:t>‹#›</a:t>
            </a:fld>
            <a:endParaRPr lang="en-US"/>
          </a:p>
        </p:txBody>
      </p:sp>
    </p:spTree>
    <p:extLst>
      <p:ext uri="{BB962C8B-B14F-4D97-AF65-F5344CB8AC3E}">
        <p14:creationId xmlns:p14="http://schemas.microsoft.com/office/powerpoint/2010/main" val="3523995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6A3923F-BC9B-417E-A535-0E0AA87E9D72}" type="datetimeFigureOut">
              <a:rPr lang="en-US" smtClean="0"/>
              <a:t>6/24/2024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69E292-E032-432B-878E-52D2416641A2}" type="slidenum">
              <a:rPr lang="en-US" smtClean="0"/>
              <a:t>‹#›</a:t>
            </a:fld>
            <a:endParaRPr lang="en-US"/>
          </a:p>
        </p:txBody>
      </p:sp>
    </p:spTree>
    <p:extLst>
      <p:ext uri="{BB962C8B-B14F-4D97-AF65-F5344CB8AC3E}">
        <p14:creationId xmlns:p14="http://schemas.microsoft.com/office/powerpoint/2010/main" val="2024717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6A3923F-BC9B-417E-A535-0E0AA87E9D72}" type="datetimeFigureOut">
              <a:rPr lang="en-US" smtClean="0"/>
              <a:t>6/24/2024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69E292-E032-432B-878E-52D2416641A2}" type="slidenum">
              <a:rPr lang="en-US" smtClean="0"/>
              <a:t>‹#›</a:t>
            </a:fld>
            <a:endParaRPr lang="en-US"/>
          </a:p>
        </p:txBody>
      </p:sp>
    </p:spTree>
    <p:extLst>
      <p:ext uri="{BB962C8B-B14F-4D97-AF65-F5344CB8AC3E}">
        <p14:creationId xmlns:p14="http://schemas.microsoft.com/office/powerpoint/2010/main" val="3267483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6A3923F-BC9B-417E-A535-0E0AA87E9D72}" type="datetimeFigureOut">
              <a:rPr lang="en-US" smtClean="0"/>
              <a:t>6/24/2024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69E292-E032-432B-878E-52D2416641A2}" type="slidenum">
              <a:rPr lang="en-US" smtClean="0"/>
              <a:t>‹#›</a:t>
            </a:fld>
            <a:endParaRPr lang="en-US"/>
          </a:p>
        </p:txBody>
      </p:sp>
    </p:spTree>
    <p:extLst>
      <p:ext uri="{BB962C8B-B14F-4D97-AF65-F5344CB8AC3E}">
        <p14:creationId xmlns:p14="http://schemas.microsoft.com/office/powerpoint/2010/main" val="3048676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A3923F-BC9B-417E-A535-0E0AA87E9D72}" type="datetimeFigureOut">
              <a:rPr lang="en-US" smtClean="0"/>
              <a:t>6/24/2024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69E292-E032-432B-878E-52D2416641A2}" type="slidenum">
              <a:rPr lang="en-US" smtClean="0"/>
              <a:t>‹#›</a:t>
            </a:fld>
            <a:endParaRPr lang="en-US"/>
          </a:p>
        </p:txBody>
      </p:sp>
    </p:spTree>
    <p:extLst>
      <p:ext uri="{BB962C8B-B14F-4D97-AF65-F5344CB8AC3E}">
        <p14:creationId xmlns:p14="http://schemas.microsoft.com/office/powerpoint/2010/main" val="1427555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6A3923F-BC9B-417E-A535-0E0AA87E9D72}" type="datetimeFigureOut">
              <a:rPr lang="en-US" smtClean="0"/>
              <a:t>6/24/2024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69E292-E032-432B-878E-52D2416641A2}" type="slidenum">
              <a:rPr lang="en-US" smtClean="0"/>
              <a:t>‹#›</a:t>
            </a:fld>
            <a:endParaRPr lang="en-US"/>
          </a:p>
        </p:txBody>
      </p:sp>
    </p:spTree>
    <p:extLst>
      <p:ext uri="{BB962C8B-B14F-4D97-AF65-F5344CB8AC3E}">
        <p14:creationId xmlns:p14="http://schemas.microsoft.com/office/powerpoint/2010/main" val="257110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6A3923F-BC9B-417E-A535-0E0AA87E9D72}" type="datetimeFigureOut">
              <a:rPr lang="en-US" smtClean="0"/>
              <a:t>6/24/2024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69E292-E032-432B-878E-52D2416641A2}" type="slidenum">
              <a:rPr lang="en-US" smtClean="0"/>
              <a:t>‹#›</a:t>
            </a:fld>
            <a:endParaRPr lang="en-US"/>
          </a:p>
        </p:txBody>
      </p:sp>
    </p:spTree>
    <p:extLst>
      <p:ext uri="{BB962C8B-B14F-4D97-AF65-F5344CB8AC3E}">
        <p14:creationId xmlns:p14="http://schemas.microsoft.com/office/powerpoint/2010/main" val="974442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A3923F-BC9B-417E-A535-0E0AA87E9D72}" type="datetimeFigureOut">
              <a:rPr lang="en-US" smtClean="0"/>
              <a:t>6/24/2024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69E292-E032-432B-878E-52D2416641A2}" type="slidenum">
              <a:rPr lang="en-US" smtClean="0"/>
              <a:t>‹#›</a:t>
            </a:fld>
            <a:endParaRPr lang="en-US"/>
          </a:p>
        </p:txBody>
      </p:sp>
    </p:spTree>
    <p:extLst>
      <p:ext uri="{BB962C8B-B14F-4D97-AF65-F5344CB8AC3E}">
        <p14:creationId xmlns:p14="http://schemas.microsoft.com/office/powerpoint/2010/main" val="39036179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5863-8B23-D78F-1698-FE702C4466FE}"/>
              </a:ext>
            </a:extLst>
          </p:cNvPr>
          <p:cNvSpPr>
            <a:spLocks noGrp="1"/>
          </p:cNvSpPr>
          <p:nvPr>
            <p:ph type="title"/>
          </p:nvPr>
        </p:nvSpPr>
        <p:spPr>
          <a:xfrm>
            <a:off x="838200" y="865458"/>
            <a:ext cx="10515600" cy="2697252"/>
          </a:xfrm>
        </p:spPr>
        <p:txBody>
          <a:bodyPr>
            <a:normAutofit/>
          </a:bodyPr>
          <a:lstStyle/>
          <a:p>
            <a:pPr algn="ctr"/>
            <a:r>
              <a:rPr lang="en-US" b="1" i="0" dirty="0">
                <a:solidFill>
                  <a:srgbClr val="0D0D0D"/>
                </a:solidFill>
                <a:effectLst/>
                <a:highlight>
                  <a:srgbClr val="FFFFFF"/>
                </a:highlight>
                <a:latin typeface="ui-sans-serif"/>
              </a:rPr>
              <a:t>Capacity Building Workshop on Investigation, Prosecution, and Adjudication of Money Laundering and Terrorism Financing Cases</a:t>
            </a:r>
            <a:endParaRPr lang="en-US" b="1" dirty="0"/>
          </a:p>
        </p:txBody>
      </p:sp>
      <p:sp>
        <p:nvSpPr>
          <p:cNvPr id="3" name="Content Placeholder 2">
            <a:extLst>
              <a:ext uri="{FF2B5EF4-FFF2-40B4-BE49-F238E27FC236}">
                <a16:creationId xmlns:a16="http://schemas.microsoft.com/office/drawing/2014/main" id="{AE607F66-1462-D011-F08D-0B68EA814F35}"/>
              </a:ext>
            </a:extLst>
          </p:cNvPr>
          <p:cNvSpPr>
            <a:spLocks noGrp="1"/>
          </p:cNvSpPr>
          <p:nvPr>
            <p:ph idx="1"/>
          </p:nvPr>
        </p:nvSpPr>
        <p:spPr>
          <a:xfrm>
            <a:off x="838200" y="4060538"/>
            <a:ext cx="10515600" cy="1199072"/>
          </a:xfrm>
        </p:spPr>
        <p:txBody>
          <a:bodyPr>
            <a:normAutofit lnSpcReduction="10000"/>
          </a:bodyPr>
          <a:lstStyle/>
          <a:p>
            <a:pPr marL="0" indent="0" algn="ctr">
              <a:buNone/>
            </a:pPr>
            <a:r>
              <a:rPr lang="en-US" sz="2100" dirty="0"/>
              <a:t>Johnson Tumusiime</a:t>
            </a:r>
          </a:p>
          <a:p>
            <a:pPr marL="0" indent="0" algn="ctr">
              <a:buNone/>
            </a:pPr>
            <a:r>
              <a:rPr lang="en-US" sz="2100" dirty="0"/>
              <a:t>CDPO,C|IH®</a:t>
            </a:r>
          </a:p>
          <a:p>
            <a:pPr marL="0" indent="0" algn="ctr">
              <a:buNone/>
            </a:pPr>
            <a:r>
              <a:rPr lang="en-US" sz="2100" dirty="0"/>
              <a:t>Email: johnson.tumusiime@nita.go.ug</a:t>
            </a:r>
          </a:p>
          <a:p>
            <a:pPr algn="ctr"/>
            <a:endParaRPr lang="en-US" dirty="0"/>
          </a:p>
        </p:txBody>
      </p:sp>
      <p:pic>
        <p:nvPicPr>
          <p:cNvPr id="5" name="Picture 4">
            <a:extLst>
              <a:ext uri="{FF2B5EF4-FFF2-40B4-BE49-F238E27FC236}">
                <a16:creationId xmlns:a16="http://schemas.microsoft.com/office/drawing/2014/main" id="{E62D88F1-F27C-CFBE-99CF-242AD965FB66}"/>
              </a:ext>
            </a:extLst>
          </p:cNvPr>
          <p:cNvPicPr>
            <a:picLocks noChangeAspect="1"/>
          </p:cNvPicPr>
          <p:nvPr/>
        </p:nvPicPr>
        <p:blipFill>
          <a:blip r:embed="rId2"/>
          <a:stretch>
            <a:fillRect/>
          </a:stretch>
        </p:blipFill>
        <p:spPr>
          <a:xfrm>
            <a:off x="838200" y="5463285"/>
            <a:ext cx="1302099" cy="130209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a:extLst>
              <a:ext uri="{FF2B5EF4-FFF2-40B4-BE49-F238E27FC236}">
                <a16:creationId xmlns:a16="http://schemas.microsoft.com/office/drawing/2014/main" id="{CAD406E7-2744-50BE-84F8-22442451E46E}"/>
              </a:ext>
            </a:extLst>
          </p:cNvPr>
          <p:cNvPicPr>
            <a:picLocks noChangeAspect="1"/>
          </p:cNvPicPr>
          <p:nvPr/>
        </p:nvPicPr>
        <p:blipFill>
          <a:blip r:embed="rId3"/>
          <a:stretch>
            <a:fillRect/>
          </a:stretch>
        </p:blipFill>
        <p:spPr>
          <a:xfrm>
            <a:off x="8307712" y="5583872"/>
            <a:ext cx="1257300" cy="857250"/>
          </a:xfrm>
          <a:prstGeom prst="rect">
            <a:avLst/>
          </a:prstGeom>
        </p:spPr>
      </p:pic>
      <p:pic>
        <p:nvPicPr>
          <p:cNvPr id="8" name="Picture 7">
            <a:extLst>
              <a:ext uri="{FF2B5EF4-FFF2-40B4-BE49-F238E27FC236}">
                <a16:creationId xmlns:a16="http://schemas.microsoft.com/office/drawing/2014/main" id="{0265D1CB-73EA-162A-3A90-99FF28CBA38F}"/>
              </a:ext>
            </a:extLst>
          </p:cNvPr>
          <p:cNvPicPr>
            <a:picLocks noChangeAspect="1"/>
          </p:cNvPicPr>
          <p:nvPr/>
        </p:nvPicPr>
        <p:blipFill>
          <a:blip r:embed="rId4"/>
          <a:stretch>
            <a:fillRect/>
          </a:stretch>
        </p:blipFill>
        <p:spPr>
          <a:xfrm>
            <a:off x="9858896" y="5204696"/>
            <a:ext cx="2275400" cy="1560688"/>
          </a:xfrm>
          <a:prstGeom prst="rect">
            <a:avLst/>
          </a:prstGeom>
        </p:spPr>
      </p:pic>
      <p:pic>
        <p:nvPicPr>
          <p:cNvPr id="9" name="Picture 8">
            <a:extLst>
              <a:ext uri="{FF2B5EF4-FFF2-40B4-BE49-F238E27FC236}">
                <a16:creationId xmlns:a16="http://schemas.microsoft.com/office/drawing/2014/main" id="{459D7706-3035-F5AD-64E4-896AC724B202}"/>
              </a:ext>
            </a:extLst>
          </p:cNvPr>
          <p:cNvPicPr>
            <a:picLocks noChangeAspect="1"/>
          </p:cNvPicPr>
          <p:nvPr/>
        </p:nvPicPr>
        <p:blipFill>
          <a:blip r:embed="rId5"/>
          <a:stretch>
            <a:fillRect/>
          </a:stretch>
        </p:blipFill>
        <p:spPr>
          <a:xfrm>
            <a:off x="2530585" y="5386270"/>
            <a:ext cx="1568706" cy="1393863"/>
          </a:xfrm>
          <a:prstGeom prst="rect">
            <a:avLst/>
          </a:prstGeom>
        </p:spPr>
      </p:pic>
      <p:pic>
        <p:nvPicPr>
          <p:cNvPr id="10" name="Picture 9">
            <a:extLst>
              <a:ext uri="{FF2B5EF4-FFF2-40B4-BE49-F238E27FC236}">
                <a16:creationId xmlns:a16="http://schemas.microsoft.com/office/drawing/2014/main" id="{6177D6E5-3CAB-5848-3F0E-040F9DE6DC96}"/>
              </a:ext>
            </a:extLst>
          </p:cNvPr>
          <p:cNvPicPr>
            <a:picLocks noChangeAspect="1"/>
          </p:cNvPicPr>
          <p:nvPr/>
        </p:nvPicPr>
        <p:blipFill>
          <a:blip r:embed="rId6"/>
          <a:stretch>
            <a:fillRect/>
          </a:stretch>
        </p:blipFill>
        <p:spPr>
          <a:xfrm>
            <a:off x="4489578" y="5371521"/>
            <a:ext cx="3524250" cy="1183489"/>
          </a:xfrm>
          <a:prstGeom prst="rect">
            <a:avLst/>
          </a:prstGeom>
        </p:spPr>
      </p:pic>
    </p:spTree>
    <p:extLst>
      <p:ext uri="{BB962C8B-B14F-4D97-AF65-F5344CB8AC3E}">
        <p14:creationId xmlns:p14="http://schemas.microsoft.com/office/powerpoint/2010/main" val="814429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DBC5F0-5264-EA10-DE3D-0FA9C6F0C857}"/>
              </a:ext>
            </a:extLst>
          </p:cNvPr>
          <p:cNvSpPr>
            <a:spLocks noGrp="1"/>
          </p:cNvSpPr>
          <p:nvPr>
            <p:ph type="title"/>
          </p:nvPr>
        </p:nvSpPr>
        <p:spPr>
          <a:xfrm>
            <a:off x="6094105" y="802955"/>
            <a:ext cx="4977976" cy="1454051"/>
          </a:xfrm>
        </p:spPr>
        <p:txBody>
          <a:bodyPr>
            <a:normAutofit/>
          </a:bodyPr>
          <a:lstStyle/>
          <a:p>
            <a:r>
              <a:rPr lang="en-US" sz="3300" b="1" i="0">
                <a:solidFill>
                  <a:schemeClr val="tx2"/>
                </a:solidFill>
                <a:effectLst/>
                <a:highlight>
                  <a:srgbClr val="FFFFFF"/>
                </a:highlight>
                <a:latin typeface="ui-sans-serif"/>
              </a:rPr>
              <a:t>Challenges for Law Enforcement</a:t>
            </a:r>
            <a:br>
              <a:rPr lang="en-US" sz="3300" b="1" i="0">
                <a:solidFill>
                  <a:schemeClr val="tx2"/>
                </a:solidFill>
                <a:effectLst/>
                <a:highlight>
                  <a:srgbClr val="FFFFFF"/>
                </a:highlight>
                <a:latin typeface="ui-sans-serif"/>
              </a:rPr>
            </a:br>
            <a:endParaRPr lang="en-US" sz="3300">
              <a:solidFill>
                <a:schemeClr val="tx2"/>
              </a:solidFill>
            </a:endParaRPr>
          </a:p>
        </p:txBody>
      </p:sp>
      <p:pic>
        <p:nvPicPr>
          <p:cNvPr id="7" name="Graphic 6" descr="Detective">
            <a:extLst>
              <a:ext uri="{FF2B5EF4-FFF2-40B4-BE49-F238E27FC236}">
                <a16:creationId xmlns:a16="http://schemas.microsoft.com/office/drawing/2014/main" id="{0B70F5F6-8A5B-A4EF-9383-DCB6C56E8EC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6951" y="1793846"/>
            <a:ext cx="3620021" cy="3620021"/>
          </a:xfrm>
          <a:prstGeom prst="rect">
            <a:avLst/>
          </a:prstGeom>
        </p:spPr>
      </p:pic>
      <p:sp>
        <p:nvSpPr>
          <p:cNvPr id="3" name="Content Placeholder 2">
            <a:extLst>
              <a:ext uri="{FF2B5EF4-FFF2-40B4-BE49-F238E27FC236}">
                <a16:creationId xmlns:a16="http://schemas.microsoft.com/office/drawing/2014/main" id="{B742998D-E4AC-E01B-00AE-6B12944B5C22}"/>
              </a:ext>
            </a:extLst>
          </p:cNvPr>
          <p:cNvSpPr>
            <a:spLocks noGrp="1"/>
          </p:cNvSpPr>
          <p:nvPr>
            <p:ph idx="1"/>
          </p:nvPr>
        </p:nvSpPr>
        <p:spPr>
          <a:xfrm>
            <a:off x="5931240" y="1784211"/>
            <a:ext cx="5776961" cy="3639289"/>
          </a:xfrm>
        </p:spPr>
        <p:txBody>
          <a:bodyPr anchor="ctr">
            <a:normAutofit/>
          </a:bodyPr>
          <a:lstStyle/>
          <a:p>
            <a:pPr>
              <a:buFont typeface="Arial" panose="020B0604020202020204" pitchFamily="34" charset="0"/>
              <a:buChar char="•"/>
            </a:pPr>
            <a:r>
              <a:rPr lang="en-US" sz="2400" dirty="0">
                <a:solidFill>
                  <a:schemeClr val="tx2"/>
                </a:solidFill>
                <a:highlight>
                  <a:srgbClr val="FFFFFF"/>
                </a:highlight>
                <a:latin typeface="ui-sans-serif"/>
              </a:rPr>
              <a:t>Expertise of officer in handling Forensic Matters. </a:t>
            </a:r>
          </a:p>
          <a:p>
            <a:pPr>
              <a:buFont typeface="Arial" panose="020B0604020202020204" pitchFamily="34" charset="0"/>
              <a:buChar char="•"/>
            </a:pPr>
            <a:r>
              <a:rPr lang="en-US" sz="2400" b="0" i="0" dirty="0">
                <a:solidFill>
                  <a:schemeClr val="tx2"/>
                </a:solidFill>
                <a:effectLst/>
                <a:highlight>
                  <a:srgbClr val="FFFFFF"/>
                </a:highlight>
                <a:latin typeface="ui-sans-serif"/>
              </a:rPr>
              <a:t>Digita</a:t>
            </a:r>
            <a:r>
              <a:rPr lang="en-US" sz="2400" dirty="0">
                <a:solidFill>
                  <a:schemeClr val="tx2"/>
                </a:solidFill>
                <a:highlight>
                  <a:srgbClr val="FFFFFF"/>
                </a:highlight>
                <a:latin typeface="ui-sans-serif"/>
              </a:rPr>
              <a:t>l Evidence Preservation and Presentation </a:t>
            </a:r>
          </a:p>
          <a:p>
            <a:pPr>
              <a:buFont typeface="Arial" panose="020B0604020202020204" pitchFamily="34" charset="0"/>
              <a:buChar char="•"/>
            </a:pPr>
            <a:r>
              <a:rPr lang="en-US" sz="2400" b="0" i="0" dirty="0">
                <a:solidFill>
                  <a:schemeClr val="tx2"/>
                </a:solidFill>
                <a:effectLst/>
                <a:highlight>
                  <a:srgbClr val="FFFFFF"/>
                </a:highlight>
                <a:latin typeface="ui-sans-serif"/>
              </a:rPr>
              <a:t>Anonymity: Difficulty in tracking</a:t>
            </a:r>
          </a:p>
          <a:p>
            <a:pPr>
              <a:buFont typeface="Arial" panose="020B0604020202020204" pitchFamily="34" charset="0"/>
              <a:buChar char="•"/>
            </a:pPr>
            <a:r>
              <a:rPr lang="en-US" sz="2400" b="0" i="0" dirty="0">
                <a:solidFill>
                  <a:schemeClr val="tx2"/>
                </a:solidFill>
                <a:effectLst/>
                <a:highlight>
                  <a:srgbClr val="FFFFFF"/>
                </a:highlight>
                <a:latin typeface="ui-sans-serif"/>
              </a:rPr>
              <a:t>Jurisdiction: Cross-border transactions complicate investigation</a:t>
            </a:r>
          </a:p>
          <a:p>
            <a:pPr>
              <a:buFont typeface="Arial" panose="020B0604020202020204" pitchFamily="34" charset="0"/>
              <a:buChar char="•"/>
            </a:pPr>
            <a:r>
              <a:rPr lang="en-US" sz="2400" dirty="0">
                <a:solidFill>
                  <a:schemeClr val="tx2"/>
                </a:solidFill>
                <a:highlight>
                  <a:srgbClr val="FFFFFF"/>
                </a:highlight>
                <a:latin typeface="ui-sans-serif"/>
              </a:rPr>
              <a:t>Limited Technology Advancement</a:t>
            </a:r>
            <a:endParaRPr lang="en-US" sz="2400" b="0" i="0" dirty="0">
              <a:solidFill>
                <a:schemeClr val="tx2"/>
              </a:solidFill>
              <a:effectLst/>
              <a:highlight>
                <a:srgbClr val="FFFFFF"/>
              </a:highlight>
              <a:latin typeface="ui-sans-serif"/>
            </a:endParaRPr>
          </a:p>
          <a:p>
            <a:endParaRPr lang="en-US" sz="1800" dirty="0">
              <a:solidFill>
                <a:schemeClr val="tx2"/>
              </a:solidFill>
            </a:endParaRPr>
          </a:p>
        </p:txBody>
      </p:sp>
      <p:grpSp>
        <p:nvGrpSpPr>
          <p:cNvPr id="14" name="Group 13">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15" name="Freeform: Shape 14">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72730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1F925-C213-8D0C-D38E-C0500BE9F69F}"/>
              </a:ext>
            </a:extLst>
          </p:cNvPr>
          <p:cNvSpPr>
            <a:spLocks noGrp="1"/>
          </p:cNvSpPr>
          <p:nvPr>
            <p:ph type="title"/>
          </p:nvPr>
        </p:nvSpPr>
        <p:spPr/>
        <p:txBody>
          <a:bodyPr/>
          <a:lstStyle/>
          <a:p>
            <a:r>
              <a:rPr lang="en-US" b="1" dirty="0"/>
              <a:t>Virtual Assets Explained! </a:t>
            </a:r>
          </a:p>
        </p:txBody>
      </p:sp>
      <p:sp>
        <p:nvSpPr>
          <p:cNvPr id="3" name="Content Placeholder 2">
            <a:extLst>
              <a:ext uri="{FF2B5EF4-FFF2-40B4-BE49-F238E27FC236}">
                <a16:creationId xmlns:a16="http://schemas.microsoft.com/office/drawing/2014/main" id="{F7DCAB43-BF71-B034-1B8D-821428A3841E}"/>
              </a:ext>
            </a:extLst>
          </p:cNvPr>
          <p:cNvSpPr>
            <a:spLocks noGrp="1"/>
          </p:cNvSpPr>
          <p:nvPr>
            <p:ph idx="1"/>
          </p:nvPr>
        </p:nvSpPr>
        <p:spPr/>
        <p:txBody>
          <a:bodyPr>
            <a:normAutofit lnSpcReduction="10000"/>
          </a:bodyPr>
          <a:lstStyle/>
          <a:p>
            <a:r>
              <a:rPr lang="en-US" b="0" i="0" dirty="0">
                <a:solidFill>
                  <a:srgbClr val="0D0D0D"/>
                </a:solidFill>
                <a:effectLst/>
                <a:highlight>
                  <a:srgbClr val="FFFFFF"/>
                </a:highlight>
                <a:latin typeface="ui-sans-serif"/>
              </a:rPr>
              <a:t>Virtual assets refer to digital representations of value that can be traded, transferred, or used for payment electronically. </a:t>
            </a:r>
          </a:p>
          <a:p>
            <a:pPr lvl="1"/>
            <a:r>
              <a:rPr lang="en-US" b="1" i="0" dirty="0">
                <a:solidFill>
                  <a:srgbClr val="0D0D0D"/>
                </a:solidFill>
                <a:effectLst/>
                <a:highlight>
                  <a:srgbClr val="FFFFFF"/>
                </a:highlight>
                <a:latin typeface="ui-sans-serif"/>
              </a:rPr>
              <a:t>Cryptocurrencies</a:t>
            </a:r>
            <a:r>
              <a:rPr lang="en-US" dirty="0">
                <a:solidFill>
                  <a:srgbClr val="0D0D0D"/>
                </a:solidFill>
                <a:highlight>
                  <a:srgbClr val="FFFFFF"/>
                </a:highlight>
                <a:latin typeface="ui-sans-serif"/>
              </a:rPr>
              <a:t> - </a:t>
            </a:r>
            <a:r>
              <a:rPr lang="en-US" b="0" i="0" dirty="0">
                <a:solidFill>
                  <a:srgbClr val="0D0D0D"/>
                </a:solidFill>
                <a:effectLst/>
                <a:highlight>
                  <a:srgbClr val="FFFFFF"/>
                </a:highlight>
                <a:latin typeface="ui-sans-serif"/>
              </a:rPr>
              <a:t>Bitcoin (BTC), Ethereum (ETH), and Litecoin (LTC)</a:t>
            </a:r>
          </a:p>
          <a:p>
            <a:pPr lvl="1"/>
            <a:r>
              <a:rPr lang="en-US" b="1" i="0" dirty="0">
                <a:solidFill>
                  <a:srgbClr val="0D0D0D"/>
                </a:solidFill>
                <a:effectLst/>
                <a:highlight>
                  <a:srgbClr val="FFFFFF"/>
                </a:highlight>
                <a:latin typeface="ui-sans-serif"/>
              </a:rPr>
              <a:t>Tokens</a:t>
            </a:r>
            <a:r>
              <a:rPr lang="en-US" dirty="0">
                <a:solidFill>
                  <a:srgbClr val="0D0D0D"/>
                </a:solidFill>
                <a:highlight>
                  <a:srgbClr val="FFFFFF"/>
                </a:highlight>
                <a:latin typeface="ui-sans-serif"/>
              </a:rPr>
              <a:t> – </a:t>
            </a:r>
            <a:r>
              <a:rPr lang="en-US" b="0" i="0" dirty="0">
                <a:solidFill>
                  <a:srgbClr val="0D0D0D"/>
                </a:solidFill>
                <a:effectLst/>
                <a:highlight>
                  <a:srgbClr val="FFFFFF"/>
                </a:highlight>
                <a:latin typeface="ui-sans-serif"/>
              </a:rPr>
              <a:t>Basic Attention Token (BAT), </a:t>
            </a:r>
            <a:r>
              <a:rPr lang="en-US" b="0" i="0" dirty="0" err="1">
                <a:solidFill>
                  <a:srgbClr val="0D0D0D"/>
                </a:solidFill>
                <a:effectLst/>
                <a:highlight>
                  <a:srgbClr val="FFFFFF"/>
                </a:highlight>
                <a:latin typeface="ui-sans-serif"/>
              </a:rPr>
              <a:t>tZERO</a:t>
            </a:r>
            <a:r>
              <a:rPr lang="en-US" b="0" i="0" dirty="0">
                <a:solidFill>
                  <a:srgbClr val="0D0D0D"/>
                </a:solidFill>
                <a:effectLst/>
                <a:highlight>
                  <a:srgbClr val="FFFFFF"/>
                </a:highlight>
                <a:latin typeface="ui-sans-serif"/>
              </a:rPr>
              <a:t>, Tether (USDT).</a:t>
            </a:r>
          </a:p>
          <a:p>
            <a:pPr marL="457200" lvl="1" indent="0">
              <a:buNone/>
            </a:pPr>
            <a:endParaRPr lang="en-US" b="0" i="0" dirty="0">
              <a:solidFill>
                <a:srgbClr val="0D0D0D"/>
              </a:solidFill>
              <a:effectLst/>
              <a:highlight>
                <a:srgbClr val="FFFFFF"/>
              </a:highlight>
              <a:latin typeface="ui-sans-serif"/>
            </a:endParaRPr>
          </a:p>
          <a:p>
            <a:r>
              <a:rPr lang="en-US" dirty="0">
                <a:solidFill>
                  <a:srgbClr val="0D0D0D"/>
                </a:solidFill>
                <a:highlight>
                  <a:srgbClr val="FFFFFF"/>
                </a:highlight>
                <a:latin typeface="ui-sans-serif"/>
              </a:rPr>
              <a:t>Increasing Popularity in the Financial World</a:t>
            </a:r>
          </a:p>
          <a:p>
            <a:pPr lvl="1"/>
            <a:r>
              <a:rPr lang="en-US" dirty="0">
                <a:solidFill>
                  <a:srgbClr val="0D0D0D"/>
                </a:solidFill>
                <a:highlight>
                  <a:srgbClr val="FFFFFF"/>
                </a:highlight>
                <a:latin typeface="ui-sans-serif"/>
              </a:rPr>
              <a:t>Technology – Blockchain Technology | Smart Contracts </a:t>
            </a:r>
          </a:p>
          <a:p>
            <a:pPr lvl="1"/>
            <a:r>
              <a:rPr lang="en-US" dirty="0">
                <a:solidFill>
                  <a:srgbClr val="0D0D0D"/>
                </a:solidFill>
                <a:highlight>
                  <a:srgbClr val="FFFFFF"/>
                </a:highlight>
                <a:latin typeface="ui-sans-serif"/>
              </a:rPr>
              <a:t>Investment Opportunities -  </a:t>
            </a:r>
            <a:r>
              <a:rPr lang="en-US" i="0" dirty="0">
                <a:solidFill>
                  <a:srgbClr val="0D0D0D"/>
                </a:solidFill>
                <a:effectLst/>
                <a:highlight>
                  <a:srgbClr val="FFFFFF"/>
                </a:highlight>
                <a:latin typeface="ui-sans-serif"/>
              </a:rPr>
              <a:t>High Returns | Diversification</a:t>
            </a:r>
          </a:p>
          <a:p>
            <a:pPr lvl="1"/>
            <a:r>
              <a:rPr lang="en-US" dirty="0">
                <a:solidFill>
                  <a:srgbClr val="0D0D0D"/>
                </a:solidFill>
                <a:highlight>
                  <a:srgbClr val="FFFFFF"/>
                </a:highlight>
                <a:latin typeface="ui-sans-serif"/>
              </a:rPr>
              <a:t>Decentralized Finance (DeFi) - Innovative Financial Services | Accessibility</a:t>
            </a:r>
          </a:p>
          <a:p>
            <a:pPr lvl="1"/>
            <a:r>
              <a:rPr lang="en-US" dirty="0">
                <a:solidFill>
                  <a:srgbClr val="0D0D0D"/>
                </a:solidFill>
                <a:highlight>
                  <a:srgbClr val="FFFFFF"/>
                </a:highlight>
                <a:latin typeface="ui-sans-serif"/>
              </a:rPr>
              <a:t>Regulatory Developments  - Regulatory Clarity | Central Bank Digital Currencies (CBDCs)</a:t>
            </a:r>
          </a:p>
        </p:txBody>
      </p:sp>
    </p:spTree>
    <p:extLst>
      <p:ext uri="{BB962C8B-B14F-4D97-AF65-F5344CB8AC3E}">
        <p14:creationId xmlns:p14="http://schemas.microsoft.com/office/powerpoint/2010/main" val="150749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F8308300-AFD1-1877-56AC-2BCF2DE8326E}"/>
              </a:ext>
            </a:extLst>
          </p:cNvPr>
          <p:cNvPicPr>
            <a:picLocks noGrp="1" noChangeAspect="1"/>
          </p:cNvPicPr>
          <p:nvPr>
            <p:ph idx="1"/>
          </p:nvPr>
        </p:nvPicPr>
        <p:blipFill>
          <a:blip r:embed="rId3"/>
          <a:stretch>
            <a:fillRect/>
          </a:stretch>
        </p:blipFill>
        <p:spPr>
          <a:xfrm>
            <a:off x="1922916" y="643466"/>
            <a:ext cx="8346167" cy="5571067"/>
          </a:xfrm>
          <a:prstGeom prst="rect">
            <a:avLst/>
          </a:prstGeom>
        </p:spPr>
      </p:pic>
    </p:spTree>
    <p:extLst>
      <p:ext uri="{BB962C8B-B14F-4D97-AF65-F5344CB8AC3E}">
        <p14:creationId xmlns:p14="http://schemas.microsoft.com/office/powerpoint/2010/main" val="1621932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DE7B1-E667-B7CF-9EEE-CE8CB79C6D28}"/>
              </a:ext>
            </a:extLst>
          </p:cNvPr>
          <p:cNvSpPr>
            <a:spLocks noGrp="1"/>
          </p:cNvSpPr>
          <p:nvPr>
            <p:ph type="title"/>
          </p:nvPr>
        </p:nvSpPr>
        <p:spPr>
          <a:xfrm>
            <a:off x="901811" y="0"/>
            <a:ext cx="10515600" cy="1325563"/>
          </a:xfrm>
        </p:spPr>
        <p:txBody>
          <a:bodyPr/>
          <a:lstStyle/>
          <a:p>
            <a:r>
              <a:rPr lang="en-US" b="1" dirty="0"/>
              <a:t>Regulation</a:t>
            </a:r>
          </a:p>
        </p:txBody>
      </p:sp>
      <p:sp>
        <p:nvSpPr>
          <p:cNvPr id="3" name="Content Placeholder 2">
            <a:extLst>
              <a:ext uri="{FF2B5EF4-FFF2-40B4-BE49-F238E27FC236}">
                <a16:creationId xmlns:a16="http://schemas.microsoft.com/office/drawing/2014/main" id="{2BD0119C-BF5C-15F4-7B41-24476405DB1B}"/>
              </a:ext>
            </a:extLst>
          </p:cNvPr>
          <p:cNvSpPr>
            <a:spLocks noGrp="1"/>
          </p:cNvSpPr>
          <p:nvPr>
            <p:ph idx="1"/>
          </p:nvPr>
        </p:nvSpPr>
        <p:spPr>
          <a:xfrm>
            <a:off x="774589" y="1192696"/>
            <a:ext cx="10579211" cy="5605669"/>
          </a:xfrm>
        </p:spPr>
        <p:txBody>
          <a:bodyPr>
            <a:normAutofit/>
          </a:bodyPr>
          <a:lstStyle/>
          <a:p>
            <a:pPr algn="just"/>
            <a:r>
              <a:rPr lang="en-US" sz="2400" dirty="0"/>
              <a:t>National Payment Systems Act (2020)  - An Act to regulate payment systems; to provide for the safety and efficiency of payment systems. This Act applies to— an operator of a payment system; a payment service provider; and an issuer of a payment instrument.</a:t>
            </a:r>
          </a:p>
          <a:p>
            <a:pPr algn="just"/>
            <a:endParaRPr lang="en-US" sz="2400" dirty="0"/>
          </a:p>
          <a:p>
            <a:pPr algn="just"/>
            <a:r>
              <a:rPr lang="en-US" sz="2400" dirty="0"/>
              <a:t>The NPSA currently excludes virtual assets from the oversight of the Central Bank (Bank of Uganda)</a:t>
            </a:r>
          </a:p>
          <a:p>
            <a:pPr algn="just"/>
            <a:endParaRPr lang="en-US" sz="2400" dirty="0"/>
          </a:p>
          <a:p>
            <a:pPr algn="just"/>
            <a:r>
              <a:rPr lang="en-US" sz="2400" dirty="0"/>
              <a:t>FIA conducts National Risk Assessments as per the FATF Recommendations</a:t>
            </a:r>
          </a:p>
          <a:p>
            <a:pPr algn="just"/>
            <a:endParaRPr lang="en-US" sz="2400" dirty="0"/>
          </a:p>
          <a:p>
            <a:pPr algn="just"/>
            <a:r>
              <a:rPr lang="en-US" sz="2400" dirty="0"/>
              <a:t>FIA  has in place the Virtual Assets Working Group on the Money Laundering (ML)/Terrorism Financing (TF) Risk Assessment for Virtual Assets(VA) and Virtual Assets Service Providers(VASPS)for Uganda.</a:t>
            </a:r>
          </a:p>
        </p:txBody>
      </p:sp>
    </p:spTree>
    <p:extLst>
      <p:ext uri="{BB962C8B-B14F-4D97-AF65-F5344CB8AC3E}">
        <p14:creationId xmlns:p14="http://schemas.microsoft.com/office/powerpoint/2010/main" val="2632634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omputer with a message on it&#10;&#10;Description automatically generated">
            <a:extLst>
              <a:ext uri="{FF2B5EF4-FFF2-40B4-BE49-F238E27FC236}">
                <a16:creationId xmlns:a16="http://schemas.microsoft.com/office/drawing/2014/main" id="{F728A57F-4CC7-A4E9-25B1-094F1E3B473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69991" y="643467"/>
            <a:ext cx="6652017" cy="5571065"/>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3226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latin typeface="Arial Narrow" panose="020B0606020202030204" pitchFamily="34" charset="0"/>
              </a:rPr>
              <a:t>QUICK POINTERS</a:t>
            </a:r>
          </a:p>
        </p:txBody>
      </p:sp>
      <p:graphicFrame>
        <p:nvGraphicFramePr>
          <p:cNvPr id="5" name="Content Placeholder 4">
            <a:extLst>
              <a:ext uri="{FF2B5EF4-FFF2-40B4-BE49-F238E27FC236}">
                <a16:creationId xmlns:a16="http://schemas.microsoft.com/office/drawing/2014/main" id="{FDDE5B25-3BBE-7640-7AC0-01C935BA6BE2}"/>
              </a:ext>
            </a:extLst>
          </p:cNvPr>
          <p:cNvGraphicFramePr>
            <a:graphicFrameLocks noGrp="1"/>
          </p:cNvGraphicFramePr>
          <p:nvPr>
            <p:ph idx="1"/>
            <p:extLst>
              <p:ext uri="{D42A27DB-BD31-4B8C-83A1-F6EECF244321}">
                <p14:modId xmlns:p14="http://schemas.microsoft.com/office/powerpoint/2010/main" val="3260334157"/>
              </p:ext>
            </p:extLst>
          </p:nvPr>
        </p:nvGraphicFramePr>
        <p:xfrm>
          <a:off x="838200" y="1825625"/>
          <a:ext cx="10515600" cy="431800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661225044"/>
                    </a:ext>
                  </a:extLst>
                </a:gridCol>
                <a:gridCol w="5257800">
                  <a:extLst>
                    <a:ext uri="{9D8B030D-6E8A-4147-A177-3AD203B41FA5}">
                      <a16:colId xmlns:a16="http://schemas.microsoft.com/office/drawing/2014/main" val="4184612726"/>
                    </a:ext>
                  </a:extLst>
                </a:gridCol>
              </a:tblGrid>
              <a:tr h="370840">
                <a:tc>
                  <a:txBody>
                    <a:bodyPr/>
                    <a:lstStyle/>
                    <a:p>
                      <a:r>
                        <a:rPr lang="en-GB" dirty="0">
                          <a:latin typeface="ADLaM Display" panose="02010000000000000000" pitchFamily="2" charset="0"/>
                          <a:ea typeface="ADLaM Display" panose="02010000000000000000" pitchFamily="2" charset="0"/>
                          <a:cs typeface="ADLaM Display" panose="02010000000000000000" pitchFamily="2" charset="0"/>
                        </a:rPr>
                        <a:t>FIAT MONEY</a:t>
                      </a:r>
                    </a:p>
                  </a:txBody>
                  <a:tcPr/>
                </a:tc>
                <a:tc>
                  <a:txBody>
                    <a:bodyPr/>
                    <a:lstStyle/>
                    <a:p>
                      <a:r>
                        <a:rPr lang="en-GB" dirty="0">
                          <a:latin typeface="ADLaM Display" panose="02010000000000000000" pitchFamily="2" charset="0"/>
                          <a:ea typeface="ADLaM Display" panose="02010000000000000000" pitchFamily="2" charset="0"/>
                          <a:cs typeface="ADLaM Display" panose="02010000000000000000" pitchFamily="2" charset="0"/>
                        </a:rPr>
                        <a:t>DIGITAL CURRENCY</a:t>
                      </a:r>
                    </a:p>
                  </a:txBody>
                  <a:tcPr/>
                </a:tc>
                <a:extLst>
                  <a:ext uri="{0D108BD9-81ED-4DB2-BD59-A6C34878D82A}">
                    <a16:rowId xmlns:a16="http://schemas.microsoft.com/office/drawing/2014/main" val="2999738812"/>
                  </a:ext>
                </a:extLst>
              </a:tr>
              <a:tr h="370840">
                <a:tc>
                  <a:txBody>
                    <a:bodyPr/>
                    <a:lstStyle/>
                    <a:p>
                      <a:r>
                        <a:rPr lang="en-GB" dirty="0">
                          <a:latin typeface="ADLaM Display" panose="02010000000000000000" pitchFamily="2" charset="0"/>
                          <a:ea typeface="ADLaM Display" panose="02010000000000000000" pitchFamily="2" charset="0"/>
                          <a:cs typeface="ADLaM Display" panose="02010000000000000000" pitchFamily="2" charset="0"/>
                        </a:rPr>
                        <a:t>Backed by Governments</a:t>
                      </a:r>
                    </a:p>
                  </a:txBody>
                  <a:tcPr/>
                </a:tc>
                <a:tc>
                  <a:txBody>
                    <a:bodyPr/>
                    <a:lstStyle/>
                    <a:p>
                      <a:r>
                        <a:rPr lang="en-GB" dirty="0">
                          <a:latin typeface="ADLaM Display" panose="02010000000000000000" pitchFamily="2" charset="0"/>
                          <a:ea typeface="ADLaM Display" panose="02010000000000000000" pitchFamily="2" charset="0"/>
                          <a:cs typeface="ADLaM Display" panose="02010000000000000000" pitchFamily="2" charset="0"/>
                        </a:rPr>
                        <a:t>No backed by any Government</a:t>
                      </a:r>
                    </a:p>
                  </a:txBody>
                  <a:tcPr/>
                </a:tc>
                <a:extLst>
                  <a:ext uri="{0D108BD9-81ED-4DB2-BD59-A6C34878D82A}">
                    <a16:rowId xmlns:a16="http://schemas.microsoft.com/office/drawing/2014/main" val="2508133354"/>
                  </a:ext>
                </a:extLst>
              </a:tr>
              <a:tr h="370840">
                <a:tc>
                  <a:txBody>
                    <a:bodyPr/>
                    <a:lstStyle/>
                    <a:p>
                      <a:r>
                        <a:rPr lang="en-GB" dirty="0">
                          <a:latin typeface="ADLaM Display" panose="02010000000000000000" pitchFamily="2" charset="0"/>
                          <a:ea typeface="ADLaM Display" panose="02010000000000000000" pitchFamily="2" charset="0"/>
                          <a:cs typeface="ADLaM Display" panose="02010000000000000000" pitchFamily="2" charset="0"/>
                        </a:rPr>
                        <a:t>Controlled by Central Banks</a:t>
                      </a:r>
                    </a:p>
                  </a:txBody>
                  <a:tcPr/>
                </a:tc>
                <a:tc>
                  <a:txBody>
                    <a:bodyPr/>
                    <a:lstStyle/>
                    <a:p>
                      <a:r>
                        <a:rPr lang="en-GB" dirty="0">
                          <a:latin typeface="ADLaM Display" panose="02010000000000000000" pitchFamily="2" charset="0"/>
                          <a:ea typeface="ADLaM Display" panose="02010000000000000000" pitchFamily="2" charset="0"/>
                          <a:cs typeface="ADLaM Display" panose="02010000000000000000" pitchFamily="2" charset="0"/>
                        </a:rPr>
                        <a:t>No Central bank control</a:t>
                      </a:r>
                    </a:p>
                  </a:txBody>
                  <a:tcPr/>
                </a:tc>
                <a:extLst>
                  <a:ext uri="{0D108BD9-81ED-4DB2-BD59-A6C34878D82A}">
                    <a16:rowId xmlns:a16="http://schemas.microsoft.com/office/drawing/2014/main" val="2376605697"/>
                  </a:ext>
                </a:extLst>
              </a:tr>
              <a:tr h="370840">
                <a:tc>
                  <a:txBody>
                    <a:bodyPr/>
                    <a:lstStyle/>
                    <a:p>
                      <a:r>
                        <a:rPr lang="en-GB" dirty="0">
                          <a:latin typeface="ADLaM Display" panose="02010000000000000000" pitchFamily="2" charset="0"/>
                          <a:ea typeface="ADLaM Display" panose="02010000000000000000" pitchFamily="2" charset="0"/>
                          <a:cs typeface="ADLaM Display" panose="02010000000000000000" pitchFamily="2" charset="0"/>
                        </a:rPr>
                        <a:t>Transactional data held by banks and other licensed payment players</a:t>
                      </a:r>
                    </a:p>
                  </a:txBody>
                  <a:tcPr/>
                </a:tc>
                <a:tc>
                  <a:txBody>
                    <a:bodyPr/>
                    <a:lstStyle/>
                    <a:p>
                      <a:r>
                        <a:rPr lang="en-GB" dirty="0">
                          <a:latin typeface="ADLaM Display" panose="02010000000000000000" pitchFamily="2" charset="0"/>
                          <a:ea typeface="ADLaM Display" panose="02010000000000000000" pitchFamily="2" charset="0"/>
                          <a:cs typeface="ADLaM Display" panose="02010000000000000000" pitchFamily="2" charset="0"/>
                        </a:rPr>
                        <a:t>Transactional data stored on blockchain which shows only wallet addresses of senders and receivers</a:t>
                      </a:r>
                    </a:p>
                  </a:txBody>
                  <a:tcPr/>
                </a:tc>
                <a:extLst>
                  <a:ext uri="{0D108BD9-81ED-4DB2-BD59-A6C34878D82A}">
                    <a16:rowId xmlns:a16="http://schemas.microsoft.com/office/drawing/2014/main" val="386508654"/>
                  </a:ext>
                </a:extLst>
              </a:tr>
              <a:tr h="370840">
                <a:tc>
                  <a:txBody>
                    <a:bodyPr/>
                    <a:lstStyle/>
                    <a:p>
                      <a:r>
                        <a:rPr lang="en-GB" dirty="0">
                          <a:latin typeface="ADLaM Display" panose="02010000000000000000" pitchFamily="2" charset="0"/>
                          <a:ea typeface="ADLaM Display" panose="02010000000000000000" pitchFamily="2" charset="0"/>
                          <a:cs typeface="ADLaM Display" panose="02010000000000000000" pitchFamily="2" charset="0"/>
                        </a:rPr>
                        <a:t>Global transactions move through licensed players</a:t>
                      </a:r>
                    </a:p>
                  </a:txBody>
                  <a:tcPr/>
                </a:tc>
                <a:tc>
                  <a:txBody>
                    <a:bodyPr/>
                    <a:lstStyle/>
                    <a:p>
                      <a:r>
                        <a:rPr lang="en-GB" dirty="0">
                          <a:latin typeface="ADLaM Display" panose="02010000000000000000" pitchFamily="2" charset="0"/>
                          <a:ea typeface="ADLaM Display" panose="02010000000000000000" pitchFamily="2" charset="0"/>
                          <a:cs typeface="ADLaM Display" panose="02010000000000000000" pitchFamily="2" charset="0"/>
                        </a:rPr>
                        <a:t>Use smart contracts for much faster global transactions</a:t>
                      </a:r>
                    </a:p>
                  </a:txBody>
                  <a:tcPr/>
                </a:tc>
                <a:extLst>
                  <a:ext uri="{0D108BD9-81ED-4DB2-BD59-A6C34878D82A}">
                    <a16:rowId xmlns:a16="http://schemas.microsoft.com/office/drawing/2014/main" val="2762134724"/>
                  </a:ext>
                </a:extLst>
              </a:tr>
              <a:tr h="370840">
                <a:tc>
                  <a:txBody>
                    <a:bodyPr/>
                    <a:lstStyle/>
                    <a:p>
                      <a:r>
                        <a:rPr lang="en-GB" dirty="0">
                          <a:latin typeface="ADLaM Display" panose="02010000000000000000" pitchFamily="2" charset="0"/>
                          <a:ea typeface="ADLaM Display" panose="02010000000000000000" pitchFamily="2" charset="0"/>
                          <a:cs typeface="ADLaM Display" panose="02010000000000000000" pitchFamily="2" charset="0"/>
                        </a:rPr>
                        <a:t>Can be forged</a:t>
                      </a:r>
                    </a:p>
                  </a:txBody>
                  <a:tcPr/>
                </a:tc>
                <a:tc>
                  <a:txBody>
                    <a:bodyPr/>
                    <a:lstStyle/>
                    <a:p>
                      <a:r>
                        <a:rPr lang="en-GB" dirty="0">
                          <a:latin typeface="ADLaM Display" panose="02010000000000000000" pitchFamily="2" charset="0"/>
                          <a:ea typeface="ADLaM Display" panose="02010000000000000000" pitchFamily="2" charset="0"/>
                          <a:cs typeface="ADLaM Display" panose="02010000000000000000" pitchFamily="2" charset="0"/>
                        </a:rPr>
                        <a:t>Can’t be forged due to use of advanced cryptography</a:t>
                      </a:r>
                    </a:p>
                  </a:txBody>
                  <a:tcPr/>
                </a:tc>
                <a:extLst>
                  <a:ext uri="{0D108BD9-81ED-4DB2-BD59-A6C34878D82A}">
                    <a16:rowId xmlns:a16="http://schemas.microsoft.com/office/drawing/2014/main" val="3352156310"/>
                  </a:ext>
                </a:extLst>
              </a:tr>
              <a:tr h="370840">
                <a:tc>
                  <a:txBody>
                    <a:bodyPr/>
                    <a:lstStyle/>
                    <a:p>
                      <a:r>
                        <a:rPr lang="en-GB" dirty="0">
                          <a:latin typeface="ADLaM Display" panose="02010000000000000000" pitchFamily="2" charset="0"/>
                          <a:ea typeface="ADLaM Display" panose="02010000000000000000" pitchFamily="2" charset="0"/>
                          <a:cs typeface="ADLaM Display" panose="02010000000000000000" pitchFamily="2" charset="0"/>
                        </a:rPr>
                        <a:t>Permissioned</a:t>
                      </a:r>
                    </a:p>
                  </a:txBody>
                  <a:tcPr/>
                </a:tc>
                <a:tc>
                  <a:txBody>
                    <a:bodyPr/>
                    <a:lstStyle/>
                    <a:p>
                      <a:r>
                        <a:rPr lang="en-GB" dirty="0">
                          <a:latin typeface="ADLaM Display" panose="02010000000000000000" pitchFamily="2" charset="0"/>
                          <a:ea typeface="ADLaM Display" panose="02010000000000000000" pitchFamily="2" charset="0"/>
                          <a:cs typeface="ADLaM Display" panose="02010000000000000000" pitchFamily="2" charset="0"/>
                        </a:rPr>
                        <a:t>Permissionless</a:t>
                      </a:r>
                    </a:p>
                  </a:txBody>
                  <a:tcPr/>
                </a:tc>
                <a:extLst>
                  <a:ext uri="{0D108BD9-81ED-4DB2-BD59-A6C34878D82A}">
                    <a16:rowId xmlns:a16="http://schemas.microsoft.com/office/drawing/2014/main" val="25866188"/>
                  </a:ext>
                </a:extLst>
              </a:tr>
              <a:tr h="370840">
                <a:tc>
                  <a:txBody>
                    <a:bodyPr/>
                    <a:lstStyle/>
                    <a:p>
                      <a:r>
                        <a:rPr lang="en-GB" dirty="0">
                          <a:latin typeface="ADLaM Display" panose="02010000000000000000" pitchFamily="2" charset="0"/>
                          <a:ea typeface="ADLaM Display" panose="02010000000000000000" pitchFamily="2" charset="0"/>
                          <a:cs typeface="ADLaM Display" panose="02010000000000000000" pitchFamily="2" charset="0"/>
                        </a:rPr>
                        <a:t>Demands Know Your Customer (KYC)</a:t>
                      </a:r>
                    </a:p>
                  </a:txBody>
                  <a:tcPr/>
                </a:tc>
                <a:tc>
                  <a:txBody>
                    <a:bodyPr/>
                    <a:lstStyle/>
                    <a:p>
                      <a:r>
                        <a:rPr lang="en-GB" dirty="0">
                          <a:latin typeface="ADLaM Display" panose="02010000000000000000" pitchFamily="2" charset="0"/>
                          <a:ea typeface="ADLaM Display" panose="02010000000000000000" pitchFamily="2" charset="0"/>
                          <a:cs typeface="ADLaM Display" panose="02010000000000000000" pitchFamily="2" charset="0"/>
                        </a:rPr>
                        <a:t>Some digital currencies do not require KYC data</a:t>
                      </a:r>
                    </a:p>
                  </a:txBody>
                  <a:tcPr/>
                </a:tc>
                <a:extLst>
                  <a:ext uri="{0D108BD9-81ED-4DB2-BD59-A6C34878D82A}">
                    <a16:rowId xmlns:a16="http://schemas.microsoft.com/office/drawing/2014/main" val="993315641"/>
                  </a:ext>
                </a:extLst>
              </a:tr>
            </a:tbl>
          </a:graphicData>
        </a:graphic>
      </p:graphicFrame>
      <p:pic>
        <p:nvPicPr>
          <p:cNvPr id="4" name="Picture 3"/>
          <p:cNvPicPr>
            <a:picLocks noChangeAspect="1"/>
          </p:cNvPicPr>
          <p:nvPr/>
        </p:nvPicPr>
        <p:blipFill>
          <a:blip r:embed="rId2"/>
          <a:stretch>
            <a:fillRect/>
          </a:stretch>
        </p:blipFill>
        <p:spPr>
          <a:xfrm flipV="1">
            <a:off x="1047206" y="1290174"/>
            <a:ext cx="1656806" cy="45719"/>
          </a:xfrm>
          <a:prstGeom prst="rect">
            <a:avLst/>
          </a:prstGeom>
        </p:spPr>
      </p:pic>
    </p:spTree>
    <p:extLst>
      <p:ext uri="{BB962C8B-B14F-4D97-AF65-F5344CB8AC3E}">
        <p14:creationId xmlns:p14="http://schemas.microsoft.com/office/powerpoint/2010/main" val="1818313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latin typeface="Arial Narrow" panose="020B0606020202030204" pitchFamily="34" charset="0"/>
              </a:rPr>
              <a:t>QUICK POINTERS</a:t>
            </a:r>
          </a:p>
        </p:txBody>
      </p:sp>
      <p:graphicFrame>
        <p:nvGraphicFramePr>
          <p:cNvPr id="5" name="Content Placeholder 4">
            <a:extLst>
              <a:ext uri="{FF2B5EF4-FFF2-40B4-BE49-F238E27FC236}">
                <a16:creationId xmlns:a16="http://schemas.microsoft.com/office/drawing/2014/main" id="{FDDE5B25-3BBE-7640-7AC0-01C935BA6BE2}"/>
              </a:ext>
            </a:extLst>
          </p:cNvPr>
          <p:cNvGraphicFramePr>
            <a:graphicFrameLocks noGrp="1"/>
          </p:cNvGraphicFramePr>
          <p:nvPr>
            <p:ph idx="1"/>
            <p:extLst>
              <p:ext uri="{D42A27DB-BD31-4B8C-83A1-F6EECF244321}">
                <p14:modId xmlns:p14="http://schemas.microsoft.com/office/powerpoint/2010/main" val="3145806364"/>
              </p:ext>
            </p:extLst>
          </p:nvPr>
        </p:nvGraphicFramePr>
        <p:xfrm>
          <a:off x="838200" y="1836511"/>
          <a:ext cx="10515600" cy="219964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661225044"/>
                    </a:ext>
                  </a:extLst>
                </a:gridCol>
                <a:gridCol w="5257800">
                  <a:extLst>
                    <a:ext uri="{9D8B030D-6E8A-4147-A177-3AD203B41FA5}">
                      <a16:colId xmlns:a16="http://schemas.microsoft.com/office/drawing/2014/main" val="4184612726"/>
                    </a:ext>
                  </a:extLst>
                </a:gridCol>
              </a:tblGrid>
              <a:tr h="370840">
                <a:tc>
                  <a:txBody>
                    <a:bodyPr/>
                    <a:lstStyle/>
                    <a:p>
                      <a:r>
                        <a:rPr lang="en-GB" dirty="0">
                          <a:latin typeface="ADLaM Display" panose="02010000000000000000" pitchFamily="2" charset="0"/>
                          <a:ea typeface="ADLaM Display" panose="02010000000000000000" pitchFamily="2" charset="0"/>
                          <a:cs typeface="ADLaM Display" panose="02010000000000000000" pitchFamily="2" charset="0"/>
                        </a:rPr>
                        <a:t>Example of a fiat type of bank account</a:t>
                      </a:r>
                    </a:p>
                  </a:txBody>
                  <a:tcPr/>
                </a:tc>
                <a:tc>
                  <a:txBody>
                    <a:bodyPr/>
                    <a:lstStyle/>
                    <a:p>
                      <a:r>
                        <a:rPr lang="en-GB">
                          <a:latin typeface="ADLaM Display" panose="02010000000000000000" pitchFamily="2" charset="0"/>
                          <a:ea typeface="ADLaM Display" panose="02010000000000000000" pitchFamily="2" charset="0"/>
                          <a:cs typeface="ADLaM Display" panose="02010000000000000000" pitchFamily="2" charset="0"/>
                        </a:rPr>
                        <a:t>Example of bitcoin account number</a:t>
                      </a:r>
                      <a:endParaRPr lang="en-GB" dirty="0">
                        <a:latin typeface="ADLaM Display" panose="02010000000000000000" pitchFamily="2" charset="0"/>
                        <a:ea typeface="ADLaM Display" panose="02010000000000000000" pitchFamily="2" charset="0"/>
                        <a:cs typeface="ADLaM Display" panose="02010000000000000000" pitchFamily="2" charset="0"/>
                      </a:endParaRPr>
                    </a:p>
                  </a:txBody>
                  <a:tcPr/>
                </a:tc>
                <a:extLst>
                  <a:ext uri="{0D108BD9-81ED-4DB2-BD59-A6C34878D82A}">
                    <a16:rowId xmlns:a16="http://schemas.microsoft.com/office/drawing/2014/main" val="2999738812"/>
                  </a:ext>
                </a:extLst>
              </a:tr>
              <a:tr h="370840">
                <a:tc>
                  <a:txBody>
                    <a:bodyPr/>
                    <a:lstStyle/>
                    <a:p>
                      <a:r>
                        <a:rPr lang="en-GB" dirty="0" err="1">
                          <a:latin typeface="ADLaM Display" panose="02010000000000000000" pitchFamily="2" charset="0"/>
                          <a:ea typeface="ADLaM Display" panose="02010000000000000000" pitchFamily="2" charset="0"/>
                          <a:cs typeface="ADLaM Display" panose="02010000000000000000" pitchFamily="2" charset="0"/>
                        </a:rPr>
                        <a:t>Ssebo</a:t>
                      </a:r>
                      <a:r>
                        <a:rPr lang="en-GB" dirty="0">
                          <a:latin typeface="ADLaM Display" panose="02010000000000000000" pitchFamily="2" charset="0"/>
                          <a:ea typeface="ADLaM Display" panose="02010000000000000000" pitchFamily="2" charset="0"/>
                          <a:cs typeface="ADLaM Display" panose="02010000000000000000" pitchFamily="2" charset="0"/>
                        </a:rPr>
                        <a:t> </a:t>
                      </a:r>
                      <a:r>
                        <a:rPr lang="en-GB" dirty="0" err="1">
                          <a:latin typeface="ADLaM Display" panose="02010000000000000000" pitchFamily="2" charset="0"/>
                          <a:ea typeface="ADLaM Display" panose="02010000000000000000" pitchFamily="2" charset="0"/>
                          <a:cs typeface="ADLaM Display" panose="02010000000000000000" pitchFamily="2" charset="0"/>
                        </a:rPr>
                        <a:t>Ssebo</a:t>
                      </a:r>
                      <a:endParaRPr lang="en-GB" dirty="0">
                        <a:latin typeface="ADLaM Display" panose="02010000000000000000" pitchFamily="2" charset="0"/>
                        <a:ea typeface="ADLaM Display" panose="02010000000000000000" pitchFamily="2" charset="0"/>
                        <a:cs typeface="ADLaM Display" panose="02010000000000000000" pitchFamily="2" charset="0"/>
                      </a:endParaRPr>
                    </a:p>
                    <a:p>
                      <a:r>
                        <a:rPr lang="en-GB" dirty="0">
                          <a:latin typeface="ADLaM Display" panose="02010000000000000000" pitchFamily="2" charset="0"/>
                          <a:ea typeface="ADLaM Display" panose="02010000000000000000" pitchFamily="2" charset="0"/>
                          <a:cs typeface="ADLaM Display" panose="02010000000000000000" pitchFamily="2" charset="0"/>
                        </a:rPr>
                        <a:t>12345678910</a:t>
                      </a:r>
                    </a:p>
                    <a:p>
                      <a:r>
                        <a:rPr lang="en-GB" dirty="0" err="1">
                          <a:latin typeface="ADLaM Display" panose="02010000000000000000" pitchFamily="2" charset="0"/>
                          <a:ea typeface="ADLaM Display" panose="02010000000000000000" pitchFamily="2" charset="0"/>
                          <a:cs typeface="ADLaM Display" panose="02010000000000000000" pitchFamily="2" charset="0"/>
                        </a:rPr>
                        <a:t>Munyonyo</a:t>
                      </a:r>
                      <a:r>
                        <a:rPr lang="en-GB" dirty="0">
                          <a:latin typeface="ADLaM Display" panose="02010000000000000000" pitchFamily="2" charset="0"/>
                          <a:ea typeface="ADLaM Display" panose="02010000000000000000" pitchFamily="2" charset="0"/>
                          <a:cs typeface="ADLaM Display" panose="02010000000000000000" pitchFamily="2" charset="0"/>
                        </a:rPr>
                        <a:t> Branch</a:t>
                      </a:r>
                    </a:p>
                    <a:p>
                      <a:r>
                        <a:rPr lang="en-GB" dirty="0">
                          <a:latin typeface="ADLaM Display" panose="02010000000000000000" pitchFamily="2" charset="0"/>
                          <a:ea typeface="ADLaM Display" panose="02010000000000000000" pitchFamily="2" charset="0"/>
                          <a:cs typeface="ADLaM Display" panose="02010000000000000000" pitchFamily="2" charset="0"/>
                        </a:rPr>
                        <a:t>Sente Bank Ltd</a:t>
                      </a:r>
                    </a:p>
                  </a:txBody>
                  <a:tcPr/>
                </a:tc>
                <a:tc>
                  <a:txBody>
                    <a:bodyPr/>
                    <a:lstStyle/>
                    <a:p>
                      <a:r>
                        <a:rPr lang="en-US" dirty="0"/>
                        <a:t> </a:t>
                      </a:r>
                      <a:r>
                        <a:rPr lang="en-US" sz="1800" kern="1200" dirty="0">
                          <a:solidFill>
                            <a:schemeClr val="dk1"/>
                          </a:solidFill>
                          <a:latin typeface="ADLaM Display" panose="02010000000000000000" pitchFamily="2" charset="0"/>
                          <a:ea typeface="ADLaM Display" panose="02010000000000000000" pitchFamily="2" charset="0"/>
                          <a:cs typeface="ADLaM Display" panose="02010000000000000000" pitchFamily="2" charset="0"/>
                        </a:rPr>
                        <a:t>1A1zP1eP5QGefi2DMPTfTL5SLmv7DivfNa</a:t>
                      </a:r>
                      <a:endParaRPr lang="en-GB" sz="1800" kern="1200" dirty="0">
                        <a:solidFill>
                          <a:schemeClr val="dk1"/>
                        </a:solidFill>
                        <a:latin typeface="ADLaM Display" panose="02010000000000000000" pitchFamily="2" charset="0"/>
                        <a:ea typeface="ADLaM Display" panose="02010000000000000000" pitchFamily="2" charset="0"/>
                        <a:cs typeface="ADLaM Display" panose="02010000000000000000" pitchFamily="2" charset="0"/>
                      </a:endParaRPr>
                    </a:p>
                  </a:txBody>
                  <a:tcPr/>
                </a:tc>
                <a:extLst>
                  <a:ext uri="{0D108BD9-81ED-4DB2-BD59-A6C34878D82A}">
                    <a16:rowId xmlns:a16="http://schemas.microsoft.com/office/drawing/2014/main" val="2508133354"/>
                  </a:ext>
                </a:extLst>
              </a:tr>
              <a:tr h="370840">
                <a:tc>
                  <a:txBody>
                    <a:bodyPr/>
                    <a:lstStyle/>
                    <a:p>
                      <a:endParaRPr lang="en-GB" dirty="0">
                        <a:latin typeface="ADLaM Display" panose="02010000000000000000" pitchFamily="2" charset="0"/>
                        <a:ea typeface="ADLaM Display" panose="02010000000000000000" pitchFamily="2" charset="0"/>
                        <a:cs typeface="ADLaM Display" panose="02010000000000000000" pitchFamily="2" charset="0"/>
                      </a:endParaRPr>
                    </a:p>
                  </a:txBody>
                  <a:tcPr/>
                </a:tc>
                <a:tc>
                  <a:txBody>
                    <a:bodyPr/>
                    <a:lstStyle/>
                    <a:p>
                      <a:r>
                        <a:rPr lang="en-US" dirty="0">
                          <a:latin typeface="ADLaM Display" panose="02010000000000000000" pitchFamily="2" charset="0"/>
                          <a:ea typeface="ADLaM Display" panose="02010000000000000000" pitchFamily="2" charset="0"/>
                          <a:cs typeface="ADLaM Display" panose="02010000000000000000" pitchFamily="2" charset="0"/>
                        </a:rPr>
                        <a:t>According to </a:t>
                      </a:r>
                      <a:r>
                        <a:rPr lang="en-US" dirty="0" err="1">
                          <a:latin typeface="ADLaM Display" panose="02010000000000000000" pitchFamily="2" charset="0"/>
                          <a:ea typeface="ADLaM Display" panose="02010000000000000000" pitchFamily="2" charset="0"/>
                          <a:cs typeface="ADLaM Display" panose="02010000000000000000" pitchFamily="2" charset="0"/>
                        </a:rPr>
                        <a:t>Chainalysis</a:t>
                      </a:r>
                      <a:r>
                        <a:rPr lang="en-US" dirty="0">
                          <a:latin typeface="ADLaM Display" panose="02010000000000000000" pitchFamily="2" charset="0"/>
                          <a:ea typeface="ADLaM Display" panose="02010000000000000000" pitchFamily="2" charset="0"/>
                          <a:cs typeface="ADLaM Display" panose="02010000000000000000" pitchFamily="2" charset="0"/>
                        </a:rPr>
                        <a:t>, illicit addresses sent nearly $23.8 billion’s worth of cryptocurrency</a:t>
                      </a:r>
                      <a:endParaRPr lang="en-GB" dirty="0">
                        <a:latin typeface="ADLaM Display" panose="02010000000000000000" pitchFamily="2" charset="0"/>
                        <a:ea typeface="ADLaM Display" panose="02010000000000000000" pitchFamily="2" charset="0"/>
                        <a:cs typeface="ADLaM Display" panose="02010000000000000000" pitchFamily="2" charset="0"/>
                      </a:endParaRPr>
                    </a:p>
                  </a:txBody>
                  <a:tcPr/>
                </a:tc>
                <a:extLst>
                  <a:ext uri="{0D108BD9-81ED-4DB2-BD59-A6C34878D82A}">
                    <a16:rowId xmlns:a16="http://schemas.microsoft.com/office/drawing/2014/main" val="56685487"/>
                  </a:ext>
                </a:extLst>
              </a:tr>
            </a:tbl>
          </a:graphicData>
        </a:graphic>
      </p:graphicFrame>
      <p:pic>
        <p:nvPicPr>
          <p:cNvPr id="4" name="Picture 3"/>
          <p:cNvPicPr>
            <a:picLocks noChangeAspect="1"/>
          </p:cNvPicPr>
          <p:nvPr/>
        </p:nvPicPr>
        <p:blipFill>
          <a:blip r:embed="rId2"/>
          <a:stretch>
            <a:fillRect/>
          </a:stretch>
        </p:blipFill>
        <p:spPr>
          <a:xfrm flipV="1">
            <a:off x="1047206" y="1290174"/>
            <a:ext cx="1656806" cy="45719"/>
          </a:xfrm>
          <a:prstGeom prst="rect">
            <a:avLst/>
          </a:prstGeom>
        </p:spPr>
      </p:pic>
    </p:spTree>
    <p:extLst>
      <p:ext uri="{BB962C8B-B14F-4D97-AF65-F5344CB8AC3E}">
        <p14:creationId xmlns:p14="http://schemas.microsoft.com/office/powerpoint/2010/main" val="20727235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latin typeface="Arial Narrow" panose="020B0606020202030204" pitchFamily="34" charset="0"/>
              </a:rPr>
              <a:t>QUICK POINTERS – VIRTUAL ASSETS UGANDA REPORT</a:t>
            </a:r>
          </a:p>
        </p:txBody>
      </p:sp>
      <p:pic>
        <p:nvPicPr>
          <p:cNvPr id="4" name="Picture 3"/>
          <p:cNvPicPr>
            <a:picLocks noChangeAspect="1"/>
          </p:cNvPicPr>
          <p:nvPr/>
        </p:nvPicPr>
        <p:blipFill>
          <a:blip r:embed="rId2"/>
          <a:stretch>
            <a:fillRect/>
          </a:stretch>
        </p:blipFill>
        <p:spPr>
          <a:xfrm flipV="1">
            <a:off x="1047206" y="1290174"/>
            <a:ext cx="1656806" cy="45719"/>
          </a:xfrm>
          <a:prstGeom prst="rect">
            <a:avLst/>
          </a:prstGeom>
        </p:spPr>
      </p:pic>
      <p:sp>
        <p:nvSpPr>
          <p:cNvPr id="7" name="Content Placeholder 6">
            <a:extLst>
              <a:ext uri="{FF2B5EF4-FFF2-40B4-BE49-F238E27FC236}">
                <a16:creationId xmlns:a16="http://schemas.microsoft.com/office/drawing/2014/main" id="{074BD4F6-337F-8128-E156-4EA5F98B7327}"/>
              </a:ext>
            </a:extLst>
          </p:cNvPr>
          <p:cNvSpPr>
            <a:spLocks noGrp="1"/>
          </p:cNvSpPr>
          <p:nvPr>
            <p:ph idx="1"/>
          </p:nvPr>
        </p:nvSpPr>
        <p:spPr>
          <a:xfrm>
            <a:off x="732845" y="1690688"/>
            <a:ext cx="10515600" cy="4351338"/>
          </a:xfrm>
        </p:spPr>
        <p:txBody>
          <a:bodyPr/>
          <a:lstStyle/>
          <a:p>
            <a:pPr marL="285750" indent="-285750">
              <a:buFont typeface="Arial" panose="020B0604020202020204" pitchFamily="34" charset="0"/>
              <a:buChar char="•"/>
            </a:pPr>
            <a:r>
              <a:rPr lang="en-US" dirty="0"/>
              <a:t>Revenue in the Cryptocurrencies market is projected to reach US$5.4m in 2024.</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Revenue is expected to show an annual growth rate (CAGR 2024-2028) of 10.72% resulting in a projected total amount of US$8.1m by 2028.</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average revenue per user in the cryptocurrency market amounts to US$2.5 in 2024.</a:t>
            </a:r>
          </a:p>
        </p:txBody>
      </p:sp>
    </p:spTree>
    <p:extLst>
      <p:ext uri="{BB962C8B-B14F-4D97-AF65-F5344CB8AC3E}">
        <p14:creationId xmlns:p14="http://schemas.microsoft.com/office/powerpoint/2010/main" val="3782818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a:solidFill>
                  <a:schemeClr val="dk1"/>
                </a:solidFill>
                <a:latin typeface="ADLaM Display" panose="02010000000000000000" pitchFamily="2" charset="0"/>
                <a:ea typeface="ADLaM Display" panose="02010000000000000000" pitchFamily="2" charset="0"/>
                <a:cs typeface="ADLaM Display" panose="02010000000000000000" pitchFamily="2" charset="0"/>
              </a:rPr>
              <a:t>TOP REPORTED ILLEGAL AND CRIMINAL ACTIVITY</a:t>
            </a:r>
          </a:p>
        </p:txBody>
      </p:sp>
      <p:pic>
        <p:nvPicPr>
          <p:cNvPr id="6" name="Content Placeholder 5">
            <a:extLst>
              <a:ext uri="{FF2B5EF4-FFF2-40B4-BE49-F238E27FC236}">
                <a16:creationId xmlns:a16="http://schemas.microsoft.com/office/drawing/2014/main" id="{629F3202-8931-BB4E-2510-8A431CCA7155}"/>
              </a:ext>
            </a:extLst>
          </p:cNvPr>
          <p:cNvPicPr>
            <a:picLocks noGrp="1" noChangeAspect="1"/>
          </p:cNvPicPr>
          <p:nvPr>
            <p:ph idx="1"/>
          </p:nvPr>
        </p:nvPicPr>
        <p:blipFill>
          <a:blip r:embed="rId2"/>
          <a:stretch>
            <a:fillRect/>
          </a:stretch>
        </p:blipFill>
        <p:spPr>
          <a:xfrm>
            <a:off x="1961321" y="1452034"/>
            <a:ext cx="8184453" cy="5151966"/>
          </a:xfrm>
        </p:spPr>
      </p:pic>
      <p:pic>
        <p:nvPicPr>
          <p:cNvPr id="4" name="Picture 3"/>
          <p:cNvPicPr>
            <a:picLocks noChangeAspect="1"/>
          </p:cNvPicPr>
          <p:nvPr/>
        </p:nvPicPr>
        <p:blipFill>
          <a:blip r:embed="rId3"/>
          <a:stretch>
            <a:fillRect/>
          </a:stretch>
        </p:blipFill>
        <p:spPr>
          <a:xfrm flipV="1">
            <a:off x="1047206" y="1290174"/>
            <a:ext cx="1656806" cy="45719"/>
          </a:xfrm>
          <a:prstGeom prst="rect">
            <a:avLst/>
          </a:prstGeom>
        </p:spPr>
      </p:pic>
    </p:spTree>
    <p:extLst>
      <p:ext uri="{BB962C8B-B14F-4D97-AF65-F5344CB8AC3E}">
        <p14:creationId xmlns:p14="http://schemas.microsoft.com/office/powerpoint/2010/main" val="1286624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latin typeface="Arial Narrow" panose="020B0606020202030204" pitchFamily="34" charset="0"/>
              </a:rPr>
              <a:t>CRYPTO ASPECTS EXPLOITED BY CRIMINALS</a:t>
            </a:r>
          </a:p>
        </p:txBody>
      </p:sp>
      <p:graphicFrame>
        <p:nvGraphicFramePr>
          <p:cNvPr id="5" name="Content Placeholder 4">
            <a:extLst>
              <a:ext uri="{FF2B5EF4-FFF2-40B4-BE49-F238E27FC236}">
                <a16:creationId xmlns:a16="http://schemas.microsoft.com/office/drawing/2014/main" id="{FDDE5B25-3BBE-7640-7AC0-01C935BA6BE2}"/>
              </a:ext>
            </a:extLst>
          </p:cNvPr>
          <p:cNvGraphicFramePr>
            <a:graphicFrameLocks noGrp="1"/>
          </p:cNvGraphicFramePr>
          <p:nvPr>
            <p:ph idx="1"/>
            <p:extLst>
              <p:ext uri="{D42A27DB-BD31-4B8C-83A1-F6EECF244321}">
                <p14:modId xmlns:p14="http://schemas.microsoft.com/office/powerpoint/2010/main" val="3538716253"/>
              </p:ext>
            </p:extLst>
          </p:nvPr>
        </p:nvGraphicFramePr>
        <p:xfrm>
          <a:off x="838200" y="1803853"/>
          <a:ext cx="10515600" cy="3479800"/>
        </p:xfrm>
        <a:graphic>
          <a:graphicData uri="http://schemas.openxmlformats.org/drawingml/2006/table">
            <a:tbl>
              <a:tblPr firstRow="1" bandRow="1">
                <a:tableStyleId>{5C22544A-7EE6-4342-B048-85BDC9FD1C3A}</a:tableStyleId>
              </a:tblPr>
              <a:tblGrid>
                <a:gridCol w="1730071">
                  <a:extLst>
                    <a:ext uri="{9D8B030D-6E8A-4147-A177-3AD203B41FA5}">
                      <a16:colId xmlns:a16="http://schemas.microsoft.com/office/drawing/2014/main" val="2661225044"/>
                    </a:ext>
                  </a:extLst>
                </a:gridCol>
                <a:gridCol w="8785529">
                  <a:extLst>
                    <a:ext uri="{9D8B030D-6E8A-4147-A177-3AD203B41FA5}">
                      <a16:colId xmlns:a16="http://schemas.microsoft.com/office/drawing/2014/main" val="4184612726"/>
                    </a:ext>
                  </a:extLst>
                </a:gridCol>
              </a:tblGrid>
              <a:tr h="370840">
                <a:tc>
                  <a:txBody>
                    <a:bodyPr/>
                    <a:lstStyle/>
                    <a:p>
                      <a:r>
                        <a:rPr lang="en-GB" dirty="0">
                          <a:latin typeface="ADLaM Display" panose="02010000000000000000" pitchFamily="2" charset="0"/>
                          <a:ea typeface="ADLaM Display" panose="02010000000000000000" pitchFamily="2" charset="0"/>
                          <a:cs typeface="ADLaM Display" panose="02010000000000000000" pitchFamily="2" charset="0"/>
                        </a:rPr>
                        <a:t>ASPECT</a:t>
                      </a:r>
                    </a:p>
                  </a:txBody>
                  <a:tcPr/>
                </a:tc>
                <a:tc>
                  <a:txBody>
                    <a:bodyPr/>
                    <a:lstStyle/>
                    <a:p>
                      <a:r>
                        <a:rPr lang="en-GB" dirty="0">
                          <a:latin typeface="ADLaM Display" panose="02010000000000000000" pitchFamily="2" charset="0"/>
                          <a:ea typeface="ADLaM Display" panose="02010000000000000000" pitchFamily="2" charset="0"/>
                          <a:cs typeface="ADLaM Display" panose="02010000000000000000" pitchFamily="2" charset="0"/>
                        </a:rPr>
                        <a:t>NOTES</a:t>
                      </a:r>
                    </a:p>
                  </a:txBody>
                  <a:tcPr/>
                </a:tc>
                <a:extLst>
                  <a:ext uri="{0D108BD9-81ED-4DB2-BD59-A6C34878D82A}">
                    <a16:rowId xmlns:a16="http://schemas.microsoft.com/office/drawing/2014/main" val="2999738812"/>
                  </a:ext>
                </a:extLst>
              </a:tr>
              <a:tr h="370840">
                <a:tc>
                  <a:txBody>
                    <a:bodyPr/>
                    <a:lstStyle/>
                    <a:p>
                      <a:r>
                        <a:rPr lang="en-GB" dirty="0">
                          <a:latin typeface="ADLaM Display" panose="02010000000000000000" pitchFamily="2" charset="0"/>
                          <a:ea typeface="ADLaM Display" panose="02010000000000000000" pitchFamily="2" charset="0"/>
                          <a:cs typeface="ADLaM Display" panose="02010000000000000000" pitchFamily="2" charset="0"/>
                        </a:rPr>
                        <a:t>Anonymity</a:t>
                      </a:r>
                    </a:p>
                  </a:txBody>
                  <a:tcPr/>
                </a:tc>
                <a:tc>
                  <a:txBody>
                    <a:bodyPr/>
                    <a:lstStyle/>
                    <a:p>
                      <a:r>
                        <a:rPr lang="en-US" dirty="0"/>
                        <a:t> </a:t>
                      </a:r>
                      <a:r>
                        <a:rPr lang="en-US" sz="1800" b="1" kern="1200" dirty="0">
                          <a:solidFill>
                            <a:schemeClr val="dk1"/>
                          </a:solidFill>
                          <a:latin typeface="ADLaM Display" panose="02010000000000000000" pitchFamily="2" charset="0"/>
                          <a:ea typeface="ADLaM Display" panose="02010000000000000000" pitchFamily="2" charset="0"/>
                          <a:cs typeface="ADLaM Display" panose="02010000000000000000" pitchFamily="2" charset="0"/>
                        </a:rPr>
                        <a:t>Transactions are made from one or more crypto addresses to one or more destination addresses</a:t>
                      </a:r>
                      <a:endParaRPr lang="en-GB" sz="1800" b="1" kern="1200" dirty="0">
                        <a:solidFill>
                          <a:schemeClr val="dk1"/>
                        </a:solidFill>
                        <a:latin typeface="ADLaM Display" panose="02010000000000000000" pitchFamily="2" charset="0"/>
                        <a:ea typeface="ADLaM Display" panose="02010000000000000000" pitchFamily="2" charset="0"/>
                        <a:cs typeface="ADLaM Display" panose="02010000000000000000" pitchFamily="2" charset="0"/>
                      </a:endParaRPr>
                    </a:p>
                  </a:txBody>
                  <a:tcPr/>
                </a:tc>
                <a:extLst>
                  <a:ext uri="{0D108BD9-81ED-4DB2-BD59-A6C34878D82A}">
                    <a16:rowId xmlns:a16="http://schemas.microsoft.com/office/drawing/2014/main" val="2508133354"/>
                  </a:ext>
                </a:extLst>
              </a:tr>
              <a:tr h="370840">
                <a:tc>
                  <a:txBody>
                    <a:bodyPr/>
                    <a:lstStyle/>
                    <a:p>
                      <a:r>
                        <a:rPr lang="en-GB" dirty="0">
                          <a:latin typeface="ADLaM Display" panose="02010000000000000000" pitchFamily="2" charset="0"/>
                          <a:ea typeface="ADLaM Display" panose="02010000000000000000" pitchFamily="2" charset="0"/>
                          <a:cs typeface="ADLaM Display" panose="02010000000000000000" pitchFamily="2" charset="0"/>
                        </a:rPr>
                        <a:t>Lack of central authority</a:t>
                      </a:r>
                    </a:p>
                  </a:txBody>
                  <a:tcPr/>
                </a:tc>
                <a:tc>
                  <a:txBody>
                    <a:bodyPr/>
                    <a:lstStyle/>
                    <a:p>
                      <a:r>
                        <a:rPr lang="en-GB" b="1" dirty="0">
                          <a:latin typeface="ADLaM Display" panose="02010000000000000000" pitchFamily="2" charset="0"/>
                          <a:ea typeface="ADLaM Display" panose="02010000000000000000" pitchFamily="2" charset="0"/>
                          <a:cs typeface="ADLaM Display" panose="02010000000000000000" pitchFamily="2" charset="0"/>
                        </a:rPr>
                        <a:t>Transactions can be done </a:t>
                      </a:r>
                      <a:r>
                        <a:rPr lang="en-GB" sz="1800" b="1" kern="1200" dirty="0">
                          <a:solidFill>
                            <a:schemeClr val="dk1"/>
                          </a:solidFill>
                          <a:latin typeface="ADLaM Display" panose="02010000000000000000" pitchFamily="2" charset="0"/>
                          <a:ea typeface="ADLaM Display" panose="02010000000000000000" pitchFamily="2" charset="0"/>
                          <a:cs typeface="ADLaM Display" panose="02010000000000000000" pitchFamily="2" charset="0"/>
                        </a:rPr>
                        <a:t>between</a:t>
                      </a:r>
                      <a:r>
                        <a:rPr lang="en-GB" b="1" dirty="0">
                          <a:latin typeface="ADLaM Display" panose="02010000000000000000" pitchFamily="2" charset="0"/>
                          <a:ea typeface="ADLaM Display" panose="02010000000000000000" pitchFamily="2" charset="0"/>
                          <a:cs typeface="ADLaM Display" panose="02010000000000000000" pitchFamily="2" charset="0"/>
                        </a:rPr>
                        <a:t> peers without involving a third party or done with exchanges that do not require KYC data</a:t>
                      </a:r>
                    </a:p>
                  </a:txBody>
                  <a:tcPr/>
                </a:tc>
                <a:extLst>
                  <a:ext uri="{0D108BD9-81ED-4DB2-BD59-A6C34878D82A}">
                    <a16:rowId xmlns:a16="http://schemas.microsoft.com/office/drawing/2014/main" val="414820036"/>
                  </a:ext>
                </a:extLst>
              </a:tr>
              <a:tr h="0">
                <a:tc>
                  <a:txBody>
                    <a:bodyPr/>
                    <a:lstStyle/>
                    <a:p>
                      <a:r>
                        <a:rPr lang="en-GB" dirty="0">
                          <a:latin typeface="ADLaM Display" panose="02010000000000000000" pitchFamily="2" charset="0"/>
                          <a:ea typeface="ADLaM Display" panose="02010000000000000000" pitchFamily="2" charset="0"/>
                          <a:cs typeface="ADLaM Display" panose="02010000000000000000" pitchFamily="2" charset="0"/>
                        </a:rPr>
                        <a:t>Speed and Borderless</a:t>
                      </a:r>
                    </a:p>
                  </a:txBody>
                  <a:tcPr/>
                </a:tc>
                <a:tc>
                  <a:txBody>
                    <a:bodyPr/>
                    <a:lstStyle/>
                    <a:p>
                      <a:r>
                        <a:rPr lang="en-GB" b="1" dirty="0">
                          <a:latin typeface="ADLaM Display" panose="02010000000000000000" pitchFamily="2" charset="0"/>
                          <a:ea typeface="ADLaM Display" panose="02010000000000000000" pitchFamily="2" charset="0"/>
                          <a:cs typeface="ADLaM Display" panose="02010000000000000000" pitchFamily="2" charset="0"/>
                        </a:rPr>
                        <a:t>Instant transfer and exchange of digital currency. There is no need to validate the transaction through a third party. </a:t>
                      </a:r>
                      <a:r>
                        <a:rPr lang="en-GB" b="1" dirty="0" err="1">
                          <a:latin typeface="ADLaM Display" panose="02010000000000000000" pitchFamily="2" charset="0"/>
                          <a:ea typeface="ADLaM Display" panose="02010000000000000000" pitchFamily="2" charset="0"/>
                          <a:cs typeface="ADLaM Display" panose="02010000000000000000" pitchFamily="2" charset="0"/>
                        </a:rPr>
                        <a:t>E.g</a:t>
                      </a:r>
                      <a:r>
                        <a:rPr lang="en-GB" b="1" dirty="0">
                          <a:latin typeface="ADLaM Display" panose="02010000000000000000" pitchFamily="2" charset="0"/>
                          <a:ea typeface="ADLaM Display" panose="02010000000000000000" pitchFamily="2" charset="0"/>
                          <a:cs typeface="ADLaM Display" panose="02010000000000000000" pitchFamily="2" charset="0"/>
                        </a:rPr>
                        <a:t> digital currency worth 20M UGX can be sent from the US and received in UG within minutes!</a:t>
                      </a:r>
                    </a:p>
                  </a:txBody>
                  <a:tcPr/>
                </a:tc>
                <a:extLst>
                  <a:ext uri="{0D108BD9-81ED-4DB2-BD59-A6C34878D82A}">
                    <a16:rowId xmlns:a16="http://schemas.microsoft.com/office/drawing/2014/main" val="1689523847"/>
                  </a:ext>
                </a:extLst>
              </a:tr>
              <a:tr h="0">
                <a:tc>
                  <a:txBody>
                    <a:bodyPr/>
                    <a:lstStyle/>
                    <a:p>
                      <a:r>
                        <a:rPr lang="en-GB" dirty="0">
                          <a:latin typeface="ADLaM Display" panose="02010000000000000000" pitchFamily="2" charset="0"/>
                          <a:ea typeface="ADLaM Display" panose="02010000000000000000" pitchFamily="2" charset="0"/>
                          <a:cs typeface="ADLaM Display" panose="02010000000000000000" pitchFamily="2" charset="0"/>
                        </a:rPr>
                        <a:t>Easy storage</a:t>
                      </a:r>
                    </a:p>
                  </a:txBody>
                  <a:tcPr/>
                </a:tc>
                <a:tc>
                  <a:txBody>
                    <a:bodyPr/>
                    <a:lstStyle/>
                    <a:p>
                      <a:r>
                        <a:rPr lang="en-GB" b="1" dirty="0">
                          <a:latin typeface="ADLaM Display" panose="02010000000000000000" pitchFamily="2" charset="0"/>
                          <a:ea typeface="ADLaM Display" panose="02010000000000000000" pitchFamily="2" charset="0"/>
                          <a:cs typeface="ADLaM Display" panose="02010000000000000000" pitchFamily="2" charset="0"/>
                        </a:rPr>
                        <a:t>Digital in nature. No physical space is required as opposed to heavy and bulky notes</a:t>
                      </a:r>
                    </a:p>
                  </a:txBody>
                  <a:tcPr/>
                </a:tc>
                <a:extLst>
                  <a:ext uri="{0D108BD9-81ED-4DB2-BD59-A6C34878D82A}">
                    <a16:rowId xmlns:a16="http://schemas.microsoft.com/office/drawing/2014/main" val="177725191"/>
                  </a:ext>
                </a:extLst>
              </a:tr>
            </a:tbl>
          </a:graphicData>
        </a:graphic>
      </p:graphicFrame>
      <p:pic>
        <p:nvPicPr>
          <p:cNvPr id="4" name="Picture 3"/>
          <p:cNvPicPr>
            <a:picLocks noChangeAspect="1"/>
          </p:cNvPicPr>
          <p:nvPr/>
        </p:nvPicPr>
        <p:blipFill>
          <a:blip r:embed="rId2"/>
          <a:stretch>
            <a:fillRect/>
          </a:stretch>
        </p:blipFill>
        <p:spPr>
          <a:xfrm flipV="1">
            <a:off x="1047206" y="1290174"/>
            <a:ext cx="1656806" cy="45719"/>
          </a:xfrm>
          <a:prstGeom prst="rect">
            <a:avLst/>
          </a:prstGeom>
        </p:spPr>
      </p:pic>
    </p:spTree>
    <p:extLst>
      <p:ext uri="{BB962C8B-B14F-4D97-AF65-F5344CB8AC3E}">
        <p14:creationId xmlns:p14="http://schemas.microsoft.com/office/powerpoint/2010/main" val="1759022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A7F22-E383-A5D9-5E47-FEE8456853A1}"/>
              </a:ext>
            </a:extLst>
          </p:cNvPr>
          <p:cNvSpPr>
            <a:spLocks noGrp="1"/>
          </p:cNvSpPr>
          <p:nvPr>
            <p:ph type="title"/>
          </p:nvPr>
        </p:nvSpPr>
        <p:spPr/>
        <p:txBody>
          <a:bodyPr/>
          <a:lstStyle/>
          <a:p>
            <a:pPr algn="ctr"/>
            <a:r>
              <a:rPr lang="en-US" b="1" dirty="0"/>
              <a:t>Content</a:t>
            </a:r>
          </a:p>
        </p:txBody>
      </p:sp>
      <p:graphicFrame>
        <p:nvGraphicFramePr>
          <p:cNvPr id="4" name="Content Placeholder 3">
            <a:extLst>
              <a:ext uri="{FF2B5EF4-FFF2-40B4-BE49-F238E27FC236}">
                <a16:creationId xmlns:a16="http://schemas.microsoft.com/office/drawing/2014/main" id="{A37909CF-E95B-8CBE-A080-94BE3D4B19F5}"/>
              </a:ext>
            </a:extLst>
          </p:cNvPr>
          <p:cNvGraphicFramePr>
            <a:graphicFrameLocks noGrp="1"/>
          </p:cNvGraphicFramePr>
          <p:nvPr>
            <p:ph idx="1"/>
            <p:extLst>
              <p:ext uri="{D42A27DB-BD31-4B8C-83A1-F6EECF244321}">
                <p14:modId xmlns:p14="http://schemas.microsoft.com/office/powerpoint/2010/main" val="235509420"/>
              </p:ext>
            </p:extLst>
          </p:nvPr>
        </p:nvGraphicFramePr>
        <p:xfrm>
          <a:off x="734833" y="1690688"/>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16752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a:solidFill>
                  <a:schemeClr val="dk1"/>
                </a:solidFill>
                <a:latin typeface="ADLaM Display" panose="02010000000000000000" pitchFamily="2" charset="0"/>
                <a:ea typeface="ADLaM Display" panose="02010000000000000000" pitchFamily="2" charset="0"/>
                <a:cs typeface="ADLaM Display" panose="02010000000000000000" pitchFamily="2" charset="0"/>
              </a:rPr>
              <a:t>TOP REPORTED ILLEGAL AND CRIMINAL ACTIVITY</a:t>
            </a:r>
          </a:p>
        </p:txBody>
      </p:sp>
      <p:sp>
        <p:nvSpPr>
          <p:cNvPr id="3" name="Content Placeholder 2"/>
          <p:cNvSpPr>
            <a:spLocks noGrp="1"/>
          </p:cNvSpPr>
          <p:nvPr>
            <p:ph idx="1"/>
          </p:nvPr>
        </p:nvSpPr>
        <p:spPr/>
        <p:txBody>
          <a:bodyPr>
            <a:normAutofit/>
          </a:bodyPr>
          <a:lstStyle/>
          <a:p>
            <a:pPr algn="just">
              <a:buFont typeface="Wingdings" panose="05000000000000000000" pitchFamily="2" charset="2"/>
              <a:buChar char="Ø"/>
            </a:pPr>
            <a:r>
              <a:rPr lang="en-US" sz="1800" dirty="0">
                <a:solidFill>
                  <a:schemeClr val="dk1"/>
                </a:solidFill>
                <a:latin typeface="ADLaM Display" panose="02010000000000000000" pitchFamily="2" charset="0"/>
                <a:ea typeface="ADLaM Display" panose="02010000000000000000" pitchFamily="2" charset="0"/>
                <a:cs typeface="ADLaM Display" panose="02010000000000000000" pitchFamily="2" charset="0"/>
              </a:rPr>
              <a:t>Scams</a:t>
            </a:r>
          </a:p>
          <a:p>
            <a:pPr algn="just">
              <a:buFont typeface="Wingdings" panose="05000000000000000000" pitchFamily="2" charset="2"/>
              <a:buChar char="Ø"/>
            </a:pPr>
            <a:r>
              <a:rPr lang="en-US" sz="1800" dirty="0">
                <a:solidFill>
                  <a:schemeClr val="dk1"/>
                </a:solidFill>
                <a:latin typeface="ADLaM Display" panose="02010000000000000000" pitchFamily="2" charset="0"/>
                <a:ea typeface="ADLaM Display" panose="02010000000000000000" pitchFamily="2" charset="0"/>
                <a:cs typeface="ADLaM Display" panose="02010000000000000000" pitchFamily="2" charset="0"/>
              </a:rPr>
              <a:t>Cybercrime</a:t>
            </a:r>
          </a:p>
          <a:p>
            <a:pPr algn="just">
              <a:buFont typeface="Wingdings" panose="05000000000000000000" pitchFamily="2" charset="2"/>
              <a:buChar char="Ø"/>
            </a:pPr>
            <a:r>
              <a:rPr lang="en-US" sz="1800" dirty="0">
                <a:solidFill>
                  <a:schemeClr val="dk1"/>
                </a:solidFill>
                <a:latin typeface="ADLaM Display" panose="02010000000000000000" pitchFamily="2" charset="0"/>
                <a:ea typeface="ADLaM Display" panose="02010000000000000000" pitchFamily="2" charset="0"/>
                <a:cs typeface="ADLaM Display" panose="02010000000000000000" pitchFamily="2" charset="0"/>
              </a:rPr>
              <a:t>Money Laundering</a:t>
            </a:r>
          </a:p>
          <a:p>
            <a:pPr algn="just">
              <a:buFont typeface="Wingdings" panose="05000000000000000000" pitchFamily="2" charset="2"/>
              <a:buChar char="Ø"/>
            </a:pPr>
            <a:r>
              <a:rPr lang="en-US" sz="1800" dirty="0">
                <a:solidFill>
                  <a:schemeClr val="dk1"/>
                </a:solidFill>
                <a:latin typeface="ADLaM Display" panose="02010000000000000000" pitchFamily="2" charset="0"/>
                <a:ea typeface="ADLaM Display" panose="02010000000000000000" pitchFamily="2" charset="0"/>
                <a:cs typeface="ADLaM Display" panose="02010000000000000000" pitchFamily="2" charset="0"/>
              </a:rPr>
              <a:t>Fraud</a:t>
            </a:r>
          </a:p>
          <a:p>
            <a:pPr algn="just">
              <a:buFont typeface="Wingdings" panose="05000000000000000000" pitchFamily="2" charset="2"/>
              <a:buChar char="Ø"/>
            </a:pPr>
            <a:r>
              <a:rPr lang="en-US" sz="1800" dirty="0">
                <a:solidFill>
                  <a:schemeClr val="dk1"/>
                </a:solidFill>
                <a:latin typeface="ADLaM Display" panose="02010000000000000000" pitchFamily="2" charset="0"/>
                <a:ea typeface="ADLaM Display" panose="02010000000000000000" pitchFamily="2" charset="0"/>
                <a:cs typeface="ADLaM Display" panose="02010000000000000000" pitchFamily="2" charset="0"/>
              </a:rPr>
              <a:t>Drug trafficking</a:t>
            </a:r>
          </a:p>
          <a:p>
            <a:pPr algn="just">
              <a:buFont typeface="Wingdings" panose="05000000000000000000" pitchFamily="2" charset="2"/>
              <a:buChar char="Ø"/>
            </a:pPr>
            <a:r>
              <a:rPr lang="en-US" sz="1800" dirty="0">
                <a:solidFill>
                  <a:schemeClr val="dk1"/>
                </a:solidFill>
                <a:latin typeface="ADLaM Display" panose="02010000000000000000" pitchFamily="2" charset="0"/>
                <a:ea typeface="ADLaM Display" panose="02010000000000000000" pitchFamily="2" charset="0"/>
                <a:cs typeface="ADLaM Display" panose="02010000000000000000" pitchFamily="2" charset="0"/>
              </a:rPr>
              <a:t>Child exploitation</a:t>
            </a:r>
          </a:p>
          <a:p>
            <a:pPr algn="just">
              <a:buFont typeface="Wingdings" panose="05000000000000000000" pitchFamily="2" charset="2"/>
              <a:buChar char="Ø"/>
            </a:pPr>
            <a:r>
              <a:rPr lang="en-US" sz="1800" dirty="0">
                <a:solidFill>
                  <a:schemeClr val="dk1"/>
                </a:solidFill>
                <a:latin typeface="ADLaM Display" panose="02010000000000000000" pitchFamily="2" charset="0"/>
                <a:ea typeface="ADLaM Display" panose="02010000000000000000" pitchFamily="2" charset="0"/>
                <a:cs typeface="ADLaM Display" panose="02010000000000000000" pitchFamily="2" charset="0"/>
              </a:rPr>
              <a:t>Dark marketplace business</a:t>
            </a:r>
          </a:p>
          <a:p>
            <a:pPr algn="just">
              <a:buFont typeface="Wingdings" panose="05000000000000000000" pitchFamily="2" charset="2"/>
              <a:buChar char="Ø"/>
            </a:pPr>
            <a:r>
              <a:rPr lang="en-US" sz="1800" dirty="0">
                <a:solidFill>
                  <a:schemeClr val="dk1"/>
                </a:solidFill>
                <a:latin typeface="ADLaM Display" panose="02010000000000000000" pitchFamily="2" charset="0"/>
                <a:ea typeface="ADLaM Display" panose="02010000000000000000" pitchFamily="2" charset="0"/>
                <a:cs typeface="ADLaM Display" panose="02010000000000000000" pitchFamily="2" charset="0"/>
              </a:rPr>
              <a:t>Crime and Terror funding</a:t>
            </a:r>
          </a:p>
          <a:p>
            <a:pPr algn="just">
              <a:buFont typeface="Wingdings" panose="05000000000000000000" pitchFamily="2" charset="2"/>
              <a:buChar char="Ø"/>
            </a:pPr>
            <a:endParaRPr lang="en-US" sz="1800" dirty="0">
              <a:solidFill>
                <a:schemeClr val="dk1"/>
              </a:solidFill>
              <a:latin typeface="ADLaM Display" panose="02010000000000000000" pitchFamily="2" charset="0"/>
              <a:ea typeface="ADLaM Display" panose="02010000000000000000" pitchFamily="2" charset="0"/>
              <a:cs typeface="ADLaM Display" panose="02010000000000000000" pitchFamily="2" charset="0"/>
            </a:endParaRPr>
          </a:p>
        </p:txBody>
      </p:sp>
      <p:pic>
        <p:nvPicPr>
          <p:cNvPr id="4" name="Picture 3"/>
          <p:cNvPicPr>
            <a:picLocks noChangeAspect="1"/>
          </p:cNvPicPr>
          <p:nvPr/>
        </p:nvPicPr>
        <p:blipFill>
          <a:blip r:embed="rId2"/>
          <a:stretch>
            <a:fillRect/>
          </a:stretch>
        </p:blipFill>
        <p:spPr>
          <a:xfrm flipV="1">
            <a:off x="1047206" y="1290174"/>
            <a:ext cx="1656806" cy="45719"/>
          </a:xfrm>
          <a:prstGeom prst="rect">
            <a:avLst/>
          </a:prstGeom>
        </p:spPr>
      </p:pic>
    </p:spTree>
    <p:extLst>
      <p:ext uri="{BB962C8B-B14F-4D97-AF65-F5344CB8AC3E}">
        <p14:creationId xmlns:p14="http://schemas.microsoft.com/office/powerpoint/2010/main" val="9999107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2220"/>
            <a:ext cx="10515600" cy="1325563"/>
          </a:xfrm>
        </p:spPr>
        <p:txBody>
          <a:bodyPr>
            <a:normAutofit/>
          </a:bodyPr>
          <a:lstStyle/>
          <a:p>
            <a:r>
              <a:rPr lang="en-US" sz="2400" b="1" dirty="0">
                <a:latin typeface="Arial Narrow" panose="020B0606020202030204" pitchFamily="34" charset="0"/>
              </a:rPr>
              <a:t>TOP REPORTED ILLEGAL AND CRIMINAL CASHOUT TECHNIQUES</a:t>
            </a:r>
          </a:p>
        </p:txBody>
      </p:sp>
      <p:graphicFrame>
        <p:nvGraphicFramePr>
          <p:cNvPr id="5" name="Content Placeholder 4">
            <a:extLst>
              <a:ext uri="{FF2B5EF4-FFF2-40B4-BE49-F238E27FC236}">
                <a16:creationId xmlns:a16="http://schemas.microsoft.com/office/drawing/2014/main" id="{FDDE5B25-3BBE-7640-7AC0-01C935BA6BE2}"/>
              </a:ext>
            </a:extLst>
          </p:cNvPr>
          <p:cNvGraphicFramePr>
            <a:graphicFrameLocks noGrp="1"/>
          </p:cNvGraphicFramePr>
          <p:nvPr>
            <p:ph idx="1"/>
            <p:extLst>
              <p:ext uri="{D42A27DB-BD31-4B8C-83A1-F6EECF244321}">
                <p14:modId xmlns:p14="http://schemas.microsoft.com/office/powerpoint/2010/main" val="4053888726"/>
              </p:ext>
            </p:extLst>
          </p:nvPr>
        </p:nvGraphicFramePr>
        <p:xfrm>
          <a:off x="838200" y="1162326"/>
          <a:ext cx="10515600" cy="5491480"/>
        </p:xfrm>
        <a:graphic>
          <a:graphicData uri="http://schemas.openxmlformats.org/drawingml/2006/table">
            <a:tbl>
              <a:tblPr firstRow="1" bandRow="1">
                <a:tableStyleId>{5C22544A-7EE6-4342-B048-85BDC9FD1C3A}</a:tableStyleId>
              </a:tblPr>
              <a:tblGrid>
                <a:gridCol w="1730071">
                  <a:extLst>
                    <a:ext uri="{9D8B030D-6E8A-4147-A177-3AD203B41FA5}">
                      <a16:colId xmlns:a16="http://schemas.microsoft.com/office/drawing/2014/main" val="2661225044"/>
                    </a:ext>
                  </a:extLst>
                </a:gridCol>
                <a:gridCol w="8785529">
                  <a:extLst>
                    <a:ext uri="{9D8B030D-6E8A-4147-A177-3AD203B41FA5}">
                      <a16:colId xmlns:a16="http://schemas.microsoft.com/office/drawing/2014/main" val="4184612726"/>
                    </a:ext>
                  </a:extLst>
                </a:gridCol>
              </a:tblGrid>
              <a:tr h="370840">
                <a:tc>
                  <a:txBody>
                    <a:bodyPr/>
                    <a:lstStyle/>
                    <a:p>
                      <a:r>
                        <a:rPr lang="en-GB" dirty="0">
                          <a:latin typeface="ADLaM Display" panose="02010000000000000000" pitchFamily="2" charset="0"/>
                          <a:ea typeface="ADLaM Display" panose="02010000000000000000" pitchFamily="2" charset="0"/>
                          <a:cs typeface="ADLaM Display" panose="02010000000000000000" pitchFamily="2" charset="0"/>
                        </a:rPr>
                        <a:t>ASPECT</a:t>
                      </a:r>
                    </a:p>
                  </a:txBody>
                  <a:tcPr/>
                </a:tc>
                <a:tc>
                  <a:txBody>
                    <a:bodyPr/>
                    <a:lstStyle/>
                    <a:p>
                      <a:r>
                        <a:rPr lang="en-GB" dirty="0">
                          <a:latin typeface="ADLaM Display" panose="02010000000000000000" pitchFamily="2" charset="0"/>
                          <a:ea typeface="ADLaM Display" panose="02010000000000000000" pitchFamily="2" charset="0"/>
                          <a:cs typeface="ADLaM Display" panose="02010000000000000000" pitchFamily="2" charset="0"/>
                        </a:rPr>
                        <a:t>NOTES</a:t>
                      </a:r>
                    </a:p>
                  </a:txBody>
                  <a:tcPr/>
                </a:tc>
                <a:extLst>
                  <a:ext uri="{0D108BD9-81ED-4DB2-BD59-A6C34878D82A}">
                    <a16:rowId xmlns:a16="http://schemas.microsoft.com/office/drawing/2014/main" val="2999738812"/>
                  </a:ext>
                </a:extLst>
              </a:tr>
              <a:tr h="370840">
                <a:tc>
                  <a:txBody>
                    <a:bodyPr/>
                    <a:lstStyle/>
                    <a:p>
                      <a:r>
                        <a:rPr lang="en-GB" dirty="0">
                          <a:latin typeface="ADLaM Display" panose="02010000000000000000" pitchFamily="2" charset="0"/>
                          <a:ea typeface="ADLaM Display" panose="02010000000000000000" pitchFamily="2" charset="0"/>
                          <a:cs typeface="ADLaM Display" panose="02010000000000000000" pitchFamily="2" charset="0"/>
                        </a:rPr>
                        <a:t>Smurfing</a:t>
                      </a:r>
                    </a:p>
                  </a:txBody>
                  <a:tcPr/>
                </a:tc>
                <a:tc>
                  <a:txBody>
                    <a:bodyPr/>
                    <a:lstStyle/>
                    <a:p>
                      <a:r>
                        <a:rPr lang="en-US" sz="1800" b="1" kern="1200" dirty="0">
                          <a:solidFill>
                            <a:schemeClr val="dk1"/>
                          </a:solidFill>
                          <a:latin typeface="ADLaM Display" panose="02010000000000000000" pitchFamily="2" charset="0"/>
                          <a:ea typeface="ADLaM Display" panose="02010000000000000000" pitchFamily="2" charset="0"/>
                          <a:cs typeface="ADLaM Display" panose="02010000000000000000" pitchFamily="2" charset="0"/>
                        </a:rPr>
                        <a:t>Large sums of money are split into smaller amounts that are sent through via multiple transactions. </a:t>
                      </a:r>
                      <a:endParaRPr lang="en-GB" sz="1800" b="1" kern="1200" dirty="0">
                        <a:solidFill>
                          <a:schemeClr val="dk1"/>
                        </a:solidFill>
                        <a:latin typeface="ADLaM Display" panose="02010000000000000000" pitchFamily="2" charset="0"/>
                        <a:ea typeface="ADLaM Display" panose="02010000000000000000" pitchFamily="2" charset="0"/>
                        <a:cs typeface="ADLaM Display" panose="02010000000000000000" pitchFamily="2" charset="0"/>
                      </a:endParaRPr>
                    </a:p>
                  </a:txBody>
                  <a:tcPr/>
                </a:tc>
                <a:extLst>
                  <a:ext uri="{0D108BD9-81ED-4DB2-BD59-A6C34878D82A}">
                    <a16:rowId xmlns:a16="http://schemas.microsoft.com/office/drawing/2014/main" val="2508133354"/>
                  </a:ext>
                </a:extLst>
              </a:tr>
              <a:tr h="370840">
                <a:tc>
                  <a:txBody>
                    <a:bodyPr/>
                    <a:lstStyle/>
                    <a:p>
                      <a:r>
                        <a:rPr lang="en-GB" dirty="0">
                          <a:latin typeface="ADLaM Display" panose="02010000000000000000" pitchFamily="2" charset="0"/>
                          <a:ea typeface="ADLaM Display" panose="02010000000000000000" pitchFamily="2" charset="0"/>
                          <a:cs typeface="ADLaM Display" panose="02010000000000000000" pitchFamily="2" charset="0"/>
                        </a:rPr>
                        <a:t>Mixing</a:t>
                      </a:r>
                    </a:p>
                  </a:txBody>
                  <a:tcPr/>
                </a:tc>
                <a:tc>
                  <a:txBody>
                    <a:bodyPr/>
                    <a:lstStyle/>
                    <a:p>
                      <a:r>
                        <a:rPr lang="en-US" b="1" dirty="0">
                          <a:latin typeface="ADLaM Display" panose="02010000000000000000" pitchFamily="2" charset="0"/>
                          <a:ea typeface="ADLaM Display" panose="02010000000000000000" pitchFamily="2" charset="0"/>
                          <a:cs typeface="ADLaM Display" panose="02010000000000000000" pitchFamily="2" charset="0"/>
                        </a:rPr>
                        <a:t>These services are used to obscure the transaction history of a cryptocurrency by blending cryptos of multiple users. </a:t>
                      </a:r>
                      <a:endParaRPr lang="en-GB" b="1" dirty="0">
                        <a:latin typeface="ADLaM Display" panose="02010000000000000000" pitchFamily="2" charset="0"/>
                        <a:ea typeface="ADLaM Display" panose="02010000000000000000" pitchFamily="2" charset="0"/>
                        <a:cs typeface="ADLaM Display" panose="02010000000000000000" pitchFamily="2" charset="0"/>
                      </a:endParaRPr>
                    </a:p>
                  </a:txBody>
                  <a:tcPr/>
                </a:tc>
                <a:extLst>
                  <a:ext uri="{0D108BD9-81ED-4DB2-BD59-A6C34878D82A}">
                    <a16:rowId xmlns:a16="http://schemas.microsoft.com/office/drawing/2014/main" val="414820036"/>
                  </a:ext>
                </a:extLst>
              </a:tr>
              <a:tr h="0">
                <a:tc>
                  <a:txBody>
                    <a:bodyPr/>
                    <a:lstStyle/>
                    <a:p>
                      <a:r>
                        <a:rPr lang="en-US" dirty="0">
                          <a:latin typeface="ADLaM Display" panose="02010000000000000000" pitchFamily="2" charset="0"/>
                          <a:ea typeface="ADLaM Display" panose="02010000000000000000" pitchFamily="2" charset="0"/>
                          <a:cs typeface="ADLaM Display" panose="02010000000000000000" pitchFamily="2" charset="0"/>
                        </a:rPr>
                        <a:t>Services based in high-risk jurisdictions</a:t>
                      </a:r>
                      <a:endParaRPr lang="en-GB" dirty="0">
                        <a:latin typeface="ADLaM Display" panose="02010000000000000000" pitchFamily="2" charset="0"/>
                        <a:ea typeface="ADLaM Display" panose="02010000000000000000" pitchFamily="2" charset="0"/>
                        <a:cs typeface="ADLaM Display" panose="02010000000000000000" pitchFamily="2" charset="0"/>
                      </a:endParaRPr>
                    </a:p>
                  </a:txBody>
                  <a:tcPr/>
                </a:tc>
                <a:tc>
                  <a:txBody>
                    <a:bodyPr/>
                    <a:lstStyle/>
                    <a:p>
                      <a:r>
                        <a:rPr lang="en-US" b="1" dirty="0">
                          <a:latin typeface="ADLaM Display" panose="02010000000000000000" pitchFamily="2" charset="0"/>
                          <a:ea typeface="ADLaM Display" panose="02010000000000000000" pitchFamily="2" charset="0"/>
                          <a:cs typeface="ADLaM Display" panose="02010000000000000000" pitchFamily="2" charset="0"/>
                        </a:rPr>
                        <a:t>Services are located in areas flagged for deficiencies in their Anti-Money Laundering (AML) or Combating the Financing of Terrorism (CFT) systems</a:t>
                      </a:r>
                      <a:endParaRPr lang="en-GB" b="1" dirty="0">
                        <a:latin typeface="ADLaM Display" panose="02010000000000000000" pitchFamily="2" charset="0"/>
                        <a:ea typeface="ADLaM Display" panose="02010000000000000000" pitchFamily="2" charset="0"/>
                        <a:cs typeface="ADLaM Display" panose="02010000000000000000" pitchFamily="2" charset="0"/>
                      </a:endParaRPr>
                    </a:p>
                  </a:txBody>
                  <a:tcPr/>
                </a:tc>
                <a:extLst>
                  <a:ext uri="{0D108BD9-81ED-4DB2-BD59-A6C34878D82A}">
                    <a16:rowId xmlns:a16="http://schemas.microsoft.com/office/drawing/2014/main" val="1689523847"/>
                  </a:ext>
                </a:extLst>
              </a:tr>
              <a:tr h="0">
                <a:tc>
                  <a:txBody>
                    <a:bodyPr/>
                    <a:lstStyle/>
                    <a:p>
                      <a:r>
                        <a:rPr lang="en-GB" dirty="0">
                          <a:latin typeface="ADLaM Display" panose="02010000000000000000" pitchFamily="2" charset="0"/>
                          <a:ea typeface="ADLaM Display" panose="02010000000000000000" pitchFamily="2" charset="0"/>
                          <a:cs typeface="ADLaM Display" panose="02010000000000000000" pitchFamily="2" charset="0"/>
                        </a:rPr>
                        <a:t>Fiat exchanges/ Over The Counter (OTC)</a:t>
                      </a:r>
                    </a:p>
                  </a:txBody>
                  <a:tcPr/>
                </a:tc>
                <a:tc>
                  <a:txBody>
                    <a:bodyPr/>
                    <a:lstStyle/>
                    <a:p>
                      <a:r>
                        <a:rPr lang="en-US" b="1" dirty="0">
                          <a:latin typeface="ADLaM Display" panose="02010000000000000000" pitchFamily="2" charset="0"/>
                          <a:ea typeface="ADLaM Display" panose="02010000000000000000" pitchFamily="2" charset="0"/>
                          <a:cs typeface="ADLaM Display" panose="02010000000000000000" pitchFamily="2" charset="0"/>
                        </a:rPr>
                        <a:t>Convert crypto to cash, varying from mainstream to peer-to-peer (P2P) or non-compliant platforms </a:t>
                      </a:r>
                      <a:endParaRPr lang="en-GB" b="1" dirty="0">
                        <a:latin typeface="ADLaM Display" panose="02010000000000000000" pitchFamily="2" charset="0"/>
                        <a:ea typeface="ADLaM Display" panose="02010000000000000000" pitchFamily="2" charset="0"/>
                        <a:cs typeface="ADLaM Display" panose="02010000000000000000" pitchFamily="2" charset="0"/>
                      </a:endParaRPr>
                    </a:p>
                  </a:txBody>
                  <a:tcPr/>
                </a:tc>
                <a:extLst>
                  <a:ext uri="{0D108BD9-81ED-4DB2-BD59-A6C34878D82A}">
                    <a16:rowId xmlns:a16="http://schemas.microsoft.com/office/drawing/2014/main" val="177725191"/>
                  </a:ext>
                </a:extLst>
              </a:tr>
              <a:tr h="0">
                <a:tc>
                  <a:txBody>
                    <a:bodyPr/>
                    <a:lstStyle/>
                    <a:p>
                      <a:r>
                        <a:rPr lang="en-GB" dirty="0">
                          <a:latin typeface="ADLaM Display" panose="02010000000000000000" pitchFamily="2" charset="0"/>
                          <a:ea typeface="ADLaM Display" panose="02010000000000000000" pitchFamily="2" charset="0"/>
                          <a:cs typeface="ADLaM Display" panose="02010000000000000000" pitchFamily="2" charset="0"/>
                        </a:rPr>
                        <a:t>Privacy-Oriented Cryptocurrencies</a:t>
                      </a:r>
                    </a:p>
                  </a:txBody>
                  <a:tcPr/>
                </a:tc>
                <a:tc>
                  <a:txBody>
                    <a:bodyPr/>
                    <a:lstStyle/>
                    <a:p>
                      <a:r>
                        <a:rPr lang="en-US" b="1" dirty="0">
                          <a:latin typeface="ADLaM Display" panose="02010000000000000000" pitchFamily="2" charset="0"/>
                          <a:ea typeface="ADLaM Display" panose="02010000000000000000" pitchFamily="2" charset="0"/>
                          <a:cs typeface="ADLaM Display" panose="02010000000000000000" pitchFamily="2" charset="0"/>
                        </a:rPr>
                        <a:t>Some blockchains employ advanced cryptographic techniques to hide transaction amounts, addresses, and other information.</a:t>
                      </a:r>
                      <a:endParaRPr lang="en-GB" b="1" dirty="0">
                        <a:latin typeface="ADLaM Display" panose="02010000000000000000" pitchFamily="2" charset="0"/>
                        <a:ea typeface="ADLaM Display" panose="02010000000000000000" pitchFamily="2" charset="0"/>
                        <a:cs typeface="ADLaM Display" panose="02010000000000000000" pitchFamily="2" charset="0"/>
                      </a:endParaRPr>
                    </a:p>
                  </a:txBody>
                  <a:tcPr/>
                </a:tc>
                <a:extLst>
                  <a:ext uri="{0D108BD9-81ED-4DB2-BD59-A6C34878D82A}">
                    <a16:rowId xmlns:a16="http://schemas.microsoft.com/office/drawing/2014/main" val="4271459877"/>
                  </a:ext>
                </a:extLst>
              </a:tr>
            </a:tbl>
          </a:graphicData>
        </a:graphic>
      </p:graphicFrame>
      <p:pic>
        <p:nvPicPr>
          <p:cNvPr id="4" name="Picture 3"/>
          <p:cNvPicPr>
            <a:picLocks noChangeAspect="1"/>
          </p:cNvPicPr>
          <p:nvPr/>
        </p:nvPicPr>
        <p:blipFill>
          <a:blip r:embed="rId2"/>
          <a:stretch>
            <a:fillRect/>
          </a:stretch>
        </p:blipFill>
        <p:spPr>
          <a:xfrm flipV="1">
            <a:off x="914400" y="904941"/>
            <a:ext cx="1656806" cy="45719"/>
          </a:xfrm>
          <a:prstGeom prst="rect">
            <a:avLst/>
          </a:prstGeom>
        </p:spPr>
      </p:pic>
    </p:spTree>
    <p:extLst>
      <p:ext uri="{BB962C8B-B14F-4D97-AF65-F5344CB8AC3E}">
        <p14:creationId xmlns:p14="http://schemas.microsoft.com/office/powerpoint/2010/main" val="24931136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2A0E5-D36D-EBAE-17A6-B71CC4F62D84}"/>
              </a:ext>
            </a:extLst>
          </p:cNvPr>
          <p:cNvSpPr>
            <a:spLocks noGrp="1"/>
          </p:cNvSpPr>
          <p:nvPr>
            <p:ph type="title"/>
          </p:nvPr>
        </p:nvSpPr>
        <p:spPr/>
        <p:txBody>
          <a:bodyPr>
            <a:normAutofit fontScale="90000"/>
          </a:bodyPr>
          <a:lstStyle/>
          <a:p>
            <a:r>
              <a:rPr lang="en-US" b="1" i="0" dirty="0">
                <a:solidFill>
                  <a:srgbClr val="0D0D0D"/>
                </a:solidFill>
                <a:effectLst/>
                <a:highlight>
                  <a:srgbClr val="FFFFFF"/>
                </a:highlight>
                <a:latin typeface="ui-sans-serif"/>
              </a:rPr>
              <a:t>Tools to Investigate Criminal Usage of Virtual Assets including Cryptocurrencies</a:t>
            </a:r>
            <a:br>
              <a:rPr lang="en-US" b="1" i="0" dirty="0">
                <a:solidFill>
                  <a:srgbClr val="0D0D0D"/>
                </a:solidFill>
                <a:effectLst/>
                <a:highlight>
                  <a:srgbClr val="FFFFFF"/>
                </a:highlight>
                <a:latin typeface="ui-sans-serif"/>
              </a:rPr>
            </a:br>
            <a:endParaRPr lang="en-US" dirty="0"/>
          </a:p>
        </p:txBody>
      </p:sp>
      <p:sp>
        <p:nvSpPr>
          <p:cNvPr id="3" name="Content Placeholder 2">
            <a:extLst>
              <a:ext uri="{FF2B5EF4-FFF2-40B4-BE49-F238E27FC236}">
                <a16:creationId xmlns:a16="http://schemas.microsoft.com/office/drawing/2014/main" id="{272A75DE-51C5-56D0-27F8-A3AA16129A5C}"/>
              </a:ext>
            </a:extLst>
          </p:cNvPr>
          <p:cNvSpPr>
            <a:spLocks noGrp="1"/>
          </p:cNvSpPr>
          <p:nvPr>
            <p:ph idx="1"/>
          </p:nvPr>
        </p:nvSpPr>
        <p:spPr>
          <a:xfrm>
            <a:off x="838200" y="1876507"/>
            <a:ext cx="10515600" cy="4691270"/>
          </a:xfrm>
        </p:spPr>
        <p:txBody>
          <a:bodyPr>
            <a:normAutofit fontScale="77500" lnSpcReduction="20000"/>
          </a:bodyPr>
          <a:lstStyle/>
          <a:p>
            <a:pPr algn="just">
              <a:buFont typeface="Arial" panose="020B0604020202020204" pitchFamily="34" charset="0"/>
              <a:buChar char="•"/>
            </a:pPr>
            <a:r>
              <a:rPr lang="en-US" b="1" i="0" dirty="0" err="1">
                <a:solidFill>
                  <a:srgbClr val="0D0D0D"/>
                </a:solidFill>
                <a:effectLst/>
                <a:highlight>
                  <a:srgbClr val="FFFFFF"/>
                </a:highlight>
                <a:latin typeface="ui-sans-serif"/>
              </a:rPr>
              <a:t>Chainalysis</a:t>
            </a:r>
            <a:r>
              <a:rPr lang="en-US" b="0" i="0" dirty="0">
                <a:solidFill>
                  <a:srgbClr val="0D0D0D"/>
                </a:solidFill>
                <a:effectLst/>
                <a:highlight>
                  <a:srgbClr val="FFFFFF"/>
                </a:highlight>
                <a:latin typeface="ui-sans-serif"/>
              </a:rPr>
              <a:t>: Provides transaction monitoring, investigations, and compliance solutions. It helps trace cryptocurrency transactions and identify suspicious activity across various blockchains.</a:t>
            </a:r>
          </a:p>
          <a:p>
            <a:pPr algn="just">
              <a:buFont typeface="Arial" panose="020B0604020202020204" pitchFamily="34" charset="0"/>
              <a:buChar char="•"/>
            </a:pPr>
            <a:r>
              <a:rPr lang="en-US" b="1" i="0" dirty="0">
                <a:solidFill>
                  <a:srgbClr val="0D0D0D"/>
                </a:solidFill>
                <a:effectLst/>
                <a:highlight>
                  <a:srgbClr val="FFFFFF"/>
                </a:highlight>
                <a:latin typeface="ui-sans-serif"/>
              </a:rPr>
              <a:t>Elliptic</a:t>
            </a:r>
            <a:r>
              <a:rPr lang="en-US" b="0" i="0" dirty="0">
                <a:solidFill>
                  <a:srgbClr val="0D0D0D"/>
                </a:solidFill>
                <a:effectLst/>
                <a:highlight>
                  <a:srgbClr val="FFFFFF"/>
                </a:highlight>
                <a:latin typeface="ui-sans-serif"/>
              </a:rPr>
              <a:t>: Offers blockchain analytics and financial crime compliance solutions, enabling the tracking of illicit cryptocurrency transactions.</a:t>
            </a:r>
          </a:p>
          <a:p>
            <a:pPr algn="just">
              <a:buFont typeface="Arial" panose="020B0604020202020204" pitchFamily="34" charset="0"/>
              <a:buChar char="•"/>
            </a:pPr>
            <a:r>
              <a:rPr lang="en-US" b="1" i="0" dirty="0" err="1">
                <a:solidFill>
                  <a:srgbClr val="0D0D0D"/>
                </a:solidFill>
                <a:effectLst/>
                <a:highlight>
                  <a:srgbClr val="FFFFFF"/>
                </a:highlight>
                <a:latin typeface="ui-sans-serif"/>
              </a:rPr>
              <a:t>CipherTrace</a:t>
            </a:r>
            <a:r>
              <a:rPr lang="en-US" b="0" i="0" dirty="0">
                <a:solidFill>
                  <a:srgbClr val="0D0D0D"/>
                </a:solidFill>
                <a:effectLst/>
                <a:highlight>
                  <a:srgbClr val="FFFFFF"/>
                </a:highlight>
                <a:latin typeface="ui-sans-serif"/>
              </a:rPr>
              <a:t>: Specializes in cryptocurrency intelligence and compliance, providing tools to analyze and trace transactions, as well as identify potential risks and illicit activities.</a:t>
            </a:r>
          </a:p>
          <a:p>
            <a:pPr algn="just">
              <a:buFont typeface="Arial" panose="020B0604020202020204" pitchFamily="34" charset="0"/>
              <a:buChar char="•"/>
            </a:pPr>
            <a:r>
              <a:rPr lang="en-US" b="1" i="0" dirty="0">
                <a:solidFill>
                  <a:srgbClr val="0D0D0D"/>
                </a:solidFill>
                <a:effectLst/>
                <a:highlight>
                  <a:srgbClr val="FFFFFF"/>
                </a:highlight>
                <a:latin typeface="ui-sans-serif"/>
              </a:rPr>
              <a:t>TRM Labs</a:t>
            </a:r>
            <a:r>
              <a:rPr lang="en-US" b="0" i="0" dirty="0">
                <a:solidFill>
                  <a:srgbClr val="0D0D0D"/>
                </a:solidFill>
                <a:effectLst/>
                <a:highlight>
                  <a:srgbClr val="FFFFFF"/>
                </a:highlight>
                <a:latin typeface="ui-sans-serif"/>
              </a:rPr>
              <a:t>: Provides blockchain intelligence and forensics, helping organizations detect and respond to crypto-related fraud and financial crime.</a:t>
            </a:r>
          </a:p>
          <a:p>
            <a:pPr algn="just"/>
            <a:r>
              <a:rPr lang="en-US" b="1" i="0" dirty="0">
                <a:solidFill>
                  <a:srgbClr val="0D0D0D"/>
                </a:solidFill>
                <a:effectLst/>
                <a:highlight>
                  <a:srgbClr val="FFFFFF"/>
                </a:highlight>
                <a:latin typeface="ui-sans-serif"/>
              </a:rPr>
              <a:t>AnChain.AI</a:t>
            </a:r>
            <a:r>
              <a:rPr lang="en-US" b="0" i="0" dirty="0">
                <a:solidFill>
                  <a:srgbClr val="0D0D0D"/>
                </a:solidFill>
                <a:effectLst/>
                <a:highlight>
                  <a:srgbClr val="FFFFFF"/>
                </a:highlight>
                <a:latin typeface="ui-sans-serif"/>
              </a:rPr>
              <a:t>: Utilizes AI-powered analytics for forensic analysis, threat intelligence, and smart contract security.</a:t>
            </a:r>
          </a:p>
          <a:p>
            <a:pPr marL="0" indent="0" algn="just">
              <a:buNone/>
            </a:pPr>
            <a:endParaRPr lang="en-US" dirty="0">
              <a:solidFill>
                <a:srgbClr val="0D0D0D"/>
              </a:solidFill>
              <a:highlight>
                <a:srgbClr val="FFFFFF"/>
              </a:highlight>
              <a:latin typeface="ui-sans-serif"/>
            </a:endParaRPr>
          </a:p>
          <a:p>
            <a:pPr marL="0" indent="0" algn="just">
              <a:buNone/>
            </a:pPr>
            <a:endParaRPr lang="en-US" dirty="0">
              <a:solidFill>
                <a:srgbClr val="0D0D0D"/>
              </a:solidFill>
              <a:highlight>
                <a:srgbClr val="FFFFFF"/>
              </a:highlight>
              <a:latin typeface="ui-sans-serif"/>
            </a:endParaRPr>
          </a:p>
          <a:p>
            <a:pPr marL="0" indent="0" algn="just">
              <a:buNone/>
            </a:pPr>
            <a:endParaRPr lang="en-US" b="0" i="0" dirty="0">
              <a:solidFill>
                <a:srgbClr val="0D0D0D"/>
              </a:solidFill>
              <a:effectLst/>
              <a:highlight>
                <a:srgbClr val="FFFFFF"/>
              </a:highlight>
              <a:latin typeface="ui-sans-serif"/>
            </a:endParaRPr>
          </a:p>
          <a:p>
            <a:pPr marL="0" indent="0" algn="just">
              <a:buNone/>
            </a:pPr>
            <a:r>
              <a:rPr lang="en-US" b="1" i="1" dirty="0">
                <a:solidFill>
                  <a:srgbClr val="0D0D0D"/>
                </a:solidFill>
                <a:effectLst/>
                <a:highlight>
                  <a:srgbClr val="FFFFFF"/>
                </a:highlight>
                <a:latin typeface="ui-sans-serif"/>
              </a:rPr>
              <a:t>Data Collection</a:t>
            </a:r>
            <a:r>
              <a:rPr lang="en-US" i="1" dirty="0">
                <a:solidFill>
                  <a:srgbClr val="0D0D0D"/>
                </a:solidFill>
                <a:highlight>
                  <a:srgbClr val="FFFFFF"/>
                </a:highlight>
                <a:latin typeface="ui-sans-serif"/>
              </a:rPr>
              <a:t> | </a:t>
            </a:r>
            <a:r>
              <a:rPr lang="en-US" b="1" i="1" dirty="0">
                <a:solidFill>
                  <a:srgbClr val="0D0D0D"/>
                </a:solidFill>
                <a:effectLst/>
                <a:highlight>
                  <a:srgbClr val="FFFFFF"/>
                </a:highlight>
                <a:latin typeface="ui-sans-serif"/>
              </a:rPr>
              <a:t>Pattern Recognition</a:t>
            </a:r>
            <a:r>
              <a:rPr lang="en-US" i="1" dirty="0">
                <a:solidFill>
                  <a:srgbClr val="0D0D0D"/>
                </a:solidFill>
                <a:highlight>
                  <a:srgbClr val="FFFFFF"/>
                </a:highlight>
                <a:latin typeface="ui-sans-serif"/>
              </a:rPr>
              <a:t> | </a:t>
            </a:r>
            <a:r>
              <a:rPr lang="en-US" b="1" i="1" dirty="0">
                <a:solidFill>
                  <a:srgbClr val="0D0D0D"/>
                </a:solidFill>
                <a:effectLst/>
                <a:highlight>
                  <a:srgbClr val="FFFFFF"/>
                </a:highlight>
                <a:latin typeface="ui-sans-serif"/>
              </a:rPr>
              <a:t>Transaction Tracing</a:t>
            </a:r>
            <a:r>
              <a:rPr lang="en-US" i="1" dirty="0">
                <a:solidFill>
                  <a:srgbClr val="0D0D0D"/>
                </a:solidFill>
                <a:highlight>
                  <a:srgbClr val="FFFFFF"/>
                </a:highlight>
                <a:latin typeface="ui-sans-serif"/>
              </a:rPr>
              <a:t> | </a:t>
            </a:r>
            <a:r>
              <a:rPr lang="en-US" b="1" i="1" dirty="0">
                <a:solidFill>
                  <a:srgbClr val="0D0D0D"/>
                </a:solidFill>
                <a:effectLst/>
                <a:highlight>
                  <a:srgbClr val="FFFFFF"/>
                </a:highlight>
                <a:latin typeface="ui-sans-serif"/>
              </a:rPr>
              <a:t>Risk Scoring</a:t>
            </a:r>
            <a:r>
              <a:rPr lang="en-US" i="1" dirty="0">
                <a:solidFill>
                  <a:srgbClr val="0D0D0D"/>
                </a:solidFill>
                <a:highlight>
                  <a:srgbClr val="FFFFFF"/>
                </a:highlight>
                <a:latin typeface="ui-sans-serif"/>
              </a:rPr>
              <a:t> | </a:t>
            </a:r>
            <a:r>
              <a:rPr lang="en-US" b="1" i="1" dirty="0">
                <a:solidFill>
                  <a:srgbClr val="0D0D0D"/>
                </a:solidFill>
                <a:effectLst/>
                <a:highlight>
                  <a:srgbClr val="FFFFFF"/>
                </a:highlight>
                <a:latin typeface="ui-sans-serif"/>
              </a:rPr>
              <a:t>Visualization</a:t>
            </a:r>
            <a:endParaRPr lang="en-US" b="0" i="1" dirty="0">
              <a:solidFill>
                <a:srgbClr val="0D0D0D"/>
              </a:solidFill>
              <a:effectLst/>
              <a:highlight>
                <a:srgbClr val="FFFFFF"/>
              </a:highlight>
              <a:latin typeface="ui-sans-serif"/>
            </a:endParaRPr>
          </a:p>
          <a:p>
            <a:pPr algn="just"/>
            <a:endParaRPr lang="en-US" b="0" i="0" dirty="0">
              <a:solidFill>
                <a:srgbClr val="0D0D0D"/>
              </a:solidFill>
              <a:effectLst/>
              <a:highlight>
                <a:srgbClr val="FFFFFF"/>
              </a:highlight>
              <a:latin typeface="ui-sans-serif"/>
            </a:endParaRPr>
          </a:p>
        </p:txBody>
      </p:sp>
    </p:spTree>
    <p:extLst>
      <p:ext uri="{BB962C8B-B14F-4D97-AF65-F5344CB8AC3E}">
        <p14:creationId xmlns:p14="http://schemas.microsoft.com/office/powerpoint/2010/main" val="17757714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5F166-8A6B-30D6-5E38-F2DB21790486}"/>
              </a:ext>
            </a:extLst>
          </p:cNvPr>
          <p:cNvSpPr>
            <a:spLocks noGrp="1"/>
          </p:cNvSpPr>
          <p:nvPr>
            <p:ph type="title"/>
          </p:nvPr>
        </p:nvSpPr>
        <p:spPr/>
        <p:txBody>
          <a:bodyPr/>
          <a:lstStyle/>
          <a:p>
            <a:r>
              <a:rPr lang="en-US" b="1" dirty="0"/>
              <a:t>Other Laws </a:t>
            </a:r>
          </a:p>
        </p:txBody>
      </p:sp>
      <p:sp>
        <p:nvSpPr>
          <p:cNvPr id="3" name="Content Placeholder 2">
            <a:extLst>
              <a:ext uri="{FF2B5EF4-FFF2-40B4-BE49-F238E27FC236}">
                <a16:creationId xmlns:a16="http://schemas.microsoft.com/office/drawing/2014/main" id="{568962D4-DB9D-E95C-FFE0-7FCAB0D8FBBE}"/>
              </a:ext>
            </a:extLst>
          </p:cNvPr>
          <p:cNvSpPr>
            <a:spLocks noGrp="1"/>
          </p:cNvSpPr>
          <p:nvPr>
            <p:ph idx="1"/>
          </p:nvPr>
        </p:nvSpPr>
        <p:spPr/>
        <p:txBody>
          <a:bodyPr>
            <a:normAutofit fontScale="92500" lnSpcReduction="10000"/>
          </a:bodyPr>
          <a:lstStyle/>
          <a:p>
            <a:r>
              <a:rPr lang="en-US" dirty="0"/>
              <a:t>The Computer Misuse Act (2011)  - make provision for the safety and security of electronic transactions and information systems.</a:t>
            </a:r>
          </a:p>
          <a:p>
            <a:endParaRPr lang="en-US" dirty="0"/>
          </a:p>
          <a:p>
            <a:r>
              <a:rPr lang="en-US" dirty="0"/>
              <a:t>The Electronic Transactions Act (2011) - provide for the use, security, facilitation and regulation of electronic communications and transactions; to encourage the use of e-Government services and to provide for related matters.</a:t>
            </a:r>
          </a:p>
          <a:p>
            <a:endParaRPr lang="en-US" dirty="0"/>
          </a:p>
          <a:p>
            <a:r>
              <a:rPr lang="en-US" dirty="0"/>
              <a:t>The Data Protection and Privacy Act (2019) - protect the privacy of the individual and personal data by regulating the collection and processing of personal information</a:t>
            </a:r>
          </a:p>
        </p:txBody>
      </p:sp>
    </p:spTree>
    <p:extLst>
      <p:ext uri="{BB962C8B-B14F-4D97-AF65-F5344CB8AC3E}">
        <p14:creationId xmlns:p14="http://schemas.microsoft.com/office/powerpoint/2010/main" val="5321201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78C47-DD86-9A58-6944-7A3F7C792153}"/>
              </a:ext>
            </a:extLst>
          </p:cNvPr>
          <p:cNvSpPr>
            <a:spLocks noGrp="1"/>
          </p:cNvSpPr>
          <p:nvPr>
            <p:ph type="title"/>
          </p:nvPr>
        </p:nvSpPr>
        <p:spPr>
          <a:xfrm>
            <a:off x="838200" y="-6717"/>
            <a:ext cx="10515600" cy="1325563"/>
          </a:xfrm>
        </p:spPr>
        <p:txBody>
          <a:bodyPr/>
          <a:lstStyle/>
          <a:p>
            <a:r>
              <a:rPr lang="en-US" b="1" dirty="0"/>
              <a:t>Digital Forensic Science </a:t>
            </a:r>
          </a:p>
        </p:txBody>
      </p:sp>
      <p:sp>
        <p:nvSpPr>
          <p:cNvPr id="3" name="Content Placeholder 2">
            <a:extLst>
              <a:ext uri="{FF2B5EF4-FFF2-40B4-BE49-F238E27FC236}">
                <a16:creationId xmlns:a16="http://schemas.microsoft.com/office/drawing/2014/main" id="{B3AC2196-C45B-740B-14DA-2E1513965E19}"/>
              </a:ext>
            </a:extLst>
          </p:cNvPr>
          <p:cNvSpPr>
            <a:spLocks noGrp="1"/>
          </p:cNvSpPr>
          <p:nvPr>
            <p:ph idx="1"/>
          </p:nvPr>
        </p:nvSpPr>
        <p:spPr>
          <a:xfrm>
            <a:off x="838200" y="1406769"/>
            <a:ext cx="10515600" cy="5240216"/>
          </a:xfrm>
        </p:spPr>
        <p:txBody>
          <a:bodyPr>
            <a:normAutofit fontScale="92500" lnSpcReduction="10000"/>
          </a:bodyPr>
          <a:lstStyle/>
          <a:p>
            <a:pPr marL="514350" indent="-514350" algn="just">
              <a:buFont typeface="+mj-lt"/>
              <a:buAutoNum type="arabicPeriod"/>
            </a:pPr>
            <a:r>
              <a:rPr lang="en-US" b="0" i="0" dirty="0">
                <a:solidFill>
                  <a:srgbClr val="0D0D0D"/>
                </a:solidFill>
                <a:effectLst/>
                <a:highlight>
                  <a:srgbClr val="FFFFFF"/>
                </a:highlight>
                <a:latin typeface="ui-sans-serif"/>
              </a:rPr>
              <a:t>A methodical series of techniques and procedures for gathering evidence, from computing equipment and various storage devices and digital media, that can be presented in a </a:t>
            </a:r>
            <a:r>
              <a:rPr lang="en-US" b="1" i="1" u="sng" dirty="0">
                <a:solidFill>
                  <a:srgbClr val="0D0D0D"/>
                </a:solidFill>
                <a:effectLst/>
                <a:highlight>
                  <a:srgbClr val="FFFFFF"/>
                </a:highlight>
                <a:latin typeface="ui-sans-serif"/>
              </a:rPr>
              <a:t>court of law</a:t>
            </a:r>
            <a:r>
              <a:rPr lang="en-US" b="0" i="1" u="sng" dirty="0">
                <a:solidFill>
                  <a:srgbClr val="0D0D0D"/>
                </a:solidFill>
                <a:effectLst/>
                <a:highlight>
                  <a:srgbClr val="FFFFFF"/>
                </a:highlight>
                <a:latin typeface="ui-sans-serif"/>
              </a:rPr>
              <a:t> </a:t>
            </a:r>
            <a:r>
              <a:rPr lang="en-US" b="0" i="0" dirty="0">
                <a:solidFill>
                  <a:srgbClr val="0D0D0D"/>
                </a:solidFill>
                <a:effectLst/>
                <a:highlight>
                  <a:srgbClr val="FFFFFF"/>
                </a:highlight>
                <a:latin typeface="ui-sans-serif"/>
              </a:rPr>
              <a:t>in a coherent and meaningful format.- Dr. H.B. Wolfe</a:t>
            </a:r>
          </a:p>
          <a:p>
            <a:pPr marL="514350" indent="-514350" algn="just">
              <a:buFont typeface="+mj-lt"/>
              <a:buAutoNum type="arabicPeriod"/>
            </a:pPr>
            <a:endParaRPr lang="en-US" b="0" i="0" dirty="0">
              <a:solidFill>
                <a:srgbClr val="0D0D0D"/>
              </a:solidFill>
              <a:effectLst/>
              <a:highlight>
                <a:srgbClr val="FFFFFF"/>
              </a:highlight>
              <a:latin typeface="ui-sans-serif"/>
            </a:endParaRPr>
          </a:p>
          <a:p>
            <a:pPr marL="514350" indent="-514350" algn="just">
              <a:buFont typeface="+mj-lt"/>
              <a:buAutoNum type="arabicPeriod"/>
            </a:pPr>
            <a:r>
              <a:rPr lang="en-US" dirty="0"/>
              <a:t>The </a:t>
            </a:r>
            <a:r>
              <a:rPr lang="en-US" b="1" dirty="0"/>
              <a:t>preservation, identification, extraction, interpretation, and documentation of computer evidence</a:t>
            </a:r>
            <a:r>
              <a:rPr lang="en-US" dirty="0"/>
              <a:t>, to include the rules of evidence, legal processes, integrity of evidence, factual reporting of the information found, and providing of expert opinion in a </a:t>
            </a:r>
            <a:r>
              <a:rPr lang="en-US" b="1" i="1" u="sng" dirty="0"/>
              <a:t>court of law </a:t>
            </a:r>
            <a:r>
              <a:rPr lang="en-US" dirty="0"/>
              <a:t>or other legal and/or administrative proceeding as to what was found. – CSI</a:t>
            </a:r>
          </a:p>
          <a:p>
            <a:pPr marL="514350" indent="-514350" algn="just">
              <a:buFont typeface="+mj-lt"/>
              <a:buAutoNum type="arabicPeriod"/>
            </a:pPr>
            <a:endParaRPr lang="en-US" dirty="0"/>
          </a:p>
          <a:p>
            <a:pPr marL="514350" indent="-514350" algn="just">
              <a:buFont typeface="+mj-lt"/>
              <a:buAutoNum type="arabicPeriod"/>
            </a:pPr>
            <a:r>
              <a:rPr lang="en-US" dirty="0"/>
              <a:t>Forensics Computing is the science of capturing, processing, and investigating data from computers using a methodology whereby any evidence discovered is acceptable in a </a:t>
            </a:r>
            <a:r>
              <a:rPr lang="en-US" b="1" i="1" u="sng" dirty="0"/>
              <a:t>Court of Law.</a:t>
            </a:r>
          </a:p>
        </p:txBody>
      </p:sp>
    </p:spTree>
    <p:extLst>
      <p:ext uri="{BB962C8B-B14F-4D97-AF65-F5344CB8AC3E}">
        <p14:creationId xmlns:p14="http://schemas.microsoft.com/office/powerpoint/2010/main" val="31975878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9" name="Rectangle 819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01" name="Freeform: Shape 820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03" name="Rectangle 820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5" name="Rectangle 820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7" name="Freeform: Shape 820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209" name="Isosceles Triangle 820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E:\CERT\UPF\Training_Notes\nu\6.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799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211" name="Isosceles Triangle 821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70643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7" name="Rectangle 2048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489" name="Freeform: Shape 2048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491" name="Rectangle 2049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93" name="Rectangle 2049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95" name="Freeform: Shape 2049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497" name="Isosceles Triangle 2049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82" name="Picture 2" descr="E:\CERT\UPF\Training_Notes\nu\19.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1"/>
            <a:ext cx="12191999" cy="685800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0499" name="Isosceles Triangle 2049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62981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11" name="Rectangle 2151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513" name="Freeform: Shape 2151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515" name="Rectangle 2151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17" name="Rectangle 2151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19" name="Freeform: Shape 2151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521" name="Isosceles Triangle 2152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506" name="Picture 2" descr="E:\CERT\UPF\Training_Notes\nu\20.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12191999" cy="685799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1523" name="Isosceles Triangle 2152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96586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9" name="Rectangle 2355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561" name="Freeform: Shape 2356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563" name="Rectangle 2356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65" name="Rectangle 2356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67" name="Freeform: Shape 2356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569" name="Isosceles Triangle 2356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554" name="Picture 2" descr="E:\CERT\UPF\Training_Notes\nu\22.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43279" y="643467"/>
            <a:ext cx="8505442" cy="557106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3571" name="Isosceles Triangle 2357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13830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5D70D-6DCA-7761-BEA4-8A9D39AD6D41}"/>
              </a:ext>
            </a:extLst>
          </p:cNvPr>
          <p:cNvSpPr>
            <a:spLocks noGrp="1"/>
          </p:cNvSpPr>
          <p:nvPr>
            <p:ph type="title"/>
          </p:nvPr>
        </p:nvSpPr>
        <p:spPr/>
        <p:txBody>
          <a:bodyPr/>
          <a:lstStyle/>
          <a:p>
            <a:r>
              <a:rPr lang="en-US" b="1" dirty="0"/>
              <a:t>Presentation of Digital Evidence in Court </a:t>
            </a:r>
          </a:p>
        </p:txBody>
      </p:sp>
      <p:graphicFrame>
        <p:nvGraphicFramePr>
          <p:cNvPr id="4" name="Content Placeholder 3">
            <a:extLst>
              <a:ext uri="{FF2B5EF4-FFF2-40B4-BE49-F238E27FC236}">
                <a16:creationId xmlns:a16="http://schemas.microsoft.com/office/drawing/2014/main" id="{F6EED5D2-BBE5-B2FE-C54D-0A274F081FC7}"/>
              </a:ext>
            </a:extLst>
          </p:cNvPr>
          <p:cNvGraphicFramePr>
            <a:graphicFrameLocks noGrp="1"/>
          </p:cNvGraphicFramePr>
          <p:nvPr>
            <p:ph idx="1"/>
            <p:extLst>
              <p:ext uri="{D42A27DB-BD31-4B8C-83A1-F6EECF244321}">
                <p14:modId xmlns:p14="http://schemas.microsoft.com/office/powerpoint/2010/main" val="119479173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63480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0817B-D420-693D-3397-BBBF97B40C75}"/>
              </a:ext>
            </a:extLst>
          </p:cNvPr>
          <p:cNvSpPr>
            <a:spLocks noGrp="1"/>
          </p:cNvSpPr>
          <p:nvPr>
            <p:ph type="title"/>
          </p:nvPr>
        </p:nvSpPr>
        <p:spPr>
          <a:xfrm>
            <a:off x="838200" y="365126"/>
            <a:ext cx="10515600" cy="902958"/>
          </a:xfrm>
        </p:spPr>
        <p:txBody>
          <a:bodyPr>
            <a:normAutofit fontScale="90000"/>
          </a:bodyPr>
          <a:lstStyle/>
          <a:p>
            <a:pPr algn="ctr"/>
            <a:r>
              <a:rPr lang="en-US" b="1" i="0" dirty="0">
                <a:solidFill>
                  <a:srgbClr val="0D0D0D"/>
                </a:solidFill>
                <a:effectLst/>
                <a:highlight>
                  <a:srgbClr val="FFFFFF"/>
                </a:highlight>
                <a:latin typeface="ui-sans-serif"/>
              </a:rPr>
              <a:t>Digital Payments Methods </a:t>
            </a:r>
            <a:br>
              <a:rPr lang="en-US" b="1" i="0" dirty="0">
                <a:solidFill>
                  <a:srgbClr val="0D0D0D"/>
                </a:solidFill>
                <a:effectLst/>
                <a:highlight>
                  <a:srgbClr val="FFFFFF"/>
                </a:highlight>
                <a:latin typeface="ui-sans-serif"/>
              </a:rPr>
            </a:br>
            <a:endParaRPr lang="en-US" dirty="0"/>
          </a:p>
        </p:txBody>
      </p:sp>
      <p:sp>
        <p:nvSpPr>
          <p:cNvPr id="3" name="Content Placeholder 2">
            <a:extLst>
              <a:ext uri="{FF2B5EF4-FFF2-40B4-BE49-F238E27FC236}">
                <a16:creationId xmlns:a16="http://schemas.microsoft.com/office/drawing/2014/main" id="{BFA78CEC-8417-F6DC-3CA4-A2DEF3458078}"/>
              </a:ext>
            </a:extLst>
          </p:cNvPr>
          <p:cNvSpPr>
            <a:spLocks noGrp="1"/>
          </p:cNvSpPr>
          <p:nvPr>
            <p:ph idx="1"/>
          </p:nvPr>
        </p:nvSpPr>
        <p:spPr/>
        <p:txBody>
          <a:bodyPr>
            <a:normAutofit/>
          </a:bodyPr>
          <a:lstStyle/>
          <a:p>
            <a:pPr marL="0" indent="0" algn="ctr">
              <a:buNone/>
            </a:pPr>
            <a:r>
              <a:rPr lang="en-US" b="1" i="0" dirty="0">
                <a:solidFill>
                  <a:srgbClr val="0D0D0D"/>
                </a:solidFill>
                <a:effectLst/>
                <a:highlight>
                  <a:srgbClr val="FFFFFF"/>
                </a:highlight>
                <a:latin typeface="ui-sans-serif"/>
              </a:rPr>
              <a:t>Digital payment methods encompass a wide range of technologies and platforms that facilitate electronic paym</a:t>
            </a:r>
            <a:r>
              <a:rPr lang="en-US" b="1" dirty="0">
                <a:solidFill>
                  <a:srgbClr val="0D0D0D"/>
                </a:solidFill>
                <a:highlight>
                  <a:srgbClr val="FFFFFF"/>
                </a:highlight>
                <a:latin typeface="ui-sans-serif"/>
              </a:rPr>
              <a:t>ents</a:t>
            </a:r>
            <a:r>
              <a:rPr lang="en-US" b="1" i="0" dirty="0">
                <a:solidFill>
                  <a:srgbClr val="0D0D0D"/>
                </a:solidFill>
                <a:effectLst/>
                <a:highlight>
                  <a:srgbClr val="FFFFFF"/>
                </a:highlight>
                <a:latin typeface="ui-sans-serif"/>
              </a:rPr>
              <a:t> </a:t>
            </a:r>
          </a:p>
        </p:txBody>
      </p:sp>
    </p:spTree>
    <p:extLst>
      <p:ext uri="{BB962C8B-B14F-4D97-AF65-F5344CB8AC3E}">
        <p14:creationId xmlns:p14="http://schemas.microsoft.com/office/powerpoint/2010/main" val="18182498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F65B655-EB3C-69B9-0E3E-5DCAD26C162E}"/>
              </a:ext>
            </a:extLst>
          </p:cNvPr>
          <p:cNvSpPr>
            <a:spLocks noGrp="1"/>
          </p:cNvSpPr>
          <p:nvPr>
            <p:ph type="title"/>
          </p:nvPr>
        </p:nvSpPr>
        <p:spPr>
          <a:xfrm>
            <a:off x="838200" y="365125"/>
            <a:ext cx="10515600" cy="1325563"/>
          </a:xfrm>
        </p:spPr>
        <p:txBody>
          <a:bodyPr>
            <a:normAutofit/>
          </a:bodyPr>
          <a:lstStyle/>
          <a:p>
            <a:r>
              <a:rPr lang="en-US" b="1"/>
              <a:t>Key Challenges </a:t>
            </a: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D7678BB-A2E3-8EDA-EE52-AA4BB30B3CCC}"/>
              </a:ext>
            </a:extLst>
          </p:cNvPr>
          <p:cNvSpPr>
            <a:spLocks noGrp="1"/>
          </p:cNvSpPr>
          <p:nvPr>
            <p:ph idx="1"/>
          </p:nvPr>
        </p:nvSpPr>
        <p:spPr>
          <a:xfrm>
            <a:off x="838200" y="1825625"/>
            <a:ext cx="10515600" cy="4351338"/>
          </a:xfrm>
        </p:spPr>
        <p:txBody>
          <a:bodyPr>
            <a:normAutofit/>
          </a:bodyPr>
          <a:lstStyle/>
          <a:p>
            <a:r>
              <a:rPr lang="en-US" dirty="0"/>
              <a:t>Lack of adequate skilled technical teams to investigate complex virtual Asset and digital crime </a:t>
            </a:r>
          </a:p>
          <a:p>
            <a:r>
              <a:rPr lang="en-US" dirty="0"/>
              <a:t>Lack of oversight for virtual assets</a:t>
            </a:r>
          </a:p>
          <a:p>
            <a:r>
              <a:rPr lang="en-US" dirty="0"/>
              <a:t>Technological Complexity</a:t>
            </a:r>
          </a:p>
          <a:p>
            <a:r>
              <a:rPr lang="en-US" dirty="0"/>
              <a:t>Cross-Border nature given that most digital payment platforms and virtual asset systems are majorly located outside Uganda </a:t>
            </a:r>
          </a:p>
          <a:p>
            <a:r>
              <a:rPr lang="en-US" dirty="0"/>
              <a:t>Budget Constraints given that digital forensics investigation tools are expensive </a:t>
            </a:r>
          </a:p>
        </p:txBody>
      </p:sp>
    </p:spTree>
    <p:extLst>
      <p:ext uri="{BB962C8B-B14F-4D97-AF65-F5344CB8AC3E}">
        <p14:creationId xmlns:p14="http://schemas.microsoft.com/office/powerpoint/2010/main" val="24153998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E3549-D731-8722-527A-FE5FB16F2CDB}"/>
              </a:ext>
            </a:extLst>
          </p:cNvPr>
          <p:cNvSpPr>
            <a:spLocks noGrp="1"/>
          </p:cNvSpPr>
          <p:nvPr>
            <p:ph type="title"/>
          </p:nvPr>
        </p:nvSpPr>
        <p:spPr/>
        <p:txBody>
          <a:bodyPr/>
          <a:lstStyle/>
          <a:p>
            <a:r>
              <a:rPr lang="en-US" b="1" dirty="0"/>
              <a:t>Recommendations</a:t>
            </a:r>
          </a:p>
        </p:txBody>
      </p:sp>
      <p:sp>
        <p:nvSpPr>
          <p:cNvPr id="3" name="Content Placeholder 2">
            <a:extLst>
              <a:ext uri="{FF2B5EF4-FFF2-40B4-BE49-F238E27FC236}">
                <a16:creationId xmlns:a16="http://schemas.microsoft.com/office/drawing/2014/main" id="{F6583D6A-7AEA-2765-5628-E85243D1758E}"/>
              </a:ext>
            </a:extLst>
          </p:cNvPr>
          <p:cNvSpPr>
            <a:spLocks noGrp="1"/>
          </p:cNvSpPr>
          <p:nvPr>
            <p:ph idx="1"/>
          </p:nvPr>
        </p:nvSpPr>
        <p:spPr/>
        <p:txBody>
          <a:bodyPr/>
          <a:lstStyle/>
          <a:p>
            <a:r>
              <a:rPr lang="en-US" dirty="0"/>
              <a:t>Continuous  Awareness </a:t>
            </a:r>
          </a:p>
          <a:p>
            <a:r>
              <a:rPr lang="en-US" dirty="0"/>
              <a:t>Formation of Specialized Courts </a:t>
            </a:r>
          </a:p>
          <a:p>
            <a:r>
              <a:rPr lang="en-US" dirty="0"/>
              <a:t>Investment in Technology </a:t>
            </a:r>
          </a:p>
          <a:p>
            <a:r>
              <a:rPr lang="en-US" dirty="0"/>
              <a:t>Inter-Government Agency Cooperation – Taskforces, System Integrations</a:t>
            </a:r>
          </a:p>
          <a:p>
            <a:r>
              <a:rPr lang="en-US" dirty="0"/>
              <a:t>Experiential Benchmarking with Developed Regions</a:t>
            </a:r>
          </a:p>
          <a:p>
            <a:r>
              <a:rPr lang="en-US" dirty="0"/>
              <a:t>Development of a Financial Investigation Curriculum for Law Enforcement and Judiciary</a:t>
            </a:r>
          </a:p>
        </p:txBody>
      </p:sp>
    </p:spTree>
    <p:extLst>
      <p:ext uri="{BB962C8B-B14F-4D97-AF65-F5344CB8AC3E}">
        <p14:creationId xmlns:p14="http://schemas.microsoft.com/office/powerpoint/2010/main" val="27347516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3E846-D8DA-99FF-F5BF-78BA3F9A93A8}"/>
              </a:ext>
            </a:extLst>
          </p:cNvPr>
          <p:cNvSpPr>
            <a:spLocks noGrp="1"/>
          </p:cNvSpPr>
          <p:nvPr>
            <p:ph type="title"/>
          </p:nvPr>
        </p:nvSpPr>
        <p:spPr/>
        <p:txBody>
          <a:bodyPr/>
          <a:lstStyle/>
          <a:p>
            <a:r>
              <a:rPr lang="en-US" b="1" dirty="0"/>
              <a:t>General Tips on Personal Cyber Hygiene </a:t>
            </a:r>
          </a:p>
        </p:txBody>
      </p:sp>
      <p:graphicFrame>
        <p:nvGraphicFramePr>
          <p:cNvPr id="5" name="Content Placeholder 2">
            <a:extLst>
              <a:ext uri="{FF2B5EF4-FFF2-40B4-BE49-F238E27FC236}">
                <a16:creationId xmlns:a16="http://schemas.microsoft.com/office/drawing/2014/main" id="{1BB2AF2D-FF09-9E3A-275E-EA17D7238987}"/>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94324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AB51A-E95B-CAA7-F800-9159657EF5A4}"/>
              </a:ext>
            </a:extLst>
          </p:cNvPr>
          <p:cNvSpPr>
            <a:spLocks noGrp="1"/>
          </p:cNvSpPr>
          <p:nvPr>
            <p:ph type="title"/>
          </p:nvPr>
        </p:nvSpPr>
        <p:spPr>
          <a:xfrm>
            <a:off x="615563" y="1852019"/>
            <a:ext cx="10515600" cy="1325563"/>
          </a:xfrm>
        </p:spPr>
        <p:txBody>
          <a:bodyPr/>
          <a:lstStyle/>
          <a:p>
            <a:pPr algn="ctr"/>
            <a:r>
              <a:rPr lang="en-GB" b="1" dirty="0">
                <a:effectLst>
                  <a:outerShdw blurRad="38100" dist="38100" dir="2700000" algn="tl">
                    <a:srgbClr val="000000">
                      <a:alpha val="43137"/>
                    </a:srgbClr>
                  </a:outerShdw>
                </a:effectLst>
              </a:rPr>
              <a:t>THANK YOU</a:t>
            </a:r>
          </a:p>
        </p:txBody>
      </p:sp>
    </p:spTree>
    <p:extLst>
      <p:ext uri="{BB962C8B-B14F-4D97-AF65-F5344CB8AC3E}">
        <p14:creationId xmlns:p14="http://schemas.microsoft.com/office/powerpoint/2010/main" val="1612974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0817B-D420-693D-3397-BBBF97B40C75}"/>
              </a:ext>
            </a:extLst>
          </p:cNvPr>
          <p:cNvSpPr>
            <a:spLocks noGrp="1"/>
          </p:cNvSpPr>
          <p:nvPr>
            <p:ph type="title"/>
          </p:nvPr>
        </p:nvSpPr>
        <p:spPr>
          <a:xfrm>
            <a:off x="838200" y="365126"/>
            <a:ext cx="10515600" cy="902958"/>
          </a:xfrm>
        </p:spPr>
        <p:txBody>
          <a:bodyPr>
            <a:normAutofit fontScale="90000"/>
          </a:bodyPr>
          <a:lstStyle/>
          <a:p>
            <a:pPr algn="ctr"/>
            <a:r>
              <a:rPr lang="en-US" b="1" i="0" dirty="0">
                <a:solidFill>
                  <a:srgbClr val="0D0D0D"/>
                </a:solidFill>
                <a:effectLst/>
                <a:highlight>
                  <a:srgbClr val="FFFFFF"/>
                </a:highlight>
                <a:latin typeface="ui-sans-serif"/>
              </a:rPr>
              <a:t>Digital Payments Methods - Trends</a:t>
            </a:r>
            <a:br>
              <a:rPr lang="en-US" b="1" i="0" dirty="0">
                <a:solidFill>
                  <a:srgbClr val="0D0D0D"/>
                </a:solidFill>
                <a:effectLst/>
                <a:highlight>
                  <a:srgbClr val="FFFFFF"/>
                </a:highlight>
                <a:latin typeface="ui-sans-serif"/>
              </a:rPr>
            </a:br>
            <a:endParaRPr lang="en-US" dirty="0"/>
          </a:p>
        </p:txBody>
      </p:sp>
      <p:sp>
        <p:nvSpPr>
          <p:cNvPr id="3" name="Content Placeholder 2">
            <a:extLst>
              <a:ext uri="{FF2B5EF4-FFF2-40B4-BE49-F238E27FC236}">
                <a16:creationId xmlns:a16="http://schemas.microsoft.com/office/drawing/2014/main" id="{BFA78CEC-8417-F6DC-3CA4-A2DEF3458078}"/>
              </a:ext>
            </a:extLst>
          </p:cNvPr>
          <p:cNvSpPr>
            <a:spLocks noGrp="1"/>
          </p:cNvSpPr>
          <p:nvPr>
            <p:ph idx="1"/>
          </p:nvPr>
        </p:nvSpPr>
        <p:spPr/>
        <p:txBody>
          <a:bodyPr>
            <a:normAutofit/>
          </a:bodyPr>
          <a:lstStyle/>
          <a:p>
            <a:pPr marL="0" indent="0">
              <a:buNone/>
            </a:pPr>
            <a:r>
              <a:rPr lang="en-US" b="0" i="0" dirty="0">
                <a:effectLst/>
                <a:highlight>
                  <a:srgbClr val="FFFFFF"/>
                </a:highlight>
                <a:latin typeface="ui-sans-serif"/>
              </a:rPr>
              <a:t>Trend: Increasing use in both legitimate and criminal activities</a:t>
            </a:r>
          </a:p>
          <a:p>
            <a:pPr marL="0" indent="0">
              <a:buNone/>
            </a:pPr>
            <a:endParaRPr lang="en-US" b="0" i="0" dirty="0">
              <a:effectLst/>
              <a:highlight>
                <a:srgbClr val="FFFFFF"/>
              </a:highlight>
              <a:latin typeface="ui-sans-serif"/>
            </a:endParaRPr>
          </a:p>
          <a:p>
            <a:pPr lvl="1"/>
            <a:r>
              <a:rPr lang="en-US" b="1" i="0" dirty="0">
                <a:effectLst/>
                <a:highlight>
                  <a:srgbClr val="FFFFFF"/>
                </a:highlight>
                <a:latin typeface="ui-sans-serif"/>
              </a:rPr>
              <a:t>Convenience and Efficiency | Growth in E-commerce |Financial Inclusion| Enhanced Security</a:t>
            </a:r>
          </a:p>
          <a:p>
            <a:pPr marL="457200" lvl="1" indent="0">
              <a:buNone/>
            </a:pPr>
            <a:endParaRPr lang="en-US" b="1" i="0" dirty="0">
              <a:effectLst/>
              <a:highlight>
                <a:srgbClr val="FFFFFF"/>
              </a:highlight>
              <a:latin typeface="ui-sans-serif"/>
            </a:endParaRPr>
          </a:p>
          <a:p>
            <a:pPr lvl="1"/>
            <a:r>
              <a:rPr lang="en-US" b="1" i="0" dirty="0">
                <a:effectLst/>
                <a:highlight>
                  <a:srgbClr val="FFFFFF"/>
                </a:highlight>
                <a:latin typeface="ui-sans-serif"/>
              </a:rPr>
              <a:t>E-Fraud and Identity Theft</a:t>
            </a:r>
            <a:r>
              <a:rPr lang="en-US" b="1" dirty="0">
                <a:highlight>
                  <a:srgbClr val="FFFFFF"/>
                </a:highlight>
                <a:latin typeface="ui-sans-serif"/>
              </a:rPr>
              <a:t> | </a:t>
            </a:r>
            <a:r>
              <a:rPr lang="en-US" b="1" i="0" dirty="0">
                <a:effectLst/>
                <a:highlight>
                  <a:srgbClr val="FFFFFF"/>
                </a:highlight>
                <a:latin typeface="ui-sans-serif"/>
              </a:rPr>
              <a:t>Money Laundering</a:t>
            </a:r>
            <a:r>
              <a:rPr lang="en-US" b="1" dirty="0">
                <a:highlight>
                  <a:srgbClr val="FFFFFF"/>
                </a:highlight>
                <a:latin typeface="ui-sans-serif"/>
              </a:rPr>
              <a:t> | </a:t>
            </a:r>
            <a:r>
              <a:rPr lang="en-US" b="1" i="0" dirty="0">
                <a:effectLst/>
                <a:highlight>
                  <a:srgbClr val="FFFFFF"/>
                </a:highlight>
                <a:latin typeface="ui-sans-serif"/>
              </a:rPr>
              <a:t>Cybercrime |Dark Web Transactions</a:t>
            </a:r>
            <a:endParaRPr lang="en-US" dirty="0"/>
          </a:p>
        </p:txBody>
      </p:sp>
    </p:spTree>
    <p:extLst>
      <p:ext uri="{BB962C8B-B14F-4D97-AF65-F5344CB8AC3E}">
        <p14:creationId xmlns:p14="http://schemas.microsoft.com/office/powerpoint/2010/main" val="1615884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755F0-1349-0C7D-BC3D-797DBC564B6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86FF270-7580-3938-E674-7055FFD68942}"/>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87DFBB65-8BA7-7A14-CDA7-D718A38645E3}"/>
              </a:ext>
            </a:extLst>
          </p:cNvPr>
          <p:cNvPicPr>
            <a:picLocks noChangeAspect="1"/>
          </p:cNvPicPr>
          <p:nvPr/>
        </p:nvPicPr>
        <p:blipFill>
          <a:blip r:embed="rId3"/>
          <a:stretch>
            <a:fillRect/>
          </a:stretch>
        </p:blipFill>
        <p:spPr>
          <a:xfrm>
            <a:off x="838200" y="365125"/>
            <a:ext cx="10515600" cy="5811838"/>
          </a:xfrm>
          <a:prstGeom prst="rect">
            <a:avLst/>
          </a:prstGeom>
        </p:spPr>
      </p:pic>
    </p:spTree>
    <p:extLst>
      <p:ext uri="{BB962C8B-B14F-4D97-AF65-F5344CB8AC3E}">
        <p14:creationId xmlns:p14="http://schemas.microsoft.com/office/powerpoint/2010/main" val="1040679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A81AE7-C6C7-9B83-A5A4-09739AAAE6E3}"/>
              </a:ext>
            </a:extLst>
          </p:cNvPr>
          <p:cNvSpPr>
            <a:spLocks noGrp="1"/>
          </p:cNvSpPr>
          <p:nvPr>
            <p:ph type="title"/>
          </p:nvPr>
        </p:nvSpPr>
        <p:spPr>
          <a:xfrm>
            <a:off x="6094105" y="802955"/>
            <a:ext cx="4977976" cy="1454051"/>
          </a:xfrm>
        </p:spPr>
        <p:txBody>
          <a:bodyPr>
            <a:normAutofit fontScale="90000"/>
          </a:bodyPr>
          <a:lstStyle/>
          <a:p>
            <a:r>
              <a:rPr lang="en-US" sz="3600" b="1" i="0" dirty="0">
                <a:solidFill>
                  <a:schemeClr val="tx2"/>
                </a:solidFill>
                <a:effectLst/>
                <a:highlight>
                  <a:srgbClr val="FFFFFF"/>
                </a:highlight>
                <a:latin typeface="ui-sans-serif"/>
              </a:rPr>
              <a:t>Criminal Usage of Digital Payment Methods</a:t>
            </a:r>
            <a:br>
              <a:rPr lang="en-US" sz="3600" b="1" i="0" dirty="0">
                <a:solidFill>
                  <a:schemeClr val="tx2"/>
                </a:solidFill>
                <a:effectLst/>
                <a:highlight>
                  <a:srgbClr val="FFFFFF"/>
                </a:highlight>
                <a:latin typeface="ui-sans-serif"/>
              </a:rPr>
            </a:br>
            <a:br>
              <a:rPr lang="en-US" sz="3600" b="1" i="0" dirty="0">
                <a:solidFill>
                  <a:schemeClr val="tx2"/>
                </a:solidFill>
                <a:effectLst/>
                <a:highlight>
                  <a:srgbClr val="FFFFFF"/>
                </a:highlight>
                <a:latin typeface="ui-sans-serif"/>
              </a:rPr>
            </a:br>
            <a:endParaRPr lang="en-US" sz="3600" dirty="0">
              <a:solidFill>
                <a:schemeClr val="tx2"/>
              </a:solidFill>
            </a:endParaRPr>
          </a:p>
        </p:txBody>
      </p:sp>
      <p:pic>
        <p:nvPicPr>
          <p:cNvPr id="7" name="Graphic 6" descr="Robber">
            <a:extLst>
              <a:ext uri="{FF2B5EF4-FFF2-40B4-BE49-F238E27FC236}">
                <a16:creationId xmlns:a16="http://schemas.microsoft.com/office/drawing/2014/main" id="{7EB53D7E-9694-3F95-B352-B65341F0B17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6951" y="1793846"/>
            <a:ext cx="3620021" cy="3620021"/>
          </a:xfrm>
          <a:prstGeom prst="rect">
            <a:avLst/>
          </a:prstGeom>
        </p:spPr>
      </p:pic>
      <p:sp>
        <p:nvSpPr>
          <p:cNvPr id="3" name="Content Placeholder 2">
            <a:extLst>
              <a:ext uri="{FF2B5EF4-FFF2-40B4-BE49-F238E27FC236}">
                <a16:creationId xmlns:a16="http://schemas.microsoft.com/office/drawing/2014/main" id="{4DA50484-A47B-361C-3BC6-4E95366CC63B}"/>
              </a:ext>
            </a:extLst>
          </p:cNvPr>
          <p:cNvSpPr>
            <a:spLocks noGrp="1"/>
          </p:cNvSpPr>
          <p:nvPr>
            <p:ph idx="1"/>
          </p:nvPr>
        </p:nvSpPr>
        <p:spPr>
          <a:xfrm>
            <a:off x="6090573" y="1897627"/>
            <a:ext cx="5928607" cy="4503174"/>
          </a:xfrm>
        </p:spPr>
        <p:txBody>
          <a:bodyPr anchor="ctr">
            <a:normAutofit/>
          </a:bodyPr>
          <a:lstStyle/>
          <a:p>
            <a:pPr>
              <a:lnSpc>
                <a:spcPct val="100000"/>
              </a:lnSpc>
              <a:buFont typeface="+mj-lt"/>
              <a:buAutoNum type="arabicPeriod"/>
            </a:pPr>
            <a:r>
              <a:rPr lang="en-US" sz="1600" b="1" i="0" dirty="0">
                <a:effectLst/>
                <a:highlight>
                  <a:srgbClr val="FFFFFF"/>
                </a:highlight>
                <a:latin typeface="ui-sans-serif"/>
              </a:rPr>
              <a:t>E- Fraud</a:t>
            </a:r>
            <a:r>
              <a:rPr lang="en-US" sz="1600" b="0" i="0" dirty="0">
                <a:effectLst/>
                <a:highlight>
                  <a:srgbClr val="FFFFFF"/>
                </a:highlight>
                <a:latin typeface="ui-sans-serif"/>
              </a:rPr>
              <a:t>:</a:t>
            </a:r>
            <a:r>
              <a:rPr lang="en-US" sz="1600" dirty="0">
                <a:highlight>
                  <a:srgbClr val="FFFFFF"/>
                </a:highlight>
                <a:latin typeface="ui-sans-serif"/>
              </a:rPr>
              <a:t> </a:t>
            </a:r>
            <a:r>
              <a:rPr lang="en-US" sz="1600" b="0" i="0" dirty="0">
                <a:effectLst/>
                <a:highlight>
                  <a:srgbClr val="FFFFFF"/>
                </a:highlight>
                <a:latin typeface="ui-sans-serif"/>
              </a:rPr>
              <a:t>in digital payments often involves deceptive practices to gain unauthorized access to funds. Common methods include phishing, card skimming, and online scams.</a:t>
            </a:r>
          </a:p>
          <a:p>
            <a:pPr>
              <a:lnSpc>
                <a:spcPct val="100000"/>
              </a:lnSpc>
              <a:buFont typeface="+mj-lt"/>
              <a:buAutoNum type="arabicPeriod"/>
            </a:pPr>
            <a:r>
              <a:rPr lang="en-US" sz="1600" b="1" i="0" dirty="0">
                <a:effectLst/>
                <a:highlight>
                  <a:srgbClr val="FFFFFF"/>
                </a:highlight>
                <a:latin typeface="ui-sans-serif"/>
              </a:rPr>
              <a:t>Identity Theft</a:t>
            </a:r>
            <a:r>
              <a:rPr lang="en-US" sz="1600" b="0" i="0" dirty="0">
                <a:effectLst/>
                <a:highlight>
                  <a:srgbClr val="FFFFFF"/>
                </a:highlight>
                <a:latin typeface="ui-sans-serif"/>
              </a:rPr>
              <a:t>: involves stealing personal information such as Social Security numbers, bank account details, or credit card numbers to commit fraud.</a:t>
            </a:r>
          </a:p>
          <a:p>
            <a:pPr>
              <a:lnSpc>
                <a:spcPct val="100000"/>
              </a:lnSpc>
              <a:buFont typeface="+mj-lt"/>
              <a:buAutoNum type="arabicPeriod"/>
            </a:pPr>
            <a:r>
              <a:rPr lang="en-US" sz="1600" b="1" i="0" dirty="0">
                <a:effectLst/>
                <a:highlight>
                  <a:srgbClr val="FFFFFF"/>
                </a:highlight>
                <a:latin typeface="ui-sans-serif"/>
              </a:rPr>
              <a:t>Money Laundering</a:t>
            </a:r>
            <a:r>
              <a:rPr lang="en-US" sz="1600" b="0" i="0" dirty="0">
                <a:effectLst/>
                <a:highlight>
                  <a:srgbClr val="FFFFFF"/>
                </a:highlight>
                <a:latin typeface="ui-sans-serif"/>
              </a:rPr>
              <a:t>: is the process of making illegally-gained proceeds appear legal. This is often done by moving money through a complex sequence of banking transfers or commercial transactions.</a:t>
            </a:r>
          </a:p>
          <a:p>
            <a:pPr>
              <a:lnSpc>
                <a:spcPct val="100000"/>
              </a:lnSpc>
              <a:buFont typeface="+mj-lt"/>
              <a:buAutoNum type="arabicPeriod"/>
            </a:pPr>
            <a:r>
              <a:rPr lang="en-US" sz="1600" b="1" i="0" dirty="0">
                <a:effectLst/>
                <a:highlight>
                  <a:srgbClr val="FFFFFF"/>
                </a:highlight>
                <a:latin typeface="ui-sans-serif"/>
              </a:rPr>
              <a:t>Terrorism Financing</a:t>
            </a:r>
            <a:r>
              <a:rPr lang="en-US" sz="1600" b="0" i="0" dirty="0">
                <a:effectLst/>
                <a:highlight>
                  <a:srgbClr val="FFFFFF"/>
                </a:highlight>
                <a:latin typeface="ui-sans-serif"/>
              </a:rPr>
              <a:t>: involves the solicitation, collection, or provision of funds with the intention of using them to support terrorist acts or organizations.</a:t>
            </a:r>
          </a:p>
          <a:p>
            <a:endParaRPr lang="en-US" sz="1500" dirty="0"/>
          </a:p>
        </p:txBody>
      </p:sp>
      <p:grpSp>
        <p:nvGrpSpPr>
          <p:cNvPr id="14" name="Group 13">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15" name="Freeform: Shape 14">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88159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FDEE99C9-CF3B-BD42-E7B2-E3A3F1F1A259}"/>
              </a:ext>
            </a:extLst>
          </p:cNvPr>
          <p:cNvSpPr>
            <a:spLocks noGrp="1"/>
          </p:cNvSpPr>
          <p:nvPr>
            <p:ph type="title"/>
          </p:nvPr>
        </p:nvSpPr>
        <p:spPr>
          <a:xfrm>
            <a:off x="838200" y="365125"/>
            <a:ext cx="9842237" cy="1325563"/>
          </a:xfrm>
        </p:spPr>
        <p:txBody>
          <a:bodyPr>
            <a:normAutofit/>
          </a:bodyPr>
          <a:lstStyle/>
          <a:p>
            <a:r>
              <a:rPr lang="en-US" sz="4300" b="1" i="0" dirty="0">
                <a:effectLst/>
                <a:highlight>
                  <a:srgbClr val="FFFFFF"/>
                </a:highlight>
                <a:latin typeface="ui-sans-serif"/>
              </a:rPr>
              <a:t>Case Studies</a:t>
            </a:r>
            <a:br>
              <a:rPr lang="en-US" sz="4300" b="1" i="0" dirty="0">
                <a:effectLst/>
                <a:highlight>
                  <a:srgbClr val="FFFFFF"/>
                </a:highlight>
                <a:latin typeface="ui-sans-serif"/>
              </a:rPr>
            </a:br>
            <a:endParaRPr lang="en-US" sz="4300" dirty="0"/>
          </a:p>
        </p:txBody>
      </p:sp>
      <p:cxnSp>
        <p:nvCxnSpPr>
          <p:cNvPr id="15" name="Straight Connector 14">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7" name="Graphic 12">
            <a:extLst>
              <a:ext uri="{FF2B5EF4-FFF2-40B4-BE49-F238E27FC236}">
                <a16:creationId xmlns:a16="http://schemas.microsoft.com/office/drawing/2014/main" id="{58BDB0EE-D238-415B-9ED8-62AA6AB2A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19" name="Graphic 11">
            <a:extLst>
              <a:ext uri="{FF2B5EF4-FFF2-40B4-BE49-F238E27FC236}">
                <a16:creationId xmlns:a16="http://schemas.microsoft.com/office/drawing/2014/main" id="{C5B55FC3-961D-4325-82F1-DE92B0D04E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21" name="Graphic 13">
            <a:extLst>
              <a:ext uri="{FF2B5EF4-FFF2-40B4-BE49-F238E27FC236}">
                <a16:creationId xmlns:a16="http://schemas.microsoft.com/office/drawing/2014/main" id="{4C8AB332-D09E-4F28-943C-DABDD4716A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graphicFrame>
        <p:nvGraphicFramePr>
          <p:cNvPr id="8" name="Content Placeholder 7">
            <a:extLst>
              <a:ext uri="{FF2B5EF4-FFF2-40B4-BE49-F238E27FC236}">
                <a16:creationId xmlns:a16="http://schemas.microsoft.com/office/drawing/2014/main" id="{C11DC7D3-76BB-111B-6FCD-B8CF05870113}"/>
              </a:ext>
            </a:extLst>
          </p:cNvPr>
          <p:cNvGraphicFramePr>
            <a:graphicFrameLocks noGrp="1"/>
          </p:cNvGraphicFramePr>
          <p:nvPr>
            <p:ph idx="1"/>
            <p:extLst>
              <p:ext uri="{D42A27DB-BD31-4B8C-83A1-F6EECF244321}">
                <p14:modId xmlns:p14="http://schemas.microsoft.com/office/powerpoint/2010/main" val="373376509"/>
              </p:ext>
            </p:extLst>
          </p:nvPr>
        </p:nvGraphicFramePr>
        <p:xfrm>
          <a:off x="838199" y="1463982"/>
          <a:ext cx="10783527" cy="50288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7258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A11C01-6723-27D0-A95D-A287548BCA75}"/>
              </a:ext>
            </a:extLst>
          </p:cNvPr>
          <p:cNvSpPr>
            <a:spLocks noGrp="1"/>
          </p:cNvSpPr>
          <p:nvPr>
            <p:ph type="title"/>
          </p:nvPr>
        </p:nvSpPr>
        <p:spPr>
          <a:xfrm>
            <a:off x="838200" y="80116"/>
            <a:ext cx="10515600" cy="913797"/>
          </a:xfrm>
        </p:spPr>
        <p:txBody>
          <a:bodyPr>
            <a:normAutofit fontScale="90000"/>
          </a:bodyPr>
          <a:lstStyle/>
          <a:p>
            <a:pPr algn="ctr"/>
            <a:r>
              <a:rPr lang="en-US" sz="3600" b="1" i="0">
                <a:effectLst/>
                <a:highlight>
                  <a:srgbClr val="FFFFFF"/>
                </a:highlight>
                <a:latin typeface="ui-sans-serif"/>
              </a:rPr>
              <a:t>How Criminals Exploit Digital Payment Methods</a:t>
            </a:r>
            <a:br>
              <a:rPr lang="en-US" sz="3600" b="1" i="0">
                <a:effectLst/>
                <a:highlight>
                  <a:srgbClr val="FFFFFF"/>
                </a:highlight>
                <a:latin typeface="ui-sans-serif"/>
              </a:rPr>
            </a:br>
            <a:endParaRPr lang="en-US" sz="3600"/>
          </a:p>
        </p:txBody>
      </p:sp>
      <p:graphicFrame>
        <p:nvGraphicFramePr>
          <p:cNvPr id="5" name="Content Placeholder 2">
            <a:extLst>
              <a:ext uri="{FF2B5EF4-FFF2-40B4-BE49-F238E27FC236}">
                <a16:creationId xmlns:a16="http://schemas.microsoft.com/office/drawing/2014/main" id="{E94C2E49-C837-971A-9286-DA903687F653}"/>
              </a:ext>
            </a:extLst>
          </p:cNvPr>
          <p:cNvGraphicFramePr>
            <a:graphicFrameLocks noGrp="1"/>
          </p:cNvGraphicFramePr>
          <p:nvPr>
            <p:ph idx="1"/>
            <p:extLst>
              <p:ext uri="{D42A27DB-BD31-4B8C-83A1-F6EECF244321}">
                <p14:modId xmlns:p14="http://schemas.microsoft.com/office/powerpoint/2010/main" val="576377815"/>
              </p:ext>
            </p:extLst>
          </p:nvPr>
        </p:nvGraphicFramePr>
        <p:xfrm>
          <a:off x="1" y="993913"/>
          <a:ext cx="12188950" cy="58640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4438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13C9C-EB6C-2E55-B687-4D7AB30D2EEF}"/>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DD342DFD-0BC1-93CC-6458-4FD503C78303}"/>
              </a:ext>
            </a:extLst>
          </p:cNvPr>
          <p:cNvPicPr>
            <a:picLocks noGrp="1" noChangeAspect="1"/>
          </p:cNvPicPr>
          <p:nvPr>
            <p:ph idx="1"/>
          </p:nvPr>
        </p:nvPicPr>
        <p:blipFill>
          <a:blip r:embed="rId2"/>
          <a:stretch>
            <a:fillRect/>
          </a:stretch>
        </p:blipFill>
        <p:spPr>
          <a:xfrm>
            <a:off x="402957" y="1027906"/>
            <a:ext cx="6216918" cy="4210050"/>
          </a:xfrm>
          <a:prstGeom prst="rect">
            <a:avLst/>
          </a:prstGeom>
        </p:spPr>
      </p:pic>
      <p:pic>
        <p:nvPicPr>
          <p:cNvPr id="5" name="Picture 4">
            <a:extLst>
              <a:ext uri="{FF2B5EF4-FFF2-40B4-BE49-F238E27FC236}">
                <a16:creationId xmlns:a16="http://schemas.microsoft.com/office/drawing/2014/main" id="{79C077F3-DF30-FB14-3093-26D5BA64CB39}"/>
              </a:ext>
            </a:extLst>
          </p:cNvPr>
          <p:cNvPicPr>
            <a:picLocks noChangeAspect="1"/>
          </p:cNvPicPr>
          <p:nvPr/>
        </p:nvPicPr>
        <p:blipFill>
          <a:blip r:embed="rId3"/>
          <a:stretch>
            <a:fillRect/>
          </a:stretch>
        </p:blipFill>
        <p:spPr>
          <a:xfrm>
            <a:off x="7217365" y="1027906"/>
            <a:ext cx="4733925" cy="4210050"/>
          </a:xfrm>
          <a:prstGeom prst="rect">
            <a:avLst/>
          </a:prstGeom>
        </p:spPr>
      </p:pic>
    </p:spTree>
    <p:extLst>
      <p:ext uri="{BB962C8B-B14F-4D97-AF65-F5344CB8AC3E}">
        <p14:creationId xmlns:p14="http://schemas.microsoft.com/office/powerpoint/2010/main" val="792300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2499</Words>
  <Application>Microsoft Office PowerPoint</Application>
  <PresentationFormat>Widescreen</PresentationFormat>
  <Paragraphs>218</Paragraphs>
  <Slides>33</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ADLaM Display</vt:lpstr>
      <vt:lpstr>Aptos</vt:lpstr>
      <vt:lpstr>Arial</vt:lpstr>
      <vt:lpstr>Arial Narrow</vt:lpstr>
      <vt:lpstr>Calibri</vt:lpstr>
      <vt:lpstr>Calibri Light</vt:lpstr>
      <vt:lpstr>ui-sans-serif</vt:lpstr>
      <vt:lpstr>Wingdings</vt:lpstr>
      <vt:lpstr>Office Theme</vt:lpstr>
      <vt:lpstr>Capacity Building Workshop on Investigation, Prosecution, and Adjudication of Money Laundering and Terrorism Financing Cases</vt:lpstr>
      <vt:lpstr>Content</vt:lpstr>
      <vt:lpstr>Digital Payments Methods  </vt:lpstr>
      <vt:lpstr>Digital Payments Methods - Trends </vt:lpstr>
      <vt:lpstr>PowerPoint Presentation</vt:lpstr>
      <vt:lpstr>Criminal Usage of Digital Payment Methods  </vt:lpstr>
      <vt:lpstr>Case Studies </vt:lpstr>
      <vt:lpstr>How Criminals Exploit Digital Payment Methods </vt:lpstr>
      <vt:lpstr>PowerPoint Presentation</vt:lpstr>
      <vt:lpstr>Challenges for Law Enforcement </vt:lpstr>
      <vt:lpstr>Virtual Assets Explained! </vt:lpstr>
      <vt:lpstr>PowerPoint Presentation</vt:lpstr>
      <vt:lpstr>Regulation</vt:lpstr>
      <vt:lpstr>PowerPoint Presentation</vt:lpstr>
      <vt:lpstr>QUICK POINTERS</vt:lpstr>
      <vt:lpstr>QUICK POINTERS</vt:lpstr>
      <vt:lpstr>QUICK POINTERS – VIRTUAL ASSETS UGANDA REPORT</vt:lpstr>
      <vt:lpstr>TOP REPORTED ILLEGAL AND CRIMINAL ACTIVITY</vt:lpstr>
      <vt:lpstr>CRYPTO ASPECTS EXPLOITED BY CRIMINALS</vt:lpstr>
      <vt:lpstr>TOP REPORTED ILLEGAL AND CRIMINAL ACTIVITY</vt:lpstr>
      <vt:lpstr>TOP REPORTED ILLEGAL AND CRIMINAL CASHOUT TECHNIQUES</vt:lpstr>
      <vt:lpstr>Tools to Investigate Criminal Usage of Virtual Assets including Cryptocurrencies </vt:lpstr>
      <vt:lpstr>Other Laws </vt:lpstr>
      <vt:lpstr>Digital Forensic Science </vt:lpstr>
      <vt:lpstr>PowerPoint Presentation</vt:lpstr>
      <vt:lpstr>PowerPoint Presentation</vt:lpstr>
      <vt:lpstr>PowerPoint Presentation</vt:lpstr>
      <vt:lpstr>PowerPoint Presentation</vt:lpstr>
      <vt:lpstr>Presentation of Digital Evidence in Court </vt:lpstr>
      <vt:lpstr>Key Challenges </vt:lpstr>
      <vt:lpstr>Recommendations</vt:lpstr>
      <vt:lpstr>General Tips on Personal Cyber Hygiene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2021-11-12T19:09:21Z</dcterms:created>
  <dcterms:modified xsi:type="dcterms:W3CDTF">2024-06-24T05:47:31Z</dcterms:modified>
</cp:coreProperties>
</file>