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sldIdLst>
    <p:sldId id="257" r:id="rId2"/>
    <p:sldId id="258" r:id="rId3"/>
    <p:sldId id="259" r:id="rId4"/>
    <p:sldId id="260" r:id="rId5"/>
    <p:sldId id="263" r:id="rId6"/>
    <p:sldId id="269" r:id="rId7"/>
    <p:sldId id="270" r:id="rId8"/>
    <p:sldId id="271" r:id="rId9"/>
    <p:sldId id="264" r:id="rId10"/>
    <p:sldId id="261" r:id="rId11"/>
    <p:sldId id="273" r:id="rId12"/>
    <p:sldId id="262" r:id="rId13"/>
    <p:sldId id="272" r:id="rId14"/>
    <p:sldId id="265" r:id="rId15"/>
    <p:sldId id="266" r:id="rId16"/>
    <p:sldId id="267"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30" autoAdjust="0"/>
    <p:restoredTop sz="94660"/>
  </p:normalViewPr>
  <p:slideViewPr>
    <p:cSldViewPr snapToGrid="0">
      <p:cViewPr varScale="1">
        <p:scale>
          <a:sx n="56" d="100"/>
          <a:sy n="56" d="100"/>
        </p:scale>
        <p:origin x="22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9/17/2024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9937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181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2876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1366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5196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6329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9/17/2024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9000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1BEF0D-F0BB-DE4B-95CE-6DB70DBA9567}" type="datetimeFigureOut">
              <a:rPr lang="en-US" smtClean="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1327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528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23487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534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402373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507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822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342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830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972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9/17/2024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115878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rainyquote.com/authors/jeff-bingaman-quotes"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502" y="1449656"/>
            <a:ext cx="10883589" cy="3100039"/>
          </a:xfrm>
        </p:spPr>
        <p:txBody>
          <a:bodyPr>
            <a:normAutofit/>
          </a:bodyPr>
          <a:lstStyle/>
          <a:p>
            <a:r>
              <a:rPr lang="en-US" sz="4800">
                <a:solidFill>
                  <a:srgbClr val="CC0099"/>
                </a:solidFill>
                <a:latin typeface="Algerian" panose="04020705040A02060702" pitchFamily="82" charset="0"/>
              </a:rPr>
              <a:t>THE ROLE OF MAGISTRATES IN UPHOLDING SOCIAL SECURITY RIGHTS.</a:t>
            </a:r>
            <a:endParaRPr lang="en-US" sz="4800" dirty="0">
              <a:solidFill>
                <a:srgbClr val="CC0099"/>
              </a:solidFill>
              <a:latin typeface="Algerian" panose="04020705040A02060702" pitchFamily="82" charset="0"/>
            </a:endParaRPr>
          </a:p>
        </p:txBody>
      </p:sp>
      <p:sp>
        <p:nvSpPr>
          <p:cNvPr id="3" name="Content Placeholder 2"/>
          <p:cNvSpPr>
            <a:spLocks noGrp="1"/>
          </p:cNvSpPr>
          <p:nvPr>
            <p:ph idx="1"/>
          </p:nvPr>
        </p:nvSpPr>
        <p:spPr>
          <a:xfrm>
            <a:off x="6880301" y="4125950"/>
            <a:ext cx="4016295" cy="1749917"/>
          </a:xfrm>
        </p:spPr>
        <p:txBody>
          <a:bodyPr>
            <a:normAutofit/>
          </a:bodyPr>
          <a:lstStyle/>
          <a:p>
            <a:pPr marL="0" indent="0">
              <a:buNone/>
            </a:pPr>
            <a:r>
              <a:rPr lang="en-US" b="1" dirty="0">
                <a:latin typeface="Bookman Old Style" panose="02050604050505020204" pitchFamily="18" charset="0"/>
              </a:rPr>
              <a:t>PRESENTATION BY;</a:t>
            </a:r>
          </a:p>
          <a:p>
            <a:pPr marL="0" indent="0">
              <a:buNone/>
            </a:pPr>
            <a:r>
              <a:rPr lang="en-US" b="1" dirty="0">
                <a:latin typeface="Bookman Old Style" panose="02050604050505020204" pitchFamily="18" charset="0"/>
              </a:rPr>
              <a:t>HW. STELLA MARIS AMABILIS</a:t>
            </a:r>
          </a:p>
          <a:p>
            <a:pPr marL="0" indent="0">
              <a:buNone/>
            </a:pPr>
            <a:r>
              <a:rPr lang="en-US" b="1" dirty="0">
                <a:latin typeface="Bookman Old Style" panose="02050604050505020204" pitchFamily="18" charset="0"/>
              </a:rPr>
              <a:t>CHIEF MAGISTRATE-ENTEBBE </a:t>
            </a:r>
            <a:endParaRPr lang="en-US" b="1" dirty="0"/>
          </a:p>
        </p:txBody>
      </p:sp>
    </p:spTree>
    <p:extLst>
      <p:ext uri="{BB962C8B-B14F-4D97-AF65-F5344CB8AC3E}">
        <p14:creationId xmlns:p14="http://schemas.microsoft.com/office/powerpoint/2010/main" val="3199957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Role and Challenges</a:t>
            </a:r>
          </a:p>
        </p:txBody>
      </p:sp>
      <p:sp>
        <p:nvSpPr>
          <p:cNvPr id="7" name="Text Placeholder 6"/>
          <p:cNvSpPr>
            <a:spLocks noGrp="1"/>
          </p:cNvSpPr>
          <p:nvPr>
            <p:ph type="body" idx="1"/>
          </p:nvPr>
        </p:nvSpPr>
        <p:spPr>
          <a:xfrm>
            <a:off x="536864" y="1998000"/>
            <a:ext cx="4825157" cy="576262"/>
          </a:xfrm>
        </p:spPr>
        <p:txBody>
          <a:bodyPr/>
          <a:lstStyle/>
          <a:p>
            <a:r>
              <a:rPr lang="en-US" dirty="0"/>
              <a:t>Role </a:t>
            </a:r>
          </a:p>
        </p:txBody>
      </p:sp>
      <p:sp>
        <p:nvSpPr>
          <p:cNvPr id="5" name="Content Placeholder 4"/>
          <p:cNvSpPr>
            <a:spLocks noGrp="1"/>
          </p:cNvSpPr>
          <p:nvPr>
            <p:ph sz="half" idx="2"/>
          </p:nvPr>
        </p:nvSpPr>
        <p:spPr>
          <a:xfrm>
            <a:off x="257225" y="2481943"/>
            <a:ext cx="5384434" cy="4376058"/>
          </a:xfrm>
        </p:spPr>
        <p:txBody>
          <a:bodyPr>
            <a:noAutofit/>
          </a:bodyPr>
          <a:lstStyle/>
          <a:p>
            <a:r>
              <a:rPr lang="en-US" sz="2000" dirty="0">
                <a:latin typeface="Bookman Old Style" panose="02050604050505020204" pitchFamily="18" charset="0"/>
              </a:rPr>
              <a:t>Magistrates are responsible for interpreting and enforcing laws related to social security. They ensure that citizens can claim their rights and that the law is applied fairly and justly in every case.  They ensure that citizens can claim their rights and that the law is applied fairly and justly</a:t>
            </a:r>
          </a:p>
          <a:p>
            <a:r>
              <a:rPr lang="en-US" sz="2000" dirty="0">
                <a:latin typeface="Bookman Old Style" panose="02050604050505020204" pitchFamily="18" charset="0"/>
              </a:rPr>
              <a:t>Enforcement of penalties</a:t>
            </a:r>
          </a:p>
          <a:p>
            <a:r>
              <a:rPr lang="en-US" sz="2000" dirty="0">
                <a:latin typeface="Bookman Old Style" panose="02050604050505020204" pitchFamily="18" charset="0"/>
              </a:rPr>
              <a:t>Protection of employees rights</a:t>
            </a:r>
          </a:p>
          <a:p>
            <a:r>
              <a:rPr lang="en-US" sz="2000" dirty="0">
                <a:latin typeface="Bookman Old Style" panose="02050604050505020204" pitchFamily="18" charset="0"/>
              </a:rPr>
              <a:t>precedents</a:t>
            </a:r>
          </a:p>
        </p:txBody>
      </p:sp>
      <p:sp>
        <p:nvSpPr>
          <p:cNvPr id="8" name="Text Placeholder 7"/>
          <p:cNvSpPr>
            <a:spLocks noGrp="1"/>
          </p:cNvSpPr>
          <p:nvPr>
            <p:ph type="body" sz="quarter" idx="3"/>
          </p:nvPr>
        </p:nvSpPr>
        <p:spPr>
          <a:xfrm>
            <a:off x="6933541" y="2315369"/>
            <a:ext cx="4825159" cy="576262"/>
          </a:xfrm>
        </p:spPr>
        <p:txBody>
          <a:bodyPr/>
          <a:lstStyle/>
          <a:p>
            <a:r>
              <a:rPr lang="en-US" dirty="0"/>
              <a:t>Challenge</a:t>
            </a:r>
          </a:p>
        </p:txBody>
      </p:sp>
      <p:sp>
        <p:nvSpPr>
          <p:cNvPr id="6" name="Content Placeholder 5"/>
          <p:cNvSpPr>
            <a:spLocks noGrp="1"/>
          </p:cNvSpPr>
          <p:nvPr>
            <p:ph sz="quarter" idx="4"/>
          </p:nvPr>
        </p:nvSpPr>
        <p:spPr>
          <a:xfrm>
            <a:off x="6743970" y="2891631"/>
            <a:ext cx="5321650" cy="4178242"/>
          </a:xfrm>
        </p:spPr>
        <p:txBody>
          <a:bodyPr>
            <a:normAutofit/>
          </a:bodyPr>
          <a:lstStyle/>
          <a:p>
            <a:r>
              <a:rPr lang="en-US" sz="3200" dirty="0">
                <a:latin typeface="Baskerville Old Face" panose="02020602080505020303" pitchFamily="18" charset="0"/>
              </a:rPr>
              <a:t>Magistrates encounter various challenges, including limited resources, high caseloads, and public pressure. These factors can hinder their ability to effectively uphold social security rights and deliver justice. </a:t>
            </a:r>
          </a:p>
        </p:txBody>
      </p:sp>
    </p:spTree>
    <p:extLst>
      <p:ext uri="{BB962C8B-B14F-4D97-AF65-F5344CB8AC3E}">
        <p14:creationId xmlns:p14="http://schemas.microsoft.com/office/powerpoint/2010/main" val="3271723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85CB-6768-4007-AD4C-4C99D08B3321}"/>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3F81CA35-F926-42C3-A54B-E3A7F7321FB9}"/>
              </a:ext>
            </a:extLst>
          </p:cNvPr>
          <p:cNvSpPr>
            <a:spLocks noGrp="1"/>
          </p:cNvSpPr>
          <p:nvPr>
            <p:ph idx="1"/>
          </p:nvPr>
        </p:nvSpPr>
        <p:spPr/>
        <p:txBody>
          <a:bodyPr/>
          <a:lstStyle/>
          <a:p>
            <a:r>
              <a:rPr lang="en-US" dirty="0"/>
              <a:t>Absence of prosecutors to follow up on cases</a:t>
            </a:r>
          </a:p>
          <a:p>
            <a:r>
              <a:rPr lang="en-US" dirty="0"/>
              <a:t>Failure to issue criminal summons and warrants</a:t>
            </a:r>
          </a:p>
          <a:p>
            <a:r>
              <a:rPr lang="en-US" dirty="0"/>
              <a:t>Prosecution of NSSF cases lack advocacy skills</a:t>
            </a:r>
          </a:p>
          <a:p>
            <a:r>
              <a:rPr lang="en-US" dirty="0"/>
              <a:t>Connivance between prosecutors and accused  signing </a:t>
            </a:r>
            <a:r>
              <a:rPr lang="en-US" dirty="0" err="1"/>
              <a:t>agrrements</a:t>
            </a:r>
            <a:r>
              <a:rPr lang="en-US" dirty="0"/>
              <a:t> outside court</a:t>
            </a:r>
          </a:p>
          <a:p>
            <a:r>
              <a:rPr lang="en-US" dirty="0"/>
              <a:t> backlog in NSSF cases in some courts</a:t>
            </a:r>
          </a:p>
          <a:p>
            <a:endParaRPr lang="en-US" dirty="0"/>
          </a:p>
        </p:txBody>
      </p:sp>
    </p:spTree>
    <p:extLst>
      <p:ext uri="{BB962C8B-B14F-4D97-AF65-F5344CB8AC3E}">
        <p14:creationId xmlns:p14="http://schemas.microsoft.com/office/powerpoint/2010/main" val="3259818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a:xfrm>
            <a:off x="385519" y="2169634"/>
            <a:ext cx="4825157" cy="576262"/>
          </a:xfrm>
        </p:spPr>
        <p:txBody>
          <a:bodyPr/>
          <a:lstStyle/>
          <a:p>
            <a:r>
              <a:rPr lang="en-US" b="1" dirty="0">
                <a:latin typeface="Bookman Old Style" panose="02050604050505020204" pitchFamily="18" charset="0"/>
              </a:rPr>
              <a:t>RECOMMENDATION</a:t>
            </a:r>
          </a:p>
        </p:txBody>
      </p:sp>
      <p:sp>
        <p:nvSpPr>
          <p:cNvPr id="6" name="Content Placeholder 5"/>
          <p:cNvSpPr>
            <a:spLocks noGrp="1"/>
          </p:cNvSpPr>
          <p:nvPr>
            <p:ph sz="half" idx="2"/>
          </p:nvPr>
        </p:nvSpPr>
        <p:spPr>
          <a:xfrm>
            <a:off x="385518" y="2745896"/>
            <a:ext cx="5823194" cy="4535850"/>
          </a:xfrm>
        </p:spPr>
        <p:txBody>
          <a:bodyPr>
            <a:normAutofit/>
          </a:bodyPr>
          <a:lstStyle/>
          <a:p>
            <a:r>
              <a:rPr lang="en-US" sz="3200" dirty="0">
                <a:latin typeface="Baskerville Old Face" panose="02020602080505020303" pitchFamily="18" charset="0"/>
              </a:rPr>
              <a:t>To enhance the role of magistrates in upholding social security rights, it is essential to provide better training, resources, and support. Implementing these recommendations can improve justice delivery in Uganda.</a:t>
            </a:r>
          </a:p>
        </p:txBody>
      </p:sp>
      <p:sp>
        <p:nvSpPr>
          <p:cNvPr id="8" name="Content Placeholder 7"/>
          <p:cNvSpPr>
            <a:spLocks noGrp="1"/>
          </p:cNvSpPr>
          <p:nvPr>
            <p:ph sz="quarter" idx="4"/>
          </p:nvPr>
        </p:nvSpPr>
        <p:spPr>
          <a:xfrm>
            <a:off x="6073422" y="2553906"/>
            <a:ext cx="5987241" cy="4208139"/>
          </a:xfrm>
        </p:spPr>
        <p:txBody>
          <a:bodyPr>
            <a:normAutofit/>
          </a:bodyPr>
          <a:lstStyle/>
          <a:p>
            <a:r>
              <a:rPr lang="en-US" sz="2400" dirty="0">
                <a:latin typeface="Bookman Old Style" panose="02050604050505020204" pitchFamily="18" charset="0"/>
              </a:rPr>
              <a:t>The future of social security rights in Uganda depends on the continued commitment of magistrates to uphold justice. Ongoing reforms and public awareness will be crucial in achieving equitable access to rights. </a:t>
            </a:r>
          </a:p>
        </p:txBody>
      </p:sp>
    </p:spTree>
    <p:extLst>
      <p:ext uri="{BB962C8B-B14F-4D97-AF65-F5344CB8AC3E}">
        <p14:creationId xmlns:p14="http://schemas.microsoft.com/office/powerpoint/2010/main" val="3591448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904FB-E2B6-46EE-A6A3-E52F7305DAB4}"/>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F21E4B16-E713-4D57-8236-3E2FF3807DC4}"/>
              </a:ext>
            </a:extLst>
          </p:cNvPr>
          <p:cNvSpPr>
            <a:spLocks noGrp="1"/>
          </p:cNvSpPr>
          <p:nvPr>
            <p:ph idx="1"/>
          </p:nvPr>
        </p:nvSpPr>
        <p:spPr>
          <a:xfrm>
            <a:off x="1154954" y="2379307"/>
            <a:ext cx="8856793" cy="3640494"/>
          </a:xfrm>
        </p:spPr>
        <p:txBody>
          <a:bodyPr/>
          <a:lstStyle/>
          <a:p>
            <a:r>
              <a:rPr lang="en-US" dirty="0"/>
              <a:t>Hear the cases on day to day basis</a:t>
            </a:r>
          </a:p>
          <a:p>
            <a:r>
              <a:rPr lang="en-US" dirty="0"/>
              <a:t>All parties to be in court on date of hearing</a:t>
            </a:r>
          </a:p>
          <a:p>
            <a:r>
              <a:rPr lang="en-US" dirty="0"/>
              <a:t>Coordinate with the prosecutors</a:t>
            </a:r>
          </a:p>
          <a:p>
            <a:r>
              <a:rPr lang="en-US" dirty="0"/>
              <a:t>Issue criminal summons before warrant of arrest</a:t>
            </a:r>
          </a:p>
          <a:p>
            <a:r>
              <a:rPr lang="en-US" dirty="0"/>
              <a:t>Embrace the reconciliation agreements</a:t>
            </a:r>
          </a:p>
          <a:p>
            <a:endParaRPr lang="en-US" dirty="0"/>
          </a:p>
        </p:txBody>
      </p:sp>
    </p:spTree>
    <p:extLst>
      <p:ext uri="{BB962C8B-B14F-4D97-AF65-F5344CB8AC3E}">
        <p14:creationId xmlns:p14="http://schemas.microsoft.com/office/powerpoint/2010/main" val="4029437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523392" y="2421879"/>
            <a:ext cx="11341230" cy="4436121"/>
          </a:xfrm>
        </p:spPr>
        <p:txBody>
          <a:bodyPr>
            <a:noAutofit/>
          </a:bodyPr>
          <a:lstStyle/>
          <a:p>
            <a:r>
              <a:rPr lang="en-US" sz="4400" dirty="0">
                <a:latin typeface="Baskerville Old Face" panose="02020602080505020303" pitchFamily="18" charset="0"/>
              </a:rPr>
              <a:t> “Social Security is not a retirement savings plan; it is a social insurance program. It's a contract that says, as a society, we will look out for you and your family when you can no longer work.” </a:t>
            </a:r>
            <a:r>
              <a:rPr lang="en-US" sz="4400" b="1" dirty="0">
                <a:latin typeface="Baskerville Old Face" panose="02020602080505020303" pitchFamily="18" charset="0"/>
                <a:hlinkClick r:id="rId2"/>
              </a:rPr>
              <a:t>Jeff Bingaman</a:t>
            </a:r>
            <a:endParaRPr lang="en-US" sz="4400" b="1" dirty="0">
              <a:latin typeface="Baskerville Old Face" panose="02020602080505020303" pitchFamily="18" charset="0"/>
            </a:endParaRPr>
          </a:p>
        </p:txBody>
      </p:sp>
    </p:spTree>
    <p:extLst>
      <p:ext uri="{BB962C8B-B14F-4D97-AF65-F5344CB8AC3E}">
        <p14:creationId xmlns:p14="http://schemas.microsoft.com/office/powerpoint/2010/main" val="20511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949" y="4772025"/>
            <a:ext cx="3244851" cy="2159301"/>
          </a:xfrm>
          <a:prstGeom prst="rect">
            <a:avLst/>
          </a:prstGeom>
        </p:spPr>
      </p:pic>
      <p:sp>
        <p:nvSpPr>
          <p:cNvPr id="4" name="Content Placeholder 3"/>
          <p:cNvSpPr>
            <a:spLocks noGrp="1"/>
          </p:cNvSpPr>
          <p:nvPr>
            <p:ph sz="half" idx="4294967295"/>
          </p:nvPr>
        </p:nvSpPr>
        <p:spPr>
          <a:xfrm>
            <a:off x="0" y="1072444"/>
            <a:ext cx="11988800" cy="7689001"/>
          </a:xfrm>
        </p:spPr>
        <p:txBody>
          <a:bodyPr>
            <a:noAutofit/>
          </a:bodyPr>
          <a:lstStyle/>
          <a:p>
            <a:pPr marL="0" indent="0">
              <a:buNone/>
            </a:pPr>
            <a:r>
              <a:rPr lang="en-US" sz="4000" b="1" u="sng" dirty="0">
                <a:solidFill>
                  <a:schemeClr val="accent1">
                    <a:lumMod val="75000"/>
                  </a:schemeClr>
                </a:solidFill>
                <a:latin typeface="Bookman Old Style" panose="02050604050505020204" pitchFamily="18" charset="0"/>
              </a:rPr>
              <a:t>CONCLUSION</a:t>
            </a:r>
          </a:p>
          <a:p>
            <a:r>
              <a:rPr lang="en-US" sz="4000" dirty="0">
                <a:latin typeface="Baskerville Old Face" panose="02020602080505020303" pitchFamily="18" charset="0"/>
              </a:rPr>
              <a:t>Navigating Social Security requires knowledge and preparation. Remember the key points discussed today: understand your benefits, follow the correct procedures, and utilize available resources. Being informed empowers you to make the best decisions for your financial future. </a:t>
            </a:r>
          </a:p>
          <a:p>
            <a:pPr marL="0" indent="0">
              <a:buNone/>
            </a:pPr>
            <a:endParaRPr lang="en-US" sz="4000" dirty="0">
              <a:latin typeface="Baskerville Old Face" panose="02020602080505020303" pitchFamily="18" charset="0"/>
            </a:endParaRPr>
          </a:p>
          <a:p>
            <a:pPr marL="0" indent="0" algn="ctr">
              <a:buNone/>
            </a:pPr>
            <a:r>
              <a:rPr lang="en-US" sz="4000" dirty="0">
                <a:solidFill>
                  <a:schemeClr val="accent6">
                    <a:lumMod val="75000"/>
                  </a:schemeClr>
                </a:solidFill>
                <a:latin typeface="Algerian" panose="04020705040A02060702" pitchFamily="82" charset="0"/>
              </a:rPr>
              <a:t>THANK YOU FOR LISTENING TO ME</a:t>
            </a:r>
          </a:p>
          <a:p>
            <a:pPr marL="0" indent="0" algn="ctr">
              <a:buNone/>
            </a:pPr>
            <a:r>
              <a:rPr lang="en-US" sz="4000" dirty="0">
                <a:solidFill>
                  <a:schemeClr val="accent6">
                    <a:lumMod val="75000"/>
                  </a:schemeClr>
                </a:solidFill>
                <a:latin typeface="Algerian" panose="04020705040A02060702" pitchFamily="82" charset="0"/>
              </a:rPr>
              <a:t>GOD BLESS YOU</a:t>
            </a:r>
          </a:p>
          <a:p>
            <a:pPr marL="0" indent="0" algn="ctr">
              <a:buNone/>
            </a:pPr>
            <a:r>
              <a:rPr lang="en-US" sz="4000" dirty="0">
                <a:solidFill>
                  <a:schemeClr val="accent6">
                    <a:lumMod val="75000"/>
                  </a:schemeClr>
                </a:solidFill>
                <a:latin typeface="Algerian" panose="04020705040A02060702" pitchFamily="82" charset="0"/>
              </a:rPr>
              <a:t>FOR GOD AND MY COUNTRY</a:t>
            </a:r>
          </a:p>
        </p:txBody>
      </p:sp>
    </p:spTree>
    <p:extLst>
      <p:ext uri="{BB962C8B-B14F-4D97-AF65-F5344CB8AC3E}">
        <p14:creationId xmlns:p14="http://schemas.microsoft.com/office/powerpoint/2010/main" val="2291966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83515893"/>
              </p:ext>
            </p:extLst>
          </p:nvPr>
        </p:nvGraphicFramePr>
        <p:xfrm>
          <a:off x="782919" y="0"/>
          <a:ext cx="8423516" cy="6867509"/>
        </p:xfrm>
        <a:graphic>
          <a:graphicData uri="http://schemas.openxmlformats.org/presentationml/2006/ole">
            <mc:AlternateContent xmlns:mc="http://schemas.openxmlformats.org/markup-compatibility/2006">
              <mc:Choice xmlns:v="urn:schemas-microsoft-com:vml" Requires="v">
                <p:oleObj name="Acrobat Document" r:id="rId2" imgW="5666966" imgH="8019796" progId="AcroExch.Document.DC">
                  <p:embed/>
                </p:oleObj>
              </mc:Choice>
              <mc:Fallback>
                <p:oleObj name="Acrobat Document" r:id="rId2" imgW="5666966" imgH="8019796" progId="AcroExch.Document.DC">
                  <p:embed/>
                  <p:pic>
                    <p:nvPicPr>
                      <p:cNvPr id="0" name=""/>
                      <p:cNvPicPr/>
                      <p:nvPr/>
                    </p:nvPicPr>
                    <p:blipFill>
                      <a:blip r:embed="rId3"/>
                      <a:stretch>
                        <a:fillRect/>
                      </a:stretch>
                    </p:blipFill>
                    <p:spPr>
                      <a:xfrm>
                        <a:off x="782919" y="0"/>
                        <a:ext cx="8423516" cy="6867509"/>
                      </a:xfrm>
                      <a:prstGeom prst="rect">
                        <a:avLst/>
                      </a:prstGeom>
                    </p:spPr>
                  </p:pic>
                </p:oleObj>
              </mc:Fallback>
            </mc:AlternateContent>
          </a:graphicData>
        </a:graphic>
      </p:graphicFrame>
    </p:spTree>
    <p:extLst>
      <p:ext uri="{BB962C8B-B14F-4D97-AF65-F5344CB8AC3E}">
        <p14:creationId xmlns:p14="http://schemas.microsoft.com/office/powerpoint/2010/main" val="646786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029807988"/>
              </p:ext>
            </p:extLst>
          </p:nvPr>
        </p:nvGraphicFramePr>
        <p:xfrm>
          <a:off x="4553592" y="1012589"/>
          <a:ext cx="3829050" cy="5418137"/>
        </p:xfrm>
        <a:graphic>
          <a:graphicData uri="http://schemas.openxmlformats.org/presentationml/2006/ole">
            <mc:AlternateContent xmlns:mc="http://schemas.openxmlformats.org/markup-compatibility/2006">
              <mc:Choice xmlns:v="urn:schemas-microsoft-com:vml" Requires="v">
                <p:oleObj name="Acrobat Document" r:id="rId2" imgW="5666966" imgH="8019796" progId="AcroExch.Document.DC">
                  <p:embed/>
                </p:oleObj>
              </mc:Choice>
              <mc:Fallback>
                <p:oleObj name="Acrobat Document" r:id="rId2" imgW="5666966" imgH="8019796" progId="AcroExch.Document.DC">
                  <p:embed/>
                  <p:pic>
                    <p:nvPicPr>
                      <p:cNvPr id="0" name=""/>
                      <p:cNvPicPr/>
                      <p:nvPr/>
                    </p:nvPicPr>
                    <p:blipFill>
                      <a:blip r:embed="rId3"/>
                      <a:stretch>
                        <a:fillRect/>
                      </a:stretch>
                    </p:blipFill>
                    <p:spPr>
                      <a:xfrm>
                        <a:off x="4553592" y="1012589"/>
                        <a:ext cx="3829050" cy="5418137"/>
                      </a:xfrm>
                      <a:prstGeom prst="rect">
                        <a:avLst/>
                      </a:prstGeom>
                    </p:spPr>
                  </p:pic>
                </p:oleObj>
              </mc:Fallback>
            </mc:AlternateContent>
          </a:graphicData>
        </a:graphic>
      </p:graphicFrame>
    </p:spTree>
    <p:extLst>
      <p:ext uri="{BB962C8B-B14F-4D97-AF65-F5344CB8AC3E}">
        <p14:creationId xmlns:p14="http://schemas.microsoft.com/office/powerpoint/2010/main" val="1549051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363" y="647595"/>
            <a:ext cx="5514276" cy="1660707"/>
          </a:xfrm>
        </p:spPr>
        <p:txBody>
          <a:bodyPr/>
          <a:lstStyle/>
          <a:p>
            <a:r>
              <a:rPr lang="en-US" b="1" u="sng" dirty="0">
                <a:latin typeface="Bookman Old Style" panose="02050604050505020204" pitchFamily="18" charset="0"/>
              </a:rPr>
              <a:t>INTRODUCTION</a:t>
            </a:r>
          </a:p>
        </p:txBody>
      </p:sp>
      <p:sp>
        <p:nvSpPr>
          <p:cNvPr id="3" name="Content Placeholder 2"/>
          <p:cNvSpPr>
            <a:spLocks noGrp="1"/>
          </p:cNvSpPr>
          <p:nvPr>
            <p:ph idx="1"/>
          </p:nvPr>
        </p:nvSpPr>
        <p:spPr>
          <a:xfrm>
            <a:off x="211873" y="2185639"/>
            <a:ext cx="11876049" cy="4672361"/>
          </a:xfrm>
        </p:spPr>
        <p:txBody>
          <a:bodyPr>
            <a:normAutofit/>
          </a:bodyPr>
          <a:lstStyle/>
          <a:p>
            <a:pPr marL="0" indent="0">
              <a:lnSpc>
                <a:spcPct val="150000"/>
              </a:lnSpc>
              <a:buNone/>
            </a:pPr>
            <a:r>
              <a:rPr lang="en-US" sz="2000" dirty="0">
                <a:latin typeface="Bookman Old Style" panose="02050604050505020204" pitchFamily="18" charset="0"/>
              </a:rPr>
              <a:t> The constitutional provisions with respect to social security and social protection are found in both the National Objectives and Directive Principles of State Policy as well as in the main substantive part of the constitution. It should be noted though that the 1995 Constitution as amended in 2005 provides, among other things, that Uganda shall be governed based on principles of national interest and common good enshrined in the National Objectives and Directive Principles of State Policy. Magistrates play a crucial role in the justice system of Uganda, particularly in upholding social security rights. This presentation explores their responsibilities, challenges, and the impact of their decisions on the live of citizens.</a:t>
            </a:r>
          </a:p>
          <a:p>
            <a:pPr marL="0" indent="0">
              <a:lnSpc>
                <a:spcPct val="150000"/>
              </a:lnSpc>
              <a:buNone/>
            </a:pPr>
            <a:endParaRPr lang="en-US" dirty="0"/>
          </a:p>
        </p:txBody>
      </p:sp>
    </p:spTree>
    <p:extLst>
      <p:ext uri="{BB962C8B-B14F-4D97-AF65-F5344CB8AC3E}">
        <p14:creationId xmlns:p14="http://schemas.microsoft.com/office/powerpoint/2010/main" val="20357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8356" y="93306"/>
            <a:ext cx="11300177" cy="6634065"/>
          </a:xfrm>
        </p:spPr>
        <p:txBody>
          <a:bodyPr>
            <a:noAutofit/>
          </a:bodyPr>
          <a:lstStyle/>
          <a:p>
            <a:pPr marL="0" indent="0">
              <a:lnSpc>
                <a:spcPct val="150000"/>
              </a:lnSpc>
              <a:buNone/>
            </a:pPr>
            <a:r>
              <a:rPr lang="en-US" sz="2800" dirty="0">
                <a:latin typeface="Bookman Old Style" panose="02050604050505020204" pitchFamily="18" charset="0"/>
              </a:rPr>
              <a:t>Social security rights encompass various entitlements that ensure individuals can access basic needs. In Uganda, these rights are vital for economic stability and social welfare, protecting citizens from poverty and injustice.</a:t>
            </a:r>
          </a:p>
          <a:p>
            <a:pPr marL="0" indent="0">
              <a:lnSpc>
                <a:spcPct val="150000"/>
              </a:lnSpc>
              <a:buNone/>
            </a:pPr>
            <a:r>
              <a:rPr lang="en-US" sz="2800" dirty="0">
                <a:latin typeface="Bookman Old Style" panose="02050604050505020204" pitchFamily="18" charset="0"/>
              </a:rPr>
              <a:t>Uganda's legal framework provides guidelines for social security rights. Magistrates must navigate these laws to ensure that citizens receive fair treatment and that their rights are upheld in judicial proceedings. NSSF cases are strict liability cases. The accused are 2 the company and individual</a:t>
            </a:r>
          </a:p>
        </p:txBody>
      </p:sp>
    </p:spTree>
    <p:extLst>
      <p:ext uri="{BB962C8B-B14F-4D97-AF65-F5344CB8AC3E}">
        <p14:creationId xmlns:p14="http://schemas.microsoft.com/office/powerpoint/2010/main" val="130208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137093"/>
            <a:ext cx="4876800" cy="2037395"/>
          </a:xfrm>
          <a:prstGeom prst="ellipse">
            <a:avLst/>
          </a:prstGeom>
          <a:ln w="190500" cap="rnd">
            <a:solidFill>
              <a:srgbClr val="C8C6BD"/>
            </a:solidFill>
            <a:prstDash val="solid"/>
          </a:ln>
          <a:effectLst>
            <a:glow rad="127000">
              <a:schemeClr val="accent1"/>
            </a:glow>
            <a:outerShdw sx="1000" sy="1000" algn="bl" rotWithShape="0">
              <a:srgbClr val="000000"/>
            </a:outerShdw>
            <a:reflection endPos="0" dist="50800" dir="5400000" sy="-100000" algn="bl" rotWithShape="0"/>
          </a:effectLst>
          <a:scene3d>
            <a:camera prst="perspectiveFront" fov="5400000"/>
            <a:lightRig rig="threePt" dir="t">
              <a:rot lat="0" lon="0" rev="19200000"/>
            </a:lightRig>
          </a:scene3d>
          <a:sp3d extrusionH="25400">
            <a:bevelT w="304800" h="152400" prst="hardEdge"/>
            <a:bevelB w="165100" prst="coolSlant"/>
            <a:extrusionClr>
              <a:srgbClr val="000000"/>
            </a:extrusionClr>
          </a:sp3d>
        </p:spPr>
      </p:pic>
      <p:sp>
        <p:nvSpPr>
          <p:cNvPr id="2" name="Title 1"/>
          <p:cNvSpPr>
            <a:spLocks noGrp="1"/>
          </p:cNvSpPr>
          <p:nvPr>
            <p:ph type="title"/>
          </p:nvPr>
        </p:nvSpPr>
        <p:spPr/>
        <p:txBody>
          <a:bodyPr/>
          <a:lstStyle/>
          <a:p>
            <a:r>
              <a:rPr lang="en-US" dirty="0"/>
              <a:t>LEGAL FRAME WORK</a:t>
            </a:r>
          </a:p>
        </p:txBody>
      </p:sp>
      <p:sp>
        <p:nvSpPr>
          <p:cNvPr id="3" name="Content Placeholder 2"/>
          <p:cNvSpPr>
            <a:spLocks noGrp="1"/>
          </p:cNvSpPr>
          <p:nvPr>
            <p:ph sz="half" idx="1"/>
          </p:nvPr>
        </p:nvSpPr>
        <p:spPr>
          <a:xfrm>
            <a:off x="234176" y="2141034"/>
            <a:ext cx="5974536" cy="4817327"/>
          </a:xfrm>
        </p:spPr>
        <p:txBody>
          <a:bodyPr>
            <a:normAutofit/>
          </a:bodyPr>
          <a:lstStyle/>
          <a:p>
            <a:r>
              <a:rPr lang="en-US" b="1" dirty="0">
                <a:latin typeface="Bookman Old Style" panose="02050604050505020204" pitchFamily="18" charset="0"/>
              </a:rPr>
              <a:t>Article 8A </a:t>
            </a:r>
            <a:r>
              <a:rPr lang="en-US" dirty="0">
                <a:latin typeface="Bookman Old Style" panose="02050604050505020204" pitchFamily="18" charset="0"/>
              </a:rPr>
              <a:t>of the constitution of the Republic of Uganda as amended  provides that (1) Uganda shall be governed based on principles of National interest and common good enshrined in the national objectives and directives of state policy.</a:t>
            </a:r>
          </a:p>
          <a:p>
            <a:pPr marL="0" indent="0">
              <a:buNone/>
            </a:pPr>
            <a:r>
              <a:rPr lang="en-US" dirty="0">
                <a:latin typeface="Bookman Old Style" panose="02050604050505020204" pitchFamily="18" charset="0"/>
              </a:rPr>
              <a:t>(2) Parliament shall make relevant laws for the purpose of giving full effect to clause 1 of this article.</a:t>
            </a:r>
          </a:p>
          <a:p>
            <a:pPr marL="0" indent="0">
              <a:buNone/>
            </a:pPr>
            <a:r>
              <a:rPr lang="en-US" dirty="0">
                <a:latin typeface="Bookman Old Style" panose="02050604050505020204" pitchFamily="18" charset="0"/>
              </a:rPr>
              <a:t>The constitution  as the supreme Law of the land gives parliament the power to make such relevant laws for the best interest of state policy and by this provision the NSSF Act was put in place with all the amendments therein.</a:t>
            </a:r>
          </a:p>
          <a:p>
            <a:pPr marL="0" indent="0">
              <a:buNone/>
            </a:pPr>
            <a:endParaRPr lang="en-US" dirty="0">
              <a:latin typeface="Bookman Old Style" panose="02050604050505020204" pitchFamily="18" charset="0"/>
            </a:endParaRPr>
          </a:p>
        </p:txBody>
      </p:sp>
      <p:sp>
        <p:nvSpPr>
          <p:cNvPr id="4" name="Content Placeholder 3"/>
          <p:cNvSpPr>
            <a:spLocks noGrp="1"/>
          </p:cNvSpPr>
          <p:nvPr>
            <p:ph sz="half" idx="2"/>
          </p:nvPr>
        </p:nvSpPr>
        <p:spPr>
          <a:xfrm>
            <a:off x="6043962" y="2274849"/>
            <a:ext cx="6055112" cy="4583151"/>
          </a:xfrm>
        </p:spPr>
        <p:txBody>
          <a:bodyPr>
            <a:normAutofit/>
          </a:bodyPr>
          <a:lstStyle/>
          <a:p>
            <a:r>
              <a:rPr lang="en-US" sz="2000" b="1" dirty="0">
                <a:latin typeface="Bookman Old Style" panose="02050604050505020204" pitchFamily="18" charset="0"/>
              </a:rPr>
              <a:t>Section 47 </a:t>
            </a:r>
            <a:r>
              <a:rPr lang="en-US" sz="2000" dirty="0">
                <a:latin typeface="Bookman Old Style" panose="02050604050505020204" pitchFamily="18" charset="0"/>
              </a:rPr>
              <a:t>of the National Social Security Fund Act as amended provides for the Jurisdiction of Magistrates to handle matters arising from the Act, it provides that </a:t>
            </a:r>
            <a:r>
              <a:rPr lang="en-US" sz="2000" b="1" dirty="0">
                <a:latin typeface="Bookman Old Style" panose="02050604050505020204" pitchFamily="18" charset="0"/>
              </a:rPr>
              <a:t>Jurisdiction of magistrates</a:t>
            </a:r>
          </a:p>
          <a:p>
            <a:r>
              <a:rPr lang="en-US" sz="2000" dirty="0">
                <a:latin typeface="Bookman Old Style" panose="02050604050505020204" pitchFamily="18" charset="0"/>
              </a:rPr>
              <a:t>Subject to the Magistrates Courts Act, a magistrate of any grade has jurisdiction to hear any cause or matter in all cases arising under this Act regarding any question of liability of an employer to register as a contributing employer or any question of his or her liability to pay contribution to the fund.</a:t>
            </a:r>
          </a:p>
        </p:txBody>
      </p:sp>
    </p:spTree>
    <p:extLst>
      <p:ext uri="{BB962C8B-B14F-4D97-AF65-F5344CB8AC3E}">
        <p14:creationId xmlns:p14="http://schemas.microsoft.com/office/powerpoint/2010/main" val="3952458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OFFENCES UNDER THE NSSF ACT</a:t>
            </a:r>
          </a:p>
        </p:txBody>
      </p:sp>
      <p:sp>
        <p:nvSpPr>
          <p:cNvPr id="3" name="Content Placeholder 2"/>
          <p:cNvSpPr>
            <a:spLocks noGrp="1"/>
          </p:cNvSpPr>
          <p:nvPr>
            <p:ph sz="half" idx="1"/>
          </p:nvPr>
        </p:nvSpPr>
        <p:spPr>
          <a:xfrm>
            <a:off x="323386" y="2196789"/>
            <a:ext cx="5542156" cy="4650059"/>
          </a:xfrm>
        </p:spPr>
        <p:txBody>
          <a:bodyPr>
            <a:normAutofit/>
          </a:bodyPr>
          <a:lstStyle/>
          <a:p>
            <a:r>
              <a:rPr lang="en-US" sz="2400" dirty="0">
                <a:latin typeface="Bookman Old Style" panose="02050604050505020204" pitchFamily="18" charset="0"/>
              </a:rPr>
              <a:t>There are several offences under the Act and some of which include the following.</a:t>
            </a:r>
          </a:p>
          <a:p>
            <a:r>
              <a:rPr lang="en-US" sz="2400" b="1" dirty="0">
                <a:latin typeface="Bookman Old Style" panose="02050604050505020204" pitchFamily="18" charset="0"/>
              </a:rPr>
              <a:t>Section 14 </a:t>
            </a:r>
            <a:r>
              <a:rPr lang="en-US" sz="2400" dirty="0">
                <a:latin typeface="Bookman Old Style" panose="02050604050505020204" pitchFamily="18" charset="0"/>
              </a:rPr>
              <a:t>of the NSSF Act as amended provides for payment of a penalty in the event there is a delay in payment of the contribution. This implies that the employer may be sued in the event he or she fails to pay the prescribed penalty under the law.</a:t>
            </a:r>
          </a:p>
        </p:txBody>
      </p:sp>
      <p:sp>
        <p:nvSpPr>
          <p:cNvPr id="4" name="Content Placeholder 3"/>
          <p:cNvSpPr>
            <a:spLocks noGrp="1"/>
          </p:cNvSpPr>
          <p:nvPr>
            <p:ph sz="half" idx="2"/>
          </p:nvPr>
        </p:nvSpPr>
        <p:spPr>
          <a:xfrm>
            <a:off x="5754030" y="2207941"/>
            <a:ext cx="6333892" cy="4538547"/>
          </a:xfrm>
        </p:spPr>
        <p:txBody>
          <a:bodyPr>
            <a:normAutofit/>
          </a:bodyPr>
          <a:lstStyle/>
          <a:p>
            <a:r>
              <a:rPr lang="en-US" sz="2800" b="1" dirty="0">
                <a:latin typeface="Bookman Old Style" panose="02050604050505020204" pitchFamily="18" charset="0"/>
              </a:rPr>
              <a:t>Sections 44 and 45 </a:t>
            </a:r>
            <a:r>
              <a:rPr lang="en-US" sz="2800" dirty="0">
                <a:latin typeface="Bookman Old Style" panose="02050604050505020204" pitchFamily="18" charset="0"/>
              </a:rPr>
              <a:t>of the NSSF Act as amended provides for the offences and penalties under the Act plus the general punishment.</a:t>
            </a:r>
          </a:p>
          <a:p>
            <a:r>
              <a:rPr lang="en-US" sz="2800" dirty="0">
                <a:latin typeface="Bookman Old Style" panose="02050604050505020204" pitchFamily="18" charset="0"/>
              </a:rPr>
              <a:t>Punishment under the Act is imprisonment for a period not exceeding one year or payment of a fine not exceeding five hundred currency points.</a:t>
            </a:r>
          </a:p>
          <a:p>
            <a:endParaRPr lang="en-US" dirty="0"/>
          </a:p>
        </p:txBody>
      </p:sp>
    </p:spTree>
    <p:extLst>
      <p:ext uri="{BB962C8B-B14F-4D97-AF65-F5344CB8AC3E}">
        <p14:creationId xmlns:p14="http://schemas.microsoft.com/office/powerpoint/2010/main" val="3503531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6125" y="1345093"/>
            <a:ext cx="11745310" cy="5837016"/>
          </a:xfrm>
        </p:spPr>
        <p:txBody>
          <a:bodyPr>
            <a:normAutofit/>
          </a:bodyPr>
          <a:lstStyle/>
          <a:p>
            <a:pPr algn="just"/>
            <a:r>
              <a:rPr lang="en-US" sz="2000" b="1" dirty="0">
                <a:latin typeface="Bookman Old Style" panose="02050604050505020204" pitchFamily="18" charset="0"/>
              </a:rPr>
              <a:t>Section 44 of the NSSF Act cap 230 provides for offences and penalties as follows;</a:t>
            </a:r>
          </a:p>
          <a:p>
            <a:pPr marL="0" indent="0" algn="just">
              <a:buNone/>
            </a:pPr>
            <a:r>
              <a:rPr lang="en-US" sz="2000" b="1" dirty="0">
                <a:latin typeface="Bookman Old Style" panose="02050604050505020204" pitchFamily="18" charset="0"/>
              </a:rPr>
              <a:t>Offences and penalties</a:t>
            </a:r>
          </a:p>
          <a:p>
            <a:pPr marL="0" indent="0" algn="just">
              <a:buNone/>
            </a:pPr>
            <a:r>
              <a:rPr lang="en-US" sz="2000" dirty="0">
                <a:latin typeface="Bookman Old Style" panose="02050604050505020204" pitchFamily="18" charset="0"/>
              </a:rPr>
              <a:t>(1)Any person who—</a:t>
            </a:r>
          </a:p>
          <a:p>
            <a:pPr marL="0" indent="0" algn="just">
              <a:buNone/>
            </a:pPr>
            <a:r>
              <a:rPr lang="en-US" sz="2000" dirty="0">
                <a:latin typeface="Bookman Old Style" panose="02050604050505020204" pitchFamily="18" charset="0"/>
              </a:rPr>
              <a:t>(a)knowingly makes any false statement or false representation;</a:t>
            </a:r>
          </a:p>
          <a:p>
            <a:pPr marL="0" indent="0" algn="just">
              <a:buNone/>
            </a:pPr>
            <a:r>
              <a:rPr lang="en-US" sz="2000" dirty="0">
                <a:latin typeface="Bookman Old Style" panose="02050604050505020204" pitchFamily="18" charset="0"/>
              </a:rPr>
              <a:t>(b)for the purpose of obtaining any benefit or in order to evade payment of the contribution, whether for himself or herself or for some other person, produces or causes or knowingly allows to be produced any document or gives or causes to be given any information which he or she knows to be false in a material particular;</a:t>
            </a:r>
          </a:p>
          <a:p>
            <a:pPr marL="0" indent="0" algn="just">
              <a:buNone/>
            </a:pPr>
            <a:r>
              <a:rPr lang="en-US" sz="2000" dirty="0">
                <a:latin typeface="Bookman Old Style" panose="02050604050505020204" pitchFamily="18" charset="0"/>
              </a:rPr>
              <a:t>(c)misrepresents or fails without lawful excuse to disclose any material fact;</a:t>
            </a:r>
          </a:p>
          <a:p>
            <a:pPr marL="0" indent="0" algn="just">
              <a:buNone/>
            </a:pPr>
            <a:r>
              <a:rPr lang="en-US" sz="2000" dirty="0">
                <a:latin typeface="Bookman Old Style" panose="02050604050505020204" pitchFamily="18" charset="0"/>
              </a:rPr>
              <a:t>(d)fails without lawful excuse to register or to furnish particulars required by or under this Act to be furnished;</a:t>
            </a:r>
          </a:p>
          <a:p>
            <a:pPr marL="0" indent="0" algn="just">
              <a:buNone/>
            </a:pPr>
            <a:r>
              <a:rPr lang="en-US" sz="2000" dirty="0">
                <a:latin typeface="Bookman Old Style" panose="02050604050505020204" pitchFamily="18" charset="0"/>
              </a:rPr>
              <a:t>(e)makes an </a:t>
            </a:r>
            <a:r>
              <a:rPr lang="en-US" sz="2000" dirty="0" err="1">
                <a:latin typeface="Bookman Old Style" panose="02050604050505020204" pitchFamily="18" charset="0"/>
              </a:rPr>
              <a:t>unauthorised</a:t>
            </a:r>
            <a:r>
              <a:rPr lang="en-US" sz="2000" dirty="0">
                <a:latin typeface="Bookman Old Style" panose="02050604050505020204" pitchFamily="18" charset="0"/>
              </a:rPr>
              <a:t> deduction from a wage payment to an employee;</a:t>
            </a:r>
          </a:p>
        </p:txBody>
      </p:sp>
    </p:spTree>
    <p:extLst>
      <p:ext uri="{BB962C8B-B14F-4D97-AF65-F5344CB8AC3E}">
        <p14:creationId xmlns:p14="http://schemas.microsoft.com/office/powerpoint/2010/main" val="164614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61241"/>
            <a:ext cx="12192000" cy="4758559"/>
          </a:xfrm>
        </p:spPr>
        <p:txBody>
          <a:bodyPr>
            <a:noAutofit/>
          </a:bodyPr>
          <a:lstStyle/>
          <a:p>
            <a:pPr marL="0" indent="0">
              <a:buNone/>
            </a:pPr>
            <a:r>
              <a:rPr lang="en-US" sz="2400" dirty="0">
                <a:latin typeface="Bookman Old Style" panose="02050604050505020204" pitchFamily="18" charset="0"/>
              </a:rPr>
              <a:t>(f)fails to pay at or within the time prescribed under or by this Act or the regulations any contributions or payment which he or she is liable under this Act to pay;</a:t>
            </a:r>
          </a:p>
          <a:p>
            <a:pPr marL="0" indent="0">
              <a:buNone/>
            </a:pPr>
            <a:r>
              <a:rPr lang="en-US" sz="2400" dirty="0">
                <a:latin typeface="Bookman Old Style" panose="02050604050505020204" pitchFamily="18" charset="0"/>
              </a:rPr>
              <a:t>(g)contravenes in any way any provision of this Act as a result of which there is a loss to the fund or the member’s account cannot be credited with all the contributions or interest </a:t>
            </a:r>
            <a:r>
              <a:rPr lang="en-US" sz="2400" dirty="0" err="1">
                <a:latin typeface="Bookman Old Style" panose="02050604050505020204" pitchFamily="18" charset="0"/>
              </a:rPr>
              <a:t>due,commits</a:t>
            </a:r>
            <a:r>
              <a:rPr lang="en-US" sz="2400" dirty="0">
                <a:latin typeface="Bookman Old Style" panose="02050604050505020204" pitchFamily="18" charset="0"/>
              </a:rPr>
              <a:t> an offence and is liable to a fine not exceeding ten thousand shillings or to a term of imprisonment not exceeding six months or to both.</a:t>
            </a:r>
          </a:p>
          <a:p>
            <a:pPr marL="0" indent="0">
              <a:buNone/>
            </a:pPr>
            <a:endParaRPr lang="en-US" sz="2400" dirty="0">
              <a:latin typeface="Bookman Old Style" panose="02050604050505020204" pitchFamily="18" charset="0"/>
            </a:endParaRPr>
          </a:p>
          <a:p>
            <a:pPr marL="0" indent="0">
              <a:buNone/>
            </a:pPr>
            <a:r>
              <a:rPr lang="en-US" sz="2400" dirty="0">
                <a:latin typeface="Bookman Old Style" panose="02050604050505020204" pitchFamily="18" charset="0"/>
              </a:rPr>
              <a:t>(2)Where an offence under this Act is proved to have been committed with the consent or connivance of, or to be attributable to any negligence on the part of, any director, manager, secretary or other officer of a body corporate, he or she as well as the body corporate shall be deemed to be guilty of that offence and is liable to be proceeded against and punished accordingly.</a:t>
            </a:r>
          </a:p>
        </p:txBody>
      </p:sp>
    </p:spTree>
    <p:extLst>
      <p:ext uri="{BB962C8B-B14F-4D97-AF65-F5344CB8AC3E}">
        <p14:creationId xmlns:p14="http://schemas.microsoft.com/office/powerpoint/2010/main" val="500485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6124" y="1434662"/>
            <a:ext cx="10732541" cy="5202621"/>
          </a:xfrm>
        </p:spPr>
        <p:txBody>
          <a:bodyPr>
            <a:normAutofit/>
          </a:bodyPr>
          <a:lstStyle/>
          <a:p>
            <a:pPr marL="0" indent="0">
              <a:buNone/>
            </a:pPr>
            <a:r>
              <a:rPr lang="en-US" sz="3600" dirty="0">
                <a:latin typeface="Baskerville Old Face" panose="02020602080505020303" pitchFamily="18" charset="0"/>
              </a:rPr>
              <a:t>(3)The court by or before which any person is convicted of an offence under this Act relating to contribution may, without prejudice to any civil remedy and in addition to any other punishment that the court may impose, order that person to pay to the fund the amount of any contribution and any other sum together with any interest or penalty thereon, and any sum so ordered shall be recoverable as a fine and paid into the fund.</a:t>
            </a:r>
          </a:p>
        </p:txBody>
      </p:sp>
    </p:spTree>
    <p:extLst>
      <p:ext uri="{BB962C8B-B14F-4D97-AF65-F5344CB8AC3E}">
        <p14:creationId xmlns:p14="http://schemas.microsoft.com/office/powerpoint/2010/main" val="209834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0" y="1105958"/>
            <a:ext cx="12090400" cy="5752042"/>
          </a:xfrm>
        </p:spPr>
        <p:txBody>
          <a:bodyPr>
            <a:normAutofit/>
          </a:bodyPr>
          <a:lstStyle/>
          <a:p>
            <a:r>
              <a:rPr lang="en-US" sz="3200" dirty="0">
                <a:latin typeface="Bookman Old Style" panose="02050604050505020204" pitchFamily="18" charset="0"/>
              </a:rPr>
              <a:t>As earlier noted Section 47 of the NSSF act as amended provides for Jurisdiction and it provides that; </a:t>
            </a:r>
          </a:p>
          <a:p>
            <a:pPr marL="0" indent="0">
              <a:buNone/>
            </a:pPr>
            <a:r>
              <a:rPr lang="en-US" sz="3200" b="1" dirty="0"/>
              <a:t> </a:t>
            </a:r>
            <a:r>
              <a:rPr lang="en-US" sz="3200" b="1" dirty="0">
                <a:latin typeface="Bookman Old Style" panose="02050604050505020204" pitchFamily="18" charset="0"/>
              </a:rPr>
              <a:t>Jurisdiction of magistrates </a:t>
            </a:r>
            <a:r>
              <a:rPr lang="en-US" sz="3200" dirty="0">
                <a:latin typeface="Bookman Old Style" panose="02050604050505020204" pitchFamily="18" charset="0"/>
              </a:rPr>
              <a:t>Subject to the Magistrates Courts Act, a magistrate of any grade has jurisdiction to hear any cause or matter in all cases arising under this Act regarding any question of liability of an employer to register as a contributing employer or any question of his or her liability to pay contribution to the fund.</a:t>
            </a:r>
          </a:p>
        </p:txBody>
      </p:sp>
    </p:spTree>
    <p:extLst>
      <p:ext uri="{BB962C8B-B14F-4D97-AF65-F5344CB8AC3E}">
        <p14:creationId xmlns:p14="http://schemas.microsoft.com/office/powerpoint/2010/main" val="972241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1899</TotalTime>
  <Words>1383</Words>
  <Application>Microsoft Office PowerPoint</Application>
  <PresentationFormat>Widescreen</PresentationFormat>
  <Paragraphs>64</Paragraphs>
  <Slides>17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Algerian</vt:lpstr>
      <vt:lpstr>Arial</vt:lpstr>
      <vt:lpstr>Baskerville Old Face</vt:lpstr>
      <vt:lpstr>Bookman Old Style</vt:lpstr>
      <vt:lpstr>Century Gothic</vt:lpstr>
      <vt:lpstr>Wingdings 3</vt:lpstr>
      <vt:lpstr>Ion Boardroom</vt:lpstr>
      <vt:lpstr>Acrobat Document</vt:lpstr>
      <vt:lpstr>THE ROLE OF MAGISTRATES IN UPHOLDING SOCIAL SECURITY RIGHTS.</vt:lpstr>
      <vt:lpstr>INTRODUCTION</vt:lpstr>
      <vt:lpstr>PowerPoint Presentation</vt:lpstr>
      <vt:lpstr>LEGAL FRAME WORK</vt:lpstr>
      <vt:lpstr>OFFENCES UNDER THE NSSF ACT</vt:lpstr>
      <vt:lpstr>PowerPoint Presentation</vt:lpstr>
      <vt:lpstr>PowerPoint Presentation</vt:lpstr>
      <vt:lpstr>PowerPoint Presentation</vt:lpstr>
      <vt:lpstr>PowerPoint Presentation</vt:lpstr>
      <vt:lpstr>Role and Challenges</vt:lpstr>
      <vt:lpstr>Challenges</vt:lpstr>
      <vt:lpstr>PowerPoint Presentation</vt:lpstr>
      <vt:lpstr>BEST PRACTICES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SOCIAL SECURITY ASPECTS AND REFORMS</dc:title>
  <dc:creator>Microsoft account</dc:creator>
  <cp:lastModifiedBy>Shaun baby...</cp:lastModifiedBy>
  <cp:revision>39</cp:revision>
  <dcterms:created xsi:type="dcterms:W3CDTF">2024-08-07T08:25:59Z</dcterms:created>
  <dcterms:modified xsi:type="dcterms:W3CDTF">2024-09-17T17:28:22Z</dcterms:modified>
</cp:coreProperties>
</file>