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7" r:id="rId3"/>
  </p:sldMasterIdLst>
  <p:notesMasterIdLst>
    <p:notesMasterId r:id="rId42"/>
  </p:notesMasterIdLst>
  <p:handoutMasterIdLst>
    <p:handoutMasterId r:id="rId43"/>
  </p:handoutMasterIdLst>
  <p:sldIdLst>
    <p:sldId id="256" r:id="rId4"/>
    <p:sldId id="281" r:id="rId5"/>
    <p:sldId id="361" r:id="rId6"/>
    <p:sldId id="467" r:id="rId7"/>
    <p:sldId id="526" r:id="rId8"/>
    <p:sldId id="525" r:id="rId9"/>
    <p:sldId id="527" r:id="rId10"/>
    <p:sldId id="468" r:id="rId11"/>
    <p:sldId id="470" r:id="rId12"/>
    <p:sldId id="491" r:id="rId13"/>
    <p:sldId id="492" r:id="rId14"/>
    <p:sldId id="547" r:id="rId15"/>
    <p:sldId id="509" r:id="rId16"/>
    <p:sldId id="502" r:id="rId17"/>
    <p:sldId id="533" r:id="rId18"/>
    <p:sldId id="535" r:id="rId19"/>
    <p:sldId id="536" r:id="rId20"/>
    <p:sldId id="537" r:id="rId21"/>
    <p:sldId id="538" r:id="rId22"/>
    <p:sldId id="539" r:id="rId23"/>
    <p:sldId id="530" r:id="rId24"/>
    <p:sldId id="540" r:id="rId25"/>
    <p:sldId id="541" r:id="rId26"/>
    <p:sldId id="531" r:id="rId27"/>
    <p:sldId id="545" r:id="rId28"/>
    <p:sldId id="557" r:id="rId29"/>
    <p:sldId id="558" r:id="rId30"/>
    <p:sldId id="548" r:id="rId31"/>
    <p:sldId id="549" r:id="rId32"/>
    <p:sldId id="550" r:id="rId33"/>
    <p:sldId id="551" r:id="rId34"/>
    <p:sldId id="553" r:id="rId35"/>
    <p:sldId id="534" r:id="rId36"/>
    <p:sldId id="513" r:id="rId37"/>
    <p:sldId id="543" r:id="rId38"/>
    <p:sldId id="544" r:id="rId39"/>
    <p:sldId id="505" r:id="rId40"/>
    <p:sldId id="275" r:id="rId41"/>
  </p:sldIdLst>
  <p:sldSz cx="10688638" cy="7562850"/>
  <p:notesSz cx="7010400" cy="92964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2" autoAdjust="0"/>
    <p:restoredTop sz="89966" autoAdjust="0"/>
  </p:normalViewPr>
  <p:slideViewPr>
    <p:cSldViewPr snapToGrid="0">
      <p:cViewPr varScale="1">
        <p:scale>
          <a:sx n="65" d="100"/>
          <a:sy n="65" d="100"/>
        </p:scale>
        <p:origin x="876" y="52"/>
      </p:cViewPr>
      <p:guideLst>
        <p:guide orient="horz" pos="2382"/>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5996F30-3310-45B2-AE07-3BAD2C32B517}" type="datetimeFigureOut">
              <a:rPr lang="en-US" smtClean="0"/>
              <a:t>3/18/2024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C2D9B-E92F-4F1B-B255-57B9D3BFE488}" type="slidenum">
              <a:rPr lang="en-US" smtClean="0"/>
              <a:t>‹#›</a:t>
            </a:fld>
            <a:endParaRPr lang="en-US"/>
          </a:p>
        </p:txBody>
      </p:sp>
    </p:spTree>
    <p:extLst>
      <p:ext uri="{BB962C8B-B14F-4D97-AF65-F5344CB8AC3E}">
        <p14:creationId xmlns:p14="http://schemas.microsoft.com/office/powerpoint/2010/main" val="227045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342D9A-F843-4075-9B90-3EF53899AE05}" type="datetimeFigureOut">
              <a:rPr lang="en-US" smtClean="0"/>
              <a:t>3/18/2024</a:t>
            </a:fld>
            <a:endParaRPr lang="en-US"/>
          </a:p>
        </p:txBody>
      </p:sp>
      <p:sp>
        <p:nvSpPr>
          <p:cNvPr id="4" name="Slide Image Placeholder 3"/>
          <p:cNvSpPr>
            <a:spLocks noGrp="1" noRot="1" noChangeAspect="1"/>
          </p:cNvSpPr>
          <p:nvPr>
            <p:ph type="sldImg" idx="2"/>
          </p:nvPr>
        </p:nvSpPr>
        <p:spPr>
          <a:xfrm>
            <a:off x="1289050" y="1162050"/>
            <a:ext cx="4432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43BB52-0374-4545-8872-9DABA326C871}" type="slidenum">
              <a:rPr lang="en-US" smtClean="0"/>
              <a:t>‹#›</a:t>
            </a:fld>
            <a:endParaRPr lang="en-US"/>
          </a:p>
        </p:txBody>
      </p:sp>
    </p:spTree>
    <p:extLst>
      <p:ext uri="{BB962C8B-B14F-4D97-AF65-F5344CB8AC3E}">
        <p14:creationId xmlns:p14="http://schemas.microsoft.com/office/powerpoint/2010/main" val="345726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3BB52-0374-4545-8872-9DABA326C871}" type="slidenum">
              <a:rPr lang="en-US" smtClean="0"/>
              <a:t>1</a:t>
            </a:fld>
            <a:endParaRPr lang="en-US"/>
          </a:p>
        </p:txBody>
      </p:sp>
    </p:spTree>
    <p:extLst>
      <p:ext uri="{BB962C8B-B14F-4D97-AF65-F5344CB8AC3E}">
        <p14:creationId xmlns:p14="http://schemas.microsoft.com/office/powerpoint/2010/main" val="222734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97663A-2672-49E1-B3BF-C6DBB120C414}" type="slidenum">
              <a:rPr lang="en-US" altLang="en-US" smtClean="0"/>
              <a:pPr/>
              <a:t>28</a:t>
            </a:fld>
            <a:endParaRPr lang="en-US" altLang="en-US" smtClean="0"/>
          </a:p>
        </p:txBody>
      </p:sp>
    </p:spTree>
    <p:extLst>
      <p:ext uri="{BB962C8B-B14F-4D97-AF65-F5344CB8AC3E}">
        <p14:creationId xmlns:p14="http://schemas.microsoft.com/office/powerpoint/2010/main" val="204820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F1322E-ADCF-4382-8590-44F078A1AF3B}"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7EBF-61A1-4591-BF3F-54992F573CFA}"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E9866-A7C6-4875-8670-300A6D6F03C7}"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Judiciary Powerpoint Templat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
        <p:nvSpPr>
          <p:cNvPr id="2" name="Title 1"/>
          <p:cNvSpPr>
            <a:spLocks noGrp="1"/>
          </p:cNvSpPr>
          <p:nvPr>
            <p:ph type="ctrTitle" hasCustomPrompt="1"/>
          </p:nvPr>
        </p:nvSpPr>
        <p:spPr>
          <a:xfrm>
            <a:off x="1812948" y="4646962"/>
            <a:ext cx="7707453" cy="849768"/>
          </a:xfrm>
        </p:spPr>
        <p:txBody>
          <a:bodyPr>
            <a:normAutofit/>
          </a:bodyPr>
          <a:lstStyle>
            <a:lvl1pPr>
              <a:defRPr sz="4000">
                <a:solidFill>
                  <a:schemeClr val="bg1"/>
                </a:solidFill>
                <a:latin typeface="Franklin Gothic Medium"/>
                <a:cs typeface="Franklin Gothic Medium"/>
              </a:defRPr>
            </a:lvl1pPr>
          </a:lstStyle>
          <a:p>
            <a:r>
              <a:rPr lang="en-US" dirty="0"/>
              <a:t>CLICK TO EDIT TITLE</a:t>
            </a:r>
          </a:p>
        </p:txBody>
      </p:sp>
      <p:sp>
        <p:nvSpPr>
          <p:cNvPr id="3" name="Subtitle 2"/>
          <p:cNvSpPr>
            <a:spLocks noGrp="1"/>
          </p:cNvSpPr>
          <p:nvPr>
            <p:ph type="subTitle" idx="1" hasCustomPrompt="1"/>
          </p:nvPr>
        </p:nvSpPr>
        <p:spPr>
          <a:xfrm>
            <a:off x="2690339" y="5850537"/>
            <a:ext cx="5947826" cy="615976"/>
          </a:xfrm>
        </p:spPr>
        <p:txBody>
          <a:bodyPr>
            <a:normAutofit/>
          </a:bodyPr>
          <a:lstStyle>
            <a:lvl1pPr marL="0" indent="0" algn="ctr">
              <a:buNone/>
              <a:defRPr sz="2800">
                <a:solidFill>
                  <a:srgbClr val="FFFFFF"/>
                </a:solidFill>
                <a:latin typeface="Franklin Gothic Medium"/>
                <a:cs typeface="Franklin Gothic Medium"/>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Subtitle</a:t>
            </a:r>
          </a:p>
        </p:txBody>
      </p:sp>
      <p:pic>
        <p:nvPicPr>
          <p:cNvPr id="5" name="Picture 4" descr="Judiciary Powerpoint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Tree>
    <p:extLst>
      <p:ext uri="{BB962C8B-B14F-4D97-AF65-F5344CB8AC3E}">
        <p14:creationId xmlns:p14="http://schemas.microsoft.com/office/powerpoint/2010/main" val="54771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Judiciary Powerpoint 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
        <p:nvSpPr>
          <p:cNvPr id="2" name="Title 1"/>
          <p:cNvSpPr>
            <a:spLocks noGrp="1"/>
          </p:cNvSpPr>
          <p:nvPr>
            <p:ph type="title" hasCustomPrompt="1"/>
          </p:nvPr>
        </p:nvSpPr>
        <p:spPr/>
        <p:txBody>
          <a:bodyPr>
            <a:normAutofit/>
          </a:bodyPr>
          <a:lstStyle>
            <a:lvl1pPr algn="l">
              <a:defRPr sz="2800">
                <a:solidFill>
                  <a:srgbClr val="660066"/>
                </a:solidFill>
                <a:latin typeface="Franklin Gothic Medium"/>
                <a:cs typeface="Franklin Gothic Medium"/>
              </a:defRPr>
            </a:lvl1pPr>
          </a:lstStyle>
          <a:p>
            <a:r>
              <a:rPr lang="en-US" dirty="0"/>
              <a:t>CONTENT SLIDE</a:t>
            </a:r>
          </a:p>
        </p:txBody>
      </p:sp>
      <p:sp>
        <p:nvSpPr>
          <p:cNvPr id="3" name="Content Placeholder 2"/>
          <p:cNvSpPr>
            <a:spLocks noGrp="1"/>
          </p:cNvSpPr>
          <p:nvPr>
            <p:ph idx="1"/>
          </p:nvPr>
        </p:nvSpPr>
        <p:spPr/>
        <p:txBody>
          <a:bodyPr>
            <a:normAutofit/>
          </a:bodyPr>
          <a:lstStyle>
            <a:lvl1pPr>
              <a:defRPr sz="2000">
                <a:solidFill>
                  <a:schemeClr val="tx1">
                    <a:lumMod val="85000"/>
                    <a:lumOff val="15000"/>
                  </a:schemeClr>
                </a:solidFill>
                <a:latin typeface="Franklin Gothic Book"/>
                <a:cs typeface="Franklin Gothic Book"/>
              </a:defRPr>
            </a:lvl1pPr>
            <a:lvl2pPr>
              <a:defRPr sz="2000">
                <a:solidFill>
                  <a:schemeClr val="tx1">
                    <a:lumMod val="85000"/>
                    <a:lumOff val="15000"/>
                  </a:schemeClr>
                </a:solidFill>
                <a:latin typeface="Franklin Gothic Book"/>
                <a:cs typeface="Franklin Gothic Book"/>
              </a:defRPr>
            </a:lvl2pPr>
            <a:lvl3pPr>
              <a:defRPr sz="2000">
                <a:solidFill>
                  <a:schemeClr val="tx1">
                    <a:lumMod val="85000"/>
                    <a:lumOff val="15000"/>
                  </a:schemeClr>
                </a:solidFill>
                <a:latin typeface="Franklin Gothic Book"/>
                <a:cs typeface="Franklin Gothic Book"/>
              </a:defRPr>
            </a:lvl3pPr>
            <a:lvl4pPr>
              <a:defRPr sz="2000">
                <a:solidFill>
                  <a:schemeClr val="tx1">
                    <a:lumMod val="85000"/>
                    <a:lumOff val="15000"/>
                  </a:schemeClr>
                </a:solidFill>
                <a:latin typeface="Franklin Gothic Book"/>
                <a:cs typeface="Franklin Gothic Book"/>
              </a:defRPr>
            </a:lvl4pPr>
            <a:lvl5pPr>
              <a:defRPr sz="2000">
                <a:solidFill>
                  <a:schemeClr val="tx1">
                    <a:lumMod val="85000"/>
                    <a:lumOff val="1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083C-BD20-40C8-AF7C-6EEA1E15CE20}"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pic>
        <p:nvPicPr>
          <p:cNvPr id="8" name="Picture 7" descr="Judiciary Powerpoint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Tree>
    <p:extLst>
      <p:ext uri="{BB962C8B-B14F-4D97-AF65-F5344CB8AC3E}">
        <p14:creationId xmlns:p14="http://schemas.microsoft.com/office/powerpoint/2010/main" val="15298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2CFE-B7D1-4911-A3EB-58776971F926}"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72909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1CC385-75EE-483D-940B-0B4EAA8E695D}"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057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3" y="1692889"/>
            <a:ext cx="4724526"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3"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510D9-78CF-4C37-A948-1367F23DEB82}" type="datetime1">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3346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7087-F670-4931-8684-801BBD4A0429}" type="datetime1">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419185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6DB1-34C8-43CE-A09A-73FCC19E965C}" type="datetime1">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85325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54B97-41EC-4520-BF1D-33B4DCFEB9DD}"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3"/>
            <a:ext cx="3516488" cy="1281484"/>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5" y="1582599"/>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2150A-6E01-4AE2-8BA8-6F89D9FCB3FE}"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1325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6"/>
            <a:ext cx="6413183" cy="624987"/>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r>
              <a:rPr lang="en-US"/>
              <a:t>Click icon to add picture</a:t>
            </a:r>
          </a:p>
        </p:txBody>
      </p:sp>
      <p:sp>
        <p:nvSpPr>
          <p:cNvPr id="4" name="Text Placeholder 3"/>
          <p:cNvSpPr>
            <a:spLocks noGrp="1"/>
          </p:cNvSpPr>
          <p:nvPr>
            <p:ph type="body" sz="half" idx="2"/>
          </p:nvPr>
        </p:nvSpPr>
        <p:spPr>
          <a:xfrm>
            <a:off x="2095048" y="5918982"/>
            <a:ext cx="6413183" cy="887585"/>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0AC0C-D633-45C3-AAA5-E0308ACC6CC0}"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2783463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94EF8-30C4-490A-B9BD-475565288533}"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01394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0ED6-ABD8-4F69-96CC-B6FE9A785789}"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26033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A39CA-164A-4D0E-941B-3DB205CD2D4C}" type="datetime1">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110130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277B88-E6C6-447F-80AE-A90A25DC85EE}"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A481D-A676-463C-8B5E-DEFD55FC77B3}"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7A61A-8A5D-4C5F-9BD6-61C236DE6559}"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1D469E-1956-497F-B26C-21B30D6251A7}"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9B816-47E5-42A7-B189-6159C42D59E7}" type="datetime1">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F5F74-FDFB-43A2-A60E-5A9C537A73B8}"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9AE0F-5AD4-4A1E-8CAF-44EFFBEFEDDE}" type="datetime1">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3464D-F0B0-43DE-8AB3-D1611D33C6D8}" type="datetime1">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A617-26B0-4666-8F16-9674749EC5C8}"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A514F-2BE4-404D-84B7-0AB446C1FE60}"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E4FEB-448B-402F-AC56-9A92BEA361E6}"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683D6-54EF-4588-82FD-51267F060B41}" type="datetime1">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4D2032-2F11-4852-8A7B-590CDEE86032}"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FB7F8-D7CE-4936-8D10-28BA8DCD1110}" type="datetime1">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AC20D-7139-42ED-860F-C6CF510302DE}" type="datetime1">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9CEB7-6970-4D48-B520-409300F25BD7}" type="datetime1">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B3A67-8C39-493F-9790-EA20D795931D}"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2B16C-5F35-4319-AEB8-6C2D3C1E3BAF}" type="datetime1">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98FC5F25-4984-4570-9BB3-7F02FC34749E}" type="datetime1">
              <a:rPr lang="en-US" smtClean="0"/>
              <a:t>3/18/2024</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6"/>
            <a:ext cx="9619774" cy="1260475"/>
          </a:xfrm>
          <a:prstGeom prst="rect">
            <a:avLst/>
          </a:prstGeom>
        </p:spPr>
        <p:txBody>
          <a:bodyPr vert="horz" lIns="104287" tIns="52144" rIns="104287" bIns="52144" rtlCol="0" anchor="ctr">
            <a:normAutofit/>
          </a:bodyPr>
          <a:lstStyle/>
          <a:p>
            <a:r>
              <a:rPr lang="en-US"/>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D8116A67-FF15-4D9F-A18E-8B31496A5767}" type="datetime1">
              <a:rPr lang="en-US" smtClean="0"/>
              <a:t>3/18/2024</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CDED835C-16D9-B44E-AFAC-008CE890F602}" type="slidenum">
              <a:rPr lang="en-US" smtClean="0"/>
              <a:pPr/>
              <a:t>‹#›</a:t>
            </a:fld>
            <a:endParaRPr lang="en-US"/>
          </a:p>
        </p:txBody>
      </p:sp>
    </p:spTree>
    <p:extLst>
      <p:ext uri="{BB962C8B-B14F-4D97-AF65-F5344CB8AC3E}">
        <p14:creationId xmlns:p14="http://schemas.microsoft.com/office/powerpoint/2010/main" val="27080888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414AB7F2-3876-4BCA-8AEC-EE334FCAFD90}" type="datetime1">
              <a:rPr lang="en-US" smtClean="0"/>
              <a:t>3/18/2024</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692" y="4651744"/>
            <a:ext cx="9048307" cy="948957"/>
          </a:xfrm>
        </p:spPr>
        <p:txBody>
          <a:bodyPr>
            <a:noAutofit/>
          </a:bodyPr>
          <a:lstStyle/>
          <a:p>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2400" b="1" dirty="0">
                <a:latin typeface="Arial Narrow" panose="020B0606020202030204" pitchFamily="34" charset="0"/>
              </a:rPr>
              <a:t>Sarah </a:t>
            </a:r>
            <a:r>
              <a:rPr lang="en-US" sz="2400" b="1" dirty="0" err="1">
                <a:latin typeface="Arial Narrow" panose="020B0606020202030204" pitchFamily="34" charset="0"/>
              </a:rPr>
              <a:t>Langa</a:t>
            </a:r>
            <a:r>
              <a:rPr lang="en-US" sz="2400" b="1" dirty="0">
                <a:latin typeface="Arial Narrow" panose="020B0606020202030204" pitchFamily="34" charset="0"/>
              </a:rPr>
              <a:t> </a:t>
            </a:r>
            <a:r>
              <a:rPr lang="en-US" sz="2400" b="1" dirty="0" smtClean="0">
                <a:latin typeface="Arial Narrow" panose="020B0606020202030204" pitchFamily="34" charset="0"/>
              </a:rPr>
              <a:t>Siu - </a:t>
            </a:r>
            <a:r>
              <a:rPr lang="en-US" sz="2400" b="1" dirty="0">
                <a:latin typeface="Arial Narrow" panose="020B0606020202030204" pitchFamily="34" charset="0"/>
              </a:rPr>
              <a:t>Chief Registrar </a:t>
            </a:r>
            <a:br>
              <a:rPr lang="en-US" sz="2400" b="1" dirty="0">
                <a:latin typeface="Arial Narrow" panose="020B0606020202030204" pitchFamily="34" charset="0"/>
              </a:rPr>
            </a:br>
            <a:r>
              <a:rPr lang="en-US" sz="2400" b="1" dirty="0">
                <a:latin typeface="Arial Narrow" panose="020B0606020202030204" pitchFamily="34" charset="0"/>
              </a:rPr>
              <a:t/>
            </a:r>
            <a:br>
              <a:rPr lang="en-US" sz="2400" b="1" dirty="0">
                <a:latin typeface="Arial Narrow" panose="020B0606020202030204" pitchFamily="34" charset="0"/>
              </a:rPr>
            </a:br>
            <a:r>
              <a:rPr lang="en-US" sz="2000" b="1" dirty="0" smtClean="0">
                <a:latin typeface="Arial Narrow" panose="020B0606020202030204" pitchFamily="34" charset="0"/>
              </a:rPr>
              <a:t>INDUCTION OF RECENTLY APPOINTED JUDICIAL OFFICERS OF THE LOWER BENCH</a:t>
            </a:r>
            <a: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
            </a:r>
            <a:b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br>
            <a:r>
              <a:rPr lang="en-US" sz="2000" b="1" dirty="0" smtClean="0">
                <a:latin typeface="Arial Narrow" panose="020B0606020202030204" pitchFamily="34" charset="0"/>
                <a:cs typeface="Times New Roman" panose="02020603050405020304" pitchFamily="18" charset="0"/>
              </a:rPr>
              <a:t>18</a:t>
            </a:r>
            <a:r>
              <a:rPr lang="en-US" sz="2000" b="1" baseline="30000" dirty="0" smtClean="0">
                <a:latin typeface="Arial Narrow" panose="020B0606020202030204" pitchFamily="34" charset="0"/>
                <a:cs typeface="Times New Roman" panose="02020603050405020304" pitchFamily="18" charset="0"/>
              </a:rPr>
              <a:t>th</a:t>
            </a:r>
            <a:r>
              <a:rPr lang="en-US" sz="2000" b="1" dirty="0" smtClean="0">
                <a:latin typeface="Arial Narrow" panose="020B0606020202030204" pitchFamily="34" charset="0"/>
                <a:cs typeface="Times New Roman" panose="02020603050405020304" pitchFamily="18" charset="0"/>
              </a:rPr>
              <a:t> March </a:t>
            </a:r>
            <a:r>
              <a:rPr lang="en-US" sz="2000" b="1" dirty="0" smtClean="0">
                <a:latin typeface="Arial Narrow" panose="020B0606020202030204" pitchFamily="34" charset="0"/>
              </a:rPr>
              <a:t> 2024 – </a:t>
            </a:r>
            <a:r>
              <a:rPr lang="en-US" sz="2000" b="1" dirty="0" err="1" smtClean="0">
                <a:latin typeface="Arial Narrow" panose="020B0606020202030204" pitchFamily="34" charset="0"/>
              </a:rPr>
              <a:t>Colline</a:t>
            </a:r>
            <a:r>
              <a:rPr lang="en-US" sz="2000" b="1" dirty="0" smtClean="0">
                <a:latin typeface="Arial Narrow" panose="020B0606020202030204" pitchFamily="34" charset="0"/>
              </a:rPr>
              <a:t> Hotel </a:t>
            </a:r>
            <a:r>
              <a:rPr lang="en-US" sz="2000" b="1" dirty="0" err="1" smtClean="0">
                <a:latin typeface="Arial Narrow" panose="020B0606020202030204" pitchFamily="34" charset="0"/>
              </a:rPr>
              <a:t>Mukono</a:t>
            </a:r>
            <a:r>
              <a:rPr lang="en-US" sz="2000" b="1" dirty="0">
                <a:latin typeface="Arial Narrow" panose="020B0606020202030204" pitchFamily="34" charset="0"/>
              </a:rPr>
              <a:t/>
            </a:r>
            <a:br>
              <a:rPr lang="en-US" sz="2000" b="1" dirty="0">
                <a:latin typeface="Arial Narrow" panose="020B0606020202030204" pitchFamily="34" charset="0"/>
              </a:rPr>
            </a:br>
            <a:endParaRPr lang="en-US" sz="2400" b="1" dirty="0">
              <a:latin typeface="Arial Narrow" panose="020B0606020202030204" pitchFamily="34" charset="0"/>
              <a:cs typeface="Times New Roman" panose="02020603050405020304" pitchFamily="18" charset="0"/>
            </a:endParaRPr>
          </a:p>
        </p:txBody>
      </p:sp>
      <p:sp>
        <p:nvSpPr>
          <p:cNvPr id="3" name="Title 1"/>
          <p:cNvSpPr txBox="1">
            <a:spLocks/>
          </p:cNvSpPr>
          <p:nvPr/>
        </p:nvSpPr>
        <p:spPr>
          <a:xfrm>
            <a:off x="1185530" y="4354031"/>
            <a:ext cx="8997107" cy="1808227"/>
          </a:xfrm>
          <a:prstGeom prst="rect">
            <a:avLst/>
          </a:prstGeom>
        </p:spPr>
        <p:txBody>
          <a:bodyPr vert="horz" lIns="104287" tIns="52144" rIns="104287" bIns="52144"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lvl="0" defTabSz="914400">
              <a:spcBef>
                <a:spcPts val="0"/>
              </a:spcBef>
            </a:pPr>
            <a:r>
              <a:rPr lang="en-US" sz="3200" b="1" dirty="0">
                <a:latin typeface="Tahoma" panose="020B0604030504040204" pitchFamily="34" charset="0"/>
                <a:ea typeface="Tahoma" panose="020B0604030504040204" pitchFamily="34" charset="0"/>
                <a:cs typeface="Tahoma" panose="020B0604030504040204" pitchFamily="34" charset="0"/>
              </a:rPr>
              <a:t>THE </a:t>
            </a:r>
            <a:r>
              <a:rPr lang="en-US" sz="3200" b="1" dirty="0" smtClean="0">
                <a:latin typeface="Tahoma" panose="020B0604030504040204" pitchFamily="34" charset="0"/>
                <a:ea typeface="Tahoma" panose="020B0604030504040204" pitchFamily="34" charset="0"/>
                <a:cs typeface="Tahoma" panose="020B0604030504040204" pitchFamily="34" charset="0"/>
              </a:rPr>
              <a:t>STRUCTURE &amp; FUNCTIONS OF THE JUDICIARY </a:t>
            </a:r>
            <a:endParaRPr lang="en-US" sz="3200" b="1" dirty="0">
              <a:latin typeface="Tahoma" panose="020B0604030504040204" pitchFamily="34" charset="0"/>
              <a:ea typeface="Tahoma" panose="020B0604030504040204" pitchFamily="34" charset="0"/>
              <a:cs typeface="Tahoma" panose="020B0604030504040204" pitchFamily="34" charset="0"/>
            </a:endParaRPr>
          </a:p>
          <a:p>
            <a:r>
              <a:rPr lang="en-US" sz="3200" b="1" dirty="0">
                <a:latin typeface="Franklin Gothic Medium" panose="020B0603020102020204" pitchFamily="34" charset="0"/>
              </a:rPr>
              <a:t> </a:t>
            </a:r>
          </a:p>
        </p:txBody>
      </p:sp>
    </p:spTree>
    <p:extLst>
      <p:ext uri="{BB962C8B-B14F-4D97-AF65-F5344CB8AC3E}">
        <p14:creationId xmlns:p14="http://schemas.microsoft.com/office/powerpoint/2010/main" val="265259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806281" y="455266"/>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High Court: </a:t>
            </a:r>
            <a:r>
              <a:rPr lang="en-US" sz="3200" b="1" dirty="0">
                <a:latin typeface="+mn-lt"/>
              </a:rPr>
              <a:t>Articles </a:t>
            </a:r>
            <a:r>
              <a:rPr lang="en-US" sz="3200" b="1" dirty="0" smtClean="0">
                <a:latin typeface="+mn-lt"/>
              </a:rPr>
              <a:t>138-140 </a:t>
            </a:r>
            <a:r>
              <a:rPr lang="en-US" sz="3200" b="1" dirty="0">
                <a:latin typeface="+mn-lt"/>
              </a:rPr>
              <a:t>of the Constitution</a:t>
            </a:r>
          </a:p>
          <a:p>
            <a:pPr lvl="1"/>
            <a:r>
              <a:rPr lang="en-US" sz="2400" dirty="0">
                <a:latin typeface="+mn-lt"/>
              </a:rPr>
              <a:t>Established under Article 138 of the Constitution </a:t>
            </a:r>
          </a:p>
          <a:p>
            <a:pPr lvl="1"/>
            <a:r>
              <a:rPr lang="en-US" sz="2400" dirty="0">
                <a:latin typeface="+mn-lt"/>
              </a:rPr>
              <a:t>H</a:t>
            </a:r>
            <a:r>
              <a:rPr lang="en-US" sz="2400" dirty="0" smtClean="0">
                <a:latin typeface="+mn-lt"/>
              </a:rPr>
              <a:t>eaded </a:t>
            </a:r>
            <a:r>
              <a:rPr lang="en-US" sz="2400" dirty="0">
                <a:latin typeface="+mn-lt"/>
              </a:rPr>
              <a:t>by the Principal Judge</a:t>
            </a:r>
          </a:p>
          <a:p>
            <a:pPr lvl="1"/>
            <a:r>
              <a:rPr lang="en-US" sz="2400" dirty="0">
                <a:latin typeface="+mn-lt"/>
              </a:rPr>
              <a:t>H</a:t>
            </a:r>
            <a:r>
              <a:rPr lang="en-US" sz="2400" dirty="0" smtClean="0">
                <a:latin typeface="+mn-lt"/>
              </a:rPr>
              <a:t>as </a:t>
            </a:r>
            <a:r>
              <a:rPr lang="en-US" sz="2400" dirty="0">
                <a:latin typeface="+mn-lt"/>
              </a:rPr>
              <a:t>unlimited original jurisdiction in all matters and also determines appeals from subordinate courts</a:t>
            </a:r>
          </a:p>
          <a:p>
            <a:pPr lvl="1"/>
            <a:r>
              <a:rPr lang="en-US" sz="2400" dirty="0" smtClean="0">
                <a:latin typeface="+mn-lt"/>
              </a:rPr>
              <a:t>Exercises </a:t>
            </a:r>
            <a:r>
              <a:rPr lang="en-US" sz="2400" dirty="0">
                <a:latin typeface="+mn-lt"/>
              </a:rPr>
              <a:t>general powers of supervision over Magistrate’s </a:t>
            </a:r>
            <a:r>
              <a:rPr lang="en-US" sz="2400" dirty="0" smtClean="0">
                <a:latin typeface="+mn-lt"/>
              </a:rPr>
              <a:t>Courts - </a:t>
            </a:r>
            <a:r>
              <a:rPr lang="en-US" sz="2400" dirty="0">
                <a:latin typeface="+mn-lt"/>
              </a:rPr>
              <a:t>S. 17 of the Judicature Act</a:t>
            </a:r>
            <a:r>
              <a:rPr lang="en-US" sz="2400" dirty="0" smtClean="0">
                <a:latin typeface="+mn-lt"/>
              </a:rPr>
              <a:t>, as amended.</a:t>
            </a:r>
            <a:endParaRPr lang="en-US" sz="2400" dirty="0">
              <a:latin typeface="+mn-lt"/>
            </a:endParaRPr>
          </a:p>
          <a:p>
            <a:pPr lvl="1"/>
            <a:r>
              <a:rPr lang="en-US" sz="2400" dirty="0" smtClean="0">
                <a:latin typeface="+mn-lt"/>
              </a:rPr>
              <a:t>24 </a:t>
            </a:r>
            <a:r>
              <a:rPr lang="en-US" sz="2400" dirty="0" smtClean="0">
                <a:latin typeface="+mn-lt"/>
              </a:rPr>
              <a:t>operational Circuits across the country, </a:t>
            </a:r>
            <a:r>
              <a:rPr lang="en-US" sz="2400" dirty="0" smtClean="0">
                <a:latin typeface="+mn-lt"/>
              </a:rPr>
              <a:t>out of the 38 now </a:t>
            </a:r>
            <a:r>
              <a:rPr lang="en-US" sz="2400" dirty="0" err="1" smtClean="0">
                <a:latin typeface="+mn-lt"/>
              </a:rPr>
              <a:t>gazetted</a:t>
            </a:r>
            <a:r>
              <a:rPr lang="en-US" sz="2400" dirty="0" smtClean="0">
                <a:latin typeface="+mn-lt"/>
              </a:rPr>
              <a:t>.</a:t>
            </a:r>
            <a:endParaRPr lang="en-US" sz="2400" dirty="0">
              <a:latin typeface="+mn-lt"/>
            </a:endParaRPr>
          </a:p>
          <a:p>
            <a:pPr lvl="1"/>
            <a:r>
              <a:rPr lang="en-US" sz="2400" dirty="0">
                <a:latin typeface="+mn-lt"/>
              </a:rPr>
              <a:t>7 Divisions in </a:t>
            </a:r>
            <a:r>
              <a:rPr lang="en-US" sz="2400" dirty="0" smtClean="0">
                <a:latin typeface="+mn-lt"/>
              </a:rPr>
              <a:t>Kampala (Civil, Criminal, Land, ICD, ACD, Commercial</a:t>
            </a:r>
            <a:r>
              <a:rPr lang="en-US" sz="2400" dirty="0">
                <a:latin typeface="+mn-lt"/>
              </a:rPr>
              <a:t> </a:t>
            </a:r>
            <a:r>
              <a:rPr lang="en-US" sz="2400" dirty="0" smtClean="0">
                <a:latin typeface="+mn-lt"/>
              </a:rPr>
              <a:t>&amp; Family)</a:t>
            </a:r>
            <a:endParaRPr lang="en-US" sz="2400" dirty="0">
              <a:latin typeface="+mn-lt"/>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10</a:t>
            </a:fld>
            <a:endParaRPr lang="en-US"/>
          </a:p>
        </p:txBody>
      </p:sp>
    </p:spTree>
    <p:extLst>
      <p:ext uri="{BB962C8B-B14F-4D97-AF65-F5344CB8AC3E}">
        <p14:creationId xmlns:p14="http://schemas.microsoft.com/office/powerpoint/2010/main" val="302678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a:latin typeface="+mn-lt"/>
              </a:rPr>
              <a:t>Magistrates </a:t>
            </a:r>
            <a:r>
              <a:rPr lang="en-US" sz="3200" b="1" dirty="0" smtClean="0">
                <a:latin typeface="+mn-lt"/>
              </a:rPr>
              <a:t>Courts: </a:t>
            </a:r>
            <a:endParaRPr lang="en-US" sz="3200" b="1" dirty="0">
              <a:latin typeface="+mn-lt"/>
            </a:endParaRPr>
          </a:p>
          <a:p>
            <a:pPr lvl="1" algn="just"/>
            <a:r>
              <a:rPr lang="en-US" sz="2400" dirty="0">
                <a:latin typeface="+mn-lt"/>
              </a:rPr>
              <a:t>One of the subordinate </a:t>
            </a:r>
            <a:r>
              <a:rPr lang="en-US" sz="2400" dirty="0" smtClean="0">
                <a:latin typeface="+mn-lt"/>
              </a:rPr>
              <a:t>Courts </a:t>
            </a:r>
            <a:r>
              <a:rPr lang="en-US" sz="2400" dirty="0">
                <a:latin typeface="+mn-lt"/>
              </a:rPr>
              <a:t>provided for under Article 129 (1) (d</a:t>
            </a:r>
            <a:r>
              <a:rPr lang="en-US" sz="2400" dirty="0" smtClean="0">
                <a:latin typeface="+mn-lt"/>
              </a:rPr>
              <a:t>) of the Constitution.</a:t>
            </a:r>
            <a:endParaRPr lang="en-US" sz="2400" dirty="0">
              <a:latin typeface="+mn-lt"/>
            </a:endParaRPr>
          </a:p>
          <a:p>
            <a:pPr lvl="1" algn="just"/>
            <a:r>
              <a:rPr lang="en-US" sz="2400" dirty="0">
                <a:latin typeface="+mn-lt"/>
              </a:rPr>
              <a:t>Magisterial areas and their establishment </a:t>
            </a:r>
            <a:r>
              <a:rPr lang="en-US" sz="2400" dirty="0" smtClean="0">
                <a:latin typeface="+mn-lt"/>
              </a:rPr>
              <a:t>is provided for under Sections </a:t>
            </a:r>
            <a:r>
              <a:rPr lang="en-US" sz="2400" dirty="0">
                <a:latin typeface="+mn-lt"/>
              </a:rPr>
              <a:t>2 and 3 of Magistrates Courts Act (MCA</a:t>
            </a:r>
            <a:r>
              <a:rPr lang="en-US" sz="2400" dirty="0" smtClean="0">
                <a:latin typeface="+mn-lt"/>
              </a:rPr>
              <a:t>) </a:t>
            </a:r>
            <a:r>
              <a:rPr lang="en-US" sz="2400" b="1" dirty="0" smtClean="0">
                <a:latin typeface="+mn-lt"/>
              </a:rPr>
              <a:t>- </a:t>
            </a:r>
            <a:r>
              <a:rPr lang="en-US" sz="2400" dirty="0" smtClean="0">
                <a:latin typeface="+mn-lt"/>
              </a:rPr>
              <a:t>Currently 82/160  </a:t>
            </a:r>
            <a:r>
              <a:rPr lang="en-US" sz="2400" dirty="0">
                <a:latin typeface="+mn-lt"/>
              </a:rPr>
              <a:t>Chief Magisterial </a:t>
            </a:r>
            <a:r>
              <a:rPr lang="en-US" sz="2400" dirty="0" smtClean="0">
                <a:latin typeface="+mn-lt"/>
              </a:rPr>
              <a:t>areas</a:t>
            </a:r>
            <a:endParaRPr lang="en-US" sz="2400" dirty="0">
              <a:latin typeface="+mn-lt"/>
            </a:endParaRPr>
          </a:p>
          <a:p>
            <a:pPr lvl="1" algn="just"/>
            <a:r>
              <a:rPr lang="en-US" sz="2400" dirty="0">
                <a:latin typeface="+mn-lt"/>
              </a:rPr>
              <a:t>Grades of </a:t>
            </a:r>
            <a:r>
              <a:rPr lang="en-US" sz="2400" dirty="0" smtClean="0">
                <a:latin typeface="+mn-lt"/>
              </a:rPr>
              <a:t>Magistrates - S.4 (2) </a:t>
            </a:r>
            <a:r>
              <a:rPr lang="en-US" sz="2400" dirty="0">
                <a:latin typeface="+mn-lt"/>
              </a:rPr>
              <a:t>of the </a:t>
            </a:r>
            <a:r>
              <a:rPr lang="en-US" sz="2400" dirty="0" smtClean="0">
                <a:latin typeface="+mn-lt"/>
              </a:rPr>
              <a:t>MCA as amended by Act 7/2007 provides for three </a:t>
            </a:r>
            <a:r>
              <a:rPr lang="en-US" sz="2400" dirty="0">
                <a:latin typeface="+mn-lt"/>
              </a:rPr>
              <a:t>grades of Magistrates;</a:t>
            </a:r>
          </a:p>
          <a:p>
            <a:pPr lvl="2" algn="just"/>
            <a:r>
              <a:rPr lang="en-US" sz="2400" dirty="0">
                <a:latin typeface="+mn-lt"/>
              </a:rPr>
              <a:t>Chief Magistrate</a:t>
            </a:r>
          </a:p>
          <a:p>
            <a:pPr lvl="2" algn="just"/>
            <a:r>
              <a:rPr lang="en-US" sz="2400" dirty="0">
                <a:latin typeface="+mn-lt"/>
              </a:rPr>
              <a:t>Magistrate Grade I</a:t>
            </a:r>
          </a:p>
          <a:p>
            <a:pPr lvl="2" algn="just"/>
            <a:r>
              <a:rPr lang="en-US" sz="2400" dirty="0">
                <a:latin typeface="+mn-lt"/>
              </a:rPr>
              <a:t>Magistrate Grade </a:t>
            </a:r>
            <a:r>
              <a:rPr lang="en-US" sz="2400" dirty="0" smtClean="0">
                <a:latin typeface="+mn-lt"/>
              </a:rPr>
              <a:t>II </a:t>
            </a:r>
            <a:r>
              <a:rPr lang="en-US" sz="2400" dirty="0">
                <a:latin typeface="+mn-lt"/>
              </a:rPr>
              <a:t>(phase out ongoing)</a:t>
            </a: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11</a:t>
            </a:fld>
            <a:endParaRPr lang="en-US"/>
          </a:p>
        </p:txBody>
      </p:sp>
    </p:spTree>
    <p:extLst>
      <p:ext uri="{BB962C8B-B14F-4D97-AF65-F5344CB8AC3E}">
        <p14:creationId xmlns:p14="http://schemas.microsoft.com/office/powerpoint/2010/main" val="294383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smtClean="0">
                <a:solidFill>
                  <a:srgbClr val="7030A0"/>
                </a:solidFill>
                <a:latin typeface="Franklin Gothic Book" panose="020B0503020102020204" pitchFamily="34" charset="0"/>
                <a:cs typeface="Times New Roman" panose="02020603050405020304" pitchFamily="18" charset="0"/>
              </a:rPr>
              <a:t>COVERAGE OF THE JUDICIARY</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lgn="just">
              <a:lnSpc>
                <a:spcPct val="150000"/>
              </a:lnSpc>
              <a:buNone/>
              <a:defRPr/>
            </a:pPr>
            <a:endParaRPr lang="en-GB" alt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12</a:t>
            </a:fld>
            <a:endParaRPr lang="en-US"/>
          </a:p>
        </p:txBody>
      </p:sp>
      <p:sp>
        <p:nvSpPr>
          <p:cNvPr id="5" name="AutoShape 2" descr="https://apis.mail.yahoo.com/ws/v3/mailboxes/@.id==VjN-ruZZkRN0-qvN32Gy_Ytre4vxjB4tfhouW9kSKcK9dpZVSTl51cdyznNn9NULiTU4UWhjIv2uHVC2R0Wv8Q9VgQ/messages/@.id==AFrm0m8TIPl4YwKArA06uKdUmGE/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p:nvPr/>
        </p:nvPicPr>
        <p:blipFill>
          <a:blip r:embed="rId2"/>
          <a:stretch>
            <a:fillRect/>
          </a:stretch>
        </p:blipFill>
        <p:spPr>
          <a:xfrm>
            <a:off x="460375" y="1052051"/>
            <a:ext cx="8378825" cy="6086167"/>
          </a:xfrm>
          <a:prstGeom prst="rect">
            <a:avLst/>
          </a:prstGeom>
        </p:spPr>
      </p:pic>
    </p:spTree>
    <p:extLst>
      <p:ext uri="{BB962C8B-B14F-4D97-AF65-F5344CB8AC3E}">
        <p14:creationId xmlns:p14="http://schemas.microsoft.com/office/powerpoint/2010/main" val="355619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THE STRUCTURAL LEADERSHIP </a:t>
            </a:r>
          </a:p>
          <a:p>
            <a:pPr marL="0" indent="0" algn="ctr">
              <a:lnSpc>
                <a:spcPct val="200000"/>
              </a:lnSpc>
              <a:buNone/>
            </a:pPr>
            <a:r>
              <a:rPr lang="en-US" sz="4800" b="1" i="1" dirty="0" smtClean="0">
                <a:solidFill>
                  <a:srgbClr val="7030A0"/>
                </a:solidFill>
                <a:latin typeface="Algerian" panose="04020705040A02060702" pitchFamily="82" charset="0"/>
              </a:rPr>
              <a:t>OF THE JUDICIARY</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13</a:t>
            </a:fld>
            <a:endParaRPr lang="en-US"/>
          </a:p>
        </p:txBody>
      </p:sp>
    </p:spTree>
    <p:extLst>
      <p:ext uri="{BB962C8B-B14F-4D97-AF65-F5344CB8AC3E}">
        <p14:creationId xmlns:p14="http://schemas.microsoft.com/office/powerpoint/2010/main" val="162267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4E1F6F-ED90-4B53-9753-5BD89F3AF7FC}"/>
              </a:ext>
            </a:extLst>
          </p:cNvPr>
          <p:cNvPicPr>
            <a:picLocks noGrp="1" noChangeAspect="1"/>
          </p:cNvPicPr>
          <p:nvPr>
            <p:ph idx="1"/>
          </p:nvPr>
        </p:nvPicPr>
        <p:blipFill>
          <a:blip r:embed="rId2"/>
          <a:stretch>
            <a:fillRect/>
          </a:stretch>
        </p:blipFill>
        <p:spPr>
          <a:xfrm>
            <a:off x="12357" y="0"/>
            <a:ext cx="9193427" cy="7390233"/>
          </a:xfrm>
          <a:prstGeom prst="rect">
            <a:avLst/>
          </a:prstGeom>
        </p:spPr>
      </p:pic>
    </p:spTree>
    <p:extLst>
      <p:ext uri="{BB962C8B-B14F-4D97-AF65-F5344CB8AC3E}">
        <p14:creationId xmlns:p14="http://schemas.microsoft.com/office/powerpoint/2010/main" val="264520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a:t>Chief Justice</a:t>
            </a:r>
          </a:p>
          <a:p>
            <a:pPr lvl="1"/>
            <a:r>
              <a:rPr lang="en-GB" sz="2400" dirty="0"/>
              <a:t>Head of the Judiciary and responsible for the administration and supervision of all courts in Uganda- Article 133 (1)</a:t>
            </a:r>
          </a:p>
          <a:p>
            <a:pPr lvl="1"/>
            <a:r>
              <a:rPr lang="en-GB" sz="2400" dirty="0"/>
              <a:t>Issue orders and directions to courts necessary for the proper and efficient administration of justice- Article 133 (2)</a:t>
            </a:r>
          </a:p>
          <a:p>
            <a:pPr lvl="1"/>
            <a:r>
              <a:rPr lang="en-GB" sz="2400" dirty="0"/>
              <a:t>Assign administrative duties of a higher status to a judicial officer for a specified period of time- S. 3 (a) AJA, 2020</a:t>
            </a:r>
          </a:p>
          <a:p>
            <a:pPr lvl="1"/>
            <a:r>
              <a:rPr lang="en-GB" sz="2400" dirty="0"/>
              <a:t>Establish performance and evaluation systems for the Judiciary- S. 3 (b) AJA, </a:t>
            </a:r>
            <a:r>
              <a:rPr lang="en-GB" sz="2400" dirty="0" smtClean="0"/>
              <a:t>2020</a:t>
            </a:r>
          </a:p>
          <a:p>
            <a:pPr lvl="1"/>
            <a:r>
              <a:rPr lang="en-GB" sz="2400" dirty="0" smtClean="0"/>
              <a:t>Chairperson of the Judiciary Council- S. 4 (2) AJA, 2020</a:t>
            </a:r>
            <a:endParaRPr lang="en-GB" sz="2400" dirty="0"/>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15</a:t>
            </a:fld>
            <a:endParaRPr lang="en-US"/>
          </a:p>
        </p:txBody>
      </p:sp>
    </p:spTree>
    <p:extLst>
      <p:ext uri="{BB962C8B-B14F-4D97-AF65-F5344CB8AC3E}">
        <p14:creationId xmlns:p14="http://schemas.microsoft.com/office/powerpoint/2010/main" val="328432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smtClean="0"/>
              <a:t>Deputy Chief Justice</a:t>
            </a:r>
          </a:p>
          <a:p>
            <a:pPr marL="0" indent="0">
              <a:buNone/>
            </a:pPr>
            <a:endParaRPr lang="en-US" sz="3200" dirty="0"/>
          </a:p>
          <a:p>
            <a:pPr lvl="1"/>
            <a:r>
              <a:rPr lang="en-US" sz="2800" dirty="0"/>
              <a:t>Deputize the Chief Justice as and when the need arises- Article 136 1 (a)</a:t>
            </a:r>
          </a:p>
          <a:p>
            <a:pPr lvl="1"/>
            <a:r>
              <a:rPr lang="en-US" sz="2800" dirty="0"/>
              <a:t>Head of the Court of Appeal and in that capacity assists the Chief Justice in the administration of that </a:t>
            </a:r>
            <a:r>
              <a:rPr lang="en-US" sz="2800" dirty="0" smtClean="0"/>
              <a:t>Court</a:t>
            </a:r>
            <a:endParaRPr lang="en-US" sz="2800" dirty="0"/>
          </a:p>
          <a:p>
            <a:pPr lvl="1"/>
            <a:r>
              <a:rPr lang="en-US" sz="2800" dirty="0"/>
              <a:t>Perform such other functions as may be delegated or assigned by the Chief Justice</a:t>
            </a:r>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16</a:t>
            </a:fld>
            <a:endParaRPr lang="en-US"/>
          </a:p>
        </p:txBody>
      </p:sp>
    </p:spTree>
    <p:extLst>
      <p:ext uri="{BB962C8B-B14F-4D97-AF65-F5344CB8AC3E}">
        <p14:creationId xmlns:p14="http://schemas.microsoft.com/office/powerpoint/2010/main" val="214445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a:t>Principal Judge</a:t>
            </a:r>
          </a:p>
          <a:p>
            <a:pPr lvl="1"/>
            <a:r>
              <a:rPr lang="en-US" sz="2800" dirty="0"/>
              <a:t>Head of the High Court  and in that capacity assists the Chief Justice in the administration of the High Court and the subordinate </a:t>
            </a:r>
            <a:r>
              <a:rPr lang="en-US" sz="2800" dirty="0" smtClean="0"/>
              <a:t>Courts-Article </a:t>
            </a:r>
            <a:r>
              <a:rPr lang="en-US" sz="2800" dirty="0"/>
              <a:t>141 (1) (a)</a:t>
            </a:r>
          </a:p>
          <a:p>
            <a:pPr lvl="1"/>
            <a:r>
              <a:rPr lang="en-US" sz="2800" dirty="0"/>
              <a:t>Perform such other functions as may be delegated or assigned by the Chief Justice-Article 141 (1) (b)</a:t>
            </a:r>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17</a:t>
            </a:fld>
            <a:endParaRPr lang="en-US"/>
          </a:p>
        </p:txBody>
      </p:sp>
    </p:spTree>
    <p:extLst>
      <p:ext uri="{BB962C8B-B14F-4D97-AF65-F5344CB8AC3E}">
        <p14:creationId xmlns:p14="http://schemas.microsoft.com/office/powerpoint/2010/main" val="255948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fontScale="92500" lnSpcReduction="20000"/>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4600" dirty="0"/>
              <a:t>Chief </a:t>
            </a:r>
            <a:r>
              <a:rPr lang="en-US" sz="4100" dirty="0"/>
              <a:t>Registrar</a:t>
            </a:r>
          </a:p>
          <a:p>
            <a:pPr lvl="1"/>
            <a:r>
              <a:rPr lang="en-US" sz="2800" dirty="0"/>
              <a:t>Established under Article 145 of the </a:t>
            </a:r>
            <a:r>
              <a:rPr lang="en-US" sz="2800" dirty="0" smtClean="0"/>
              <a:t>Constitution, S. 43 of the Judicature Act </a:t>
            </a:r>
            <a:r>
              <a:rPr lang="en-US" sz="2800" dirty="0"/>
              <a:t>and duties are provided for under Section 15 (2) of the AJA, 2020</a:t>
            </a:r>
          </a:p>
          <a:p>
            <a:pPr lvl="1"/>
            <a:r>
              <a:rPr lang="en-US" sz="2800" dirty="0"/>
              <a:t>He/she performs judicial functions vested in him/her by law.</a:t>
            </a:r>
          </a:p>
          <a:p>
            <a:pPr lvl="1"/>
            <a:r>
              <a:rPr lang="en-US" sz="2800" dirty="0"/>
              <a:t>He/she gives effect to policies and directions of the Chief Justice, Deputy Chief Justice and the Principal Judge</a:t>
            </a:r>
          </a:p>
          <a:p>
            <a:pPr lvl="1"/>
            <a:r>
              <a:rPr lang="en-US" sz="2800" dirty="0"/>
              <a:t>He/she gives effect to the work of overseeing judicial operations of all the Court of Judicature.</a:t>
            </a:r>
          </a:p>
          <a:p>
            <a:pPr lvl="1"/>
            <a:r>
              <a:rPr lang="en-US" sz="2800" dirty="0"/>
              <a:t>Monitoring and enhancing the quality of services and official procedures.</a:t>
            </a:r>
          </a:p>
          <a:p>
            <a:pPr lvl="1"/>
            <a:r>
              <a:rPr lang="en-US" sz="2800" dirty="0"/>
              <a:t>Communicating with government and the public on matters relating to the judiciary or any other matter which government may be concerned with</a:t>
            </a:r>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18</a:t>
            </a:fld>
            <a:endParaRPr lang="en-US"/>
          </a:p>
        </p:txBody>
      </p:sp>
    </p:spTree>
    <p:extLst>
      <p:ext uri="{BB962C8B-B14F-4D97-AF65-F5344CB8AC3E}">
        <p14:creationId xmlns:p14="http://schemas.microsoft.com/office/powerpoint/2010/main" val="1665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4600" dirty="0"/>
              <a:t>Chief </a:t>
            </a:r>
            <a:r>
              <a:rPr lang="en-US" sz="4100" dirty="0"/>
              <a:t>Registrar</a:t>
            </a:r>
          </a:p>
          <a:p>
            <a:pPr lvl="1" algn="just"/>
            <a:r>
              <a:rPr lang="en-US" sz="2400" dirty="0"/>
              <a:t>Implement the Judicial activities in the judiciary strategic plan.</a:t>
            </a:r>
          </a:p>
          <a:p>
            <a:pPr lvl="1" algn="just"/>
            <a:r>
              <a:rPr lang="en-US" sz="2400" dirty="0"/>
              <a:t>Assisting the Chief Justice, Deputy Chief Justice and the Principal Judge in the facilitation and supervision of Courts</a:t>
            </a:r>
          </a:p>
          <a:p>
            <a:pPr lvl="1" algn="just"/>
            <a:r>
              <a:rPr lang="en-US" sz="2400" dirty="0"/>
              <a:t>Linking the Judiciary and the Judicial Service Commission on appointments, promotions and disciplinary matters relating to Registrars and magistrates </a:t>
            </a:r>
            <a:endParaRPr lang="en-US" sz="2400" dirty="0" smtClean="0"/>
          </a:p>
          <a:p>
            <a:pPr lvl="1" algn="just"/>
            <a:r>
              <a:rPr lang="en-US" sz="2400" dirty="0" smtClean="0"/>
              <a:t>Secretary of the Judiciary Council – S (6) AJA, 2020</a:t>
            </a:r>
            <a:endParaRPr lang="en-US" sz="2400" dirty="0"/>
          </a:p>
          <a:p>
            <a:pPr lvl="1" algn="just"/>
            <a:r>
              <a:rPr lang="en-US" sz="2400" dirty="0"/>
              <a:t>Any other matters assigned by the Chief Justice, Deputy Chief Justice or Principal Judge and he/she reports to the Chief Justice in the exercise of his/her duties.</a:t>
            </a:r>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19</a:t>
            </a:fld>
            <a:endParaRPr lang="en-US"/>
          </a:p>
        </p:txBody>
      </p:sp>
    </p:spTree>
    <p:extLst>
      <p:ext uri="{BB962C8B-B14F-4D97-AF65-F5344CB8AC3E}">
        <p14:creationId xmlns:p14="http://schemas.microsoft.com/office/powerpoint/2010/main" val="129589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802034"/>
          </a:xfrm>
        </p:spPr>
        <p:txBody>
          <a:bodyPr>
            <a:normAutofit/>
          </a:bodyPr>
          <a:lstStyle/>
          <a:p>
            <a:pPr lvl="0"/>
            <a:r>
              <a:rPr lang="en-GB" sz="4000" b="1" dirty="0" smtClean="0">
                <a:latin typeface="Franklin Gothic Book" panose="020B0503020102020204" pitchFamily="34" charset="0"/>
              </a:rPr>
              <a:t>OVERVIEW </a:t>
            </a:r>
            <a:r>
              <a:rPr lang="en-GB" sz="4000" b="1" dirty="0">
                <a:latin typeface="Franklin Gothic Book" panose="020B0503020102020204" pitchFamily="34" charset="0"/>
              </a:rPr>
              <a:t>OF THE PRESENTATION</a:t>
            </a:r>
            <a:endParaRPr lang="en-US" sz="4000" b="1" dirty="0">
              <a:latin typeface="Franklin Gothic Book" panose="020B0503020102020204" pitchFamily="34" charset="0"/>
            </a:endParaRPr>
          </a:p>
        </p:txBody>
      </p:sp>
      <p:sp>
        <p:nvSpPr>
          <p:cNvPr id="3" name="Content Placeholder 2"/>
          <p:cNvSpPr>
            <a:spLocks noGrp="1"/>
          </p:cNvSpPr>
          <p:nvPr>
            <p:ph idx="1"/>
          </p:nvPr>
        </p:nvSpPr>
        <p:spPr>
          <a:xfrm>
            <a:off x="534432" y="1352550"/>
            <a:ext cx="9619774" cy="5907433"/>
          </a:xfrm>
        </p:spPr>
        <p:txBody>
          <a:bodyPr>
            <a:normAutofit/>
          </a:bodyPr>
          <a:lstStyle/>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Mandate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of the Judiciary</a:t>
            </a:r>
          </a:p>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Operations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Structure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of the Judiciary</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Structural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L</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eadership in the Judiciary - Hierarchy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Departments</a:t>
            </a:r>
          </a:p>
          <a:p>
            <a:pPr marL="514350" lvl="0" indent="-514350">
              <a:lnSpc>
                <a:spcPct val="150000"/>
              </a:lnSpc>
              <a:buFont typeface="+mj-lt"/>
              <a:buAutoNum type="arabicParenR"/>
            </a:pPr>
            <a:r>
              <a:rPr lang="en-US" sz="28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Structural Highlights of The Judiciary under the Administration of the Judiciary Act, 2020</a:t>
            </a:r>
          </a:p>
          <a:p>
            <a:pPr marL="514350" lvl="0" indent="-514350">
              <a:lnSpc>
                <a:spcPct val="150000"/>
              </a:lnSpc>
              <a:buFont typeface="+mj-lt"/>
              <a:buAutoNum type="arabicParen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Key Functions of the Judiciary</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14350" lvl="0" indent="-514350">
              <a:lnSpc>
                <a:spcPct val="150000"/>
              </a:lnSpc>
              <a:buFont typeface="+mj-lt"/>
              <a:buAutoNum type="arabicParenR"/>
            </a:pPr>
            <a:endParaRPr lang="en-US" sz="28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514350" lvl="0" indent="-514350">
              <a:lnSpc>
                <a:spcPct val="150000"/>
              </a:lnSpc>
              <a:buFont typeface="+mj-lt"/>
              <a:buAutoNum type="arabicParen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en-US" sz="2800" dirty="0">
              <a:solidFill>
                <a:srgbClr val="7030A0"/>
              </a:solidFill>
              <a:latin typeface="Calibri" panose="020F0502020204030204" pitchFamily="34" charset="0"/>
              <a:cs typeface="Calibri" panose="020F0502020204030204" pitchFamily="34" charset="0"/>
            </a:endParaRPr>
          </a:p>
          <a:p>
            <a:pPr marL="514350" indent="-514350">
              <a:buFont typeface="+mj-lt"/>
              <a:buAutoNum type="arabicParenR"/>
            </a:pPr>
            <a:endParaRPr lang="en-US" sz="3200" b="1" dirty="0">
              <a:solidFill>
                <a:srgbClr val="7030A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7030A0"/>
              </a:solidFill>
              <a:latin typeface="Times New Roman" panose="02020603050405020304" pitchFamily="18" charset="0"/>
              <a:cs typeface="Times New Roman" panose="02020603050405020304" pitchFamily="18" charset="0"/>
            </a:endParaRPr>
          </a:p>
          <a:p>
            <a:pPr marL="0" indent="0">
              <a:buNone/>
            </a:pPr>
            <a:endParaRPr lang="en-GB" sz="3200" dirty="0">
              <a:latin typeface="Franklin Gothic Medium" panose="020B060302010202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a:t>
            </a:fld>
            <a:endParaRPr lang="en-US"/>
          </a:p>
        </p:txBody>
      </p:sp>
    </p:spTree>
    <p:extLst>
      <p:ext uri="{BB962C8B-B14F-4D97-AF65-F5344CB8AC3E}">
        <p14:creationId xmlns:p14="http://schemas.microsoft.com/office/powerpoint/2010/main" val="134321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2800" b="1" dirty="0"/>
              <a:t>The Secretary to Judiciary </a:t>
            </a:r>
          </a:p>
          <a:p>
            <a:pPr lvl="1" algn="just"/>
            <a:r>
              <a:rPr lang="en-US" sz="2400" dirty="0"/>
              <a:t>Is the accounting officer and chief administrator for administrative/non judicial staff serving in the judiciary</a:t>
            </a:r>
          </a:p>
          <a:p>
            <a:pPr lvl="1" algn="just"/>
            <a:r>
              <a:rPr lang="en-US" sz="2400" dirty="0"/>
              <a:t>Duties under Section 17 (2) of the AJA, 2020 </a:t>
            </a:r>
          </a:p>
          <a:p>
            <a:pPr lvl="1" algn="just"/>
            <a:r>
              <a:rPr lang="en-US" sz="2400" dirty="0"/>
              <a:t>Organization of the Judiciary</a:t>
            </a:r>
          </a:p>
          <a:p>
            <a:pPr lvl="1" algn="just"/>
            <a:r>
              <a:rPr lang="en-US" sz="2400" dirty="0"/>
              <a:t>Tendering advise to the Chief Justice in respect of the administrative business of the Judiciary</a:t>
            </a:r>
          </a:p>
          <a:p>
            <a:pPr lvl="1" algn="just"/>
            <a:r>
              <a:rPr lang="en-US" sz="2400" dirty="0"/>
              <a:t>Implementing policies of the Government of Uganda</a:t>
            </a:r>
          </a:p>
          <a:p>
            <a:pPr lvl="1" algn="just"/>
            <a:r>
              <a:rPr lang="en-US" sz="2400" dirty="0"/>
              <a:t>Implementing the administrative activities in the Judiciary Strategic plan</a:t>
            </a:r>
          </a:p>
          <a:p>
            <a:pPr lvl="1" algn="just"/>
            <a:r>
              <a:rPr lang="en-US" sz="2400" dirty="0"/>
              <a:t>Expenditure of public funds by or in connection with the Judiciary </a:t>
            </a:r>
          </a:p>
          <a:p>
            <a:endParaRPr lang="en-US"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20</a:t>
            </a:fld>
            <a:endParaRPr lang="en-US"/>
          </a:p>
        </p:txBody>
      </p:sp>
    </p:spTree>
    <p:extLst>
      <p:ext uri="{BB962C8B-B14F-4D97-AF65-F5344CB8AC3E}">
        <p14:creationId xmlns:p14="http://schemas.microsoft.com/office/powerpoint/2010/main" val="111596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smtClean="0">
                <a:solidFill>
                  <a:srgbClr val="7030A0"/>
                </a:solidFill>
                <a:latin typeface="Franklin Gothic Book" panose="020B0503020102020204" pitchFamily="34" charset="0"/>
                <a:cs typeface="Times New Roman" panose="02020603050405020304" pitchFamily="18" charset="0"/>
              </a:rPr>
              <a:t>STRUCTURAL LEADERSHIP - REGISTRARS</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Registrars: </a:t>
            </a:r>
            <a:endParaRPr lang="en-US" sz="3200" b="1" dirty="0">
              <a:latin typeface="+mn-lt"/>
            </a:endParaRPr>
          </a:p>
          <a:p>
            <a:pPr>
              <a:buFont typeface="Wingdings" panose="05000000000000000000" pitchFamily="2" charset="2"/>
              <a:buChar char="q"/>
            </a:pPr>
            <a:r>
              <a:rPr lang="en-US" sz="2600" dirty="0" smtClean="0">
                <a:latin typeface="Arial Narrow" panose="020B0606020202030204" pitchFamily="34" charset="0"/>
                <a:cs typeface="Times New Roman" panose="02020603050405020304" pitchFamily="18" charset="0"/>
              </a:rPr>
              <a:t>Established under Article 145 of the Constitution, Section 43 of the Judicature Act and Section 16 of the AJA. 12 Registrars that support the Chief Registrar. 10 are presently in existence.   </a:t>
            </a:r>
            <a:endParaRPr lang="en-US" sz="2600"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Supreme Court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Court of Appeal</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High Court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Inspector of Courts</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Magistrates Affairs and Data Management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Planning, Research and Development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Human Resource Development and Training</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Alternative Dispute Resolution</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Public Relations and Communications</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Private Legal Secretary- CJ,DCJ and PJ</a:t>
            </a:r>
            <a:endParaRPr lang="en-US" dirty="0">
              <a:latin typeface="Arial Narrow" panose="020B0606020202030204" pitchFamily="34" charset="0"/>
              <a:cs typeface="Times New Roman" panose="02020603050405020304" pitchFamily="18" charset="0"/>
            </a:endParaRP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21</a:t>
            </a:fld>
            <a:endParaRPr lang="en-US"/>
          </a:p>
        </p:txBody>
      </p:sp>
    </p:spTree>
    <p:extLst>
      <p:ext uri="{BB962C8B-B14F-4D97-AF65-F5344CB8AC3E}">
        <p14:creationId xmlns:p14="http://schemas.microsoft.com/office/powerpoint/2010/main" val="4261850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LOWER BENCH</a:t>
            </a:r>
            <a:endParaRPr lang="en-US"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22</a:t>
            </a:fld>
            <a:endParaRPr lang="en-US"/>
          </a:p>
        </p:txBody>
      </p:sp>
      <p:graphicFrame>
        <p:nvGraphicFramePr>
          <p:cNvPr id="5" name="Object 7"/>
          <p:cNvGraphicFramePr>
            <a:graphicFrameLocks noChangeAspect="1"/>
          </p:cNvGraphicFramePr>
          <p:nvPr>
            <p:extLst>
              <p:ext uri="{D42A27DB-BD31-4B8C-83A1-F6EECF244321}">
                <p14:modId xmlns:p14="http://schemas.microsoft.com/office/powerpoint/2010/main" val="3674208815"/>
              </p:ext>
            </p:extLst>
          </p:nvPr>
        </p:nvGraphicFramePr>
        <p:xfrm>
          <a:off x="460375" y="1095153"/>
          <a:ext cx="9353550" cy="5550196"/>
        </p:xfrm>
        <a:graphic>
          <a:graphicData uri="http://schemas.openxmlformats.org/presentationml/2006/ole">
            <mc:AlternateContent xmlns:mc="http://schemas.openxmlformats.org/markup-compatibility/2006">
              <mc:Choice xmlns:v="urn:schemas-microsoft-com:vml" Requires="v">
                <p:oleObj spid="_x0000_s1070" r:id="rId3" imgW="15044698" imgH="9307797" progId="Visio.Drawing.11">
                  <p:embed/>
                </p:oleObj>
              </mc:Choice>
              <mc:Fallback>
                <p:oleObj r:id="rId3" imgW="15044698" imgH="9307797" progId="Visio.Drawing.11">
                  <p:embed/>
                  <p:pic>
                    <p:nvPicPr>
                      <p:cNvPr id="222213" name="Object 7"/>
                      <p:cNvPicPr>
                        <a:picLocks noChangeAspect="1" noChangeArrowheads="1"/>
                      </p:cNvPicPr>
                      <p:nvPr/>
                    </p:nvPicPr>
                    <p:blipFill>
                      <a:blip r:embed="rId4">
                        <a:extLst>
                          <a:ext uri="{28A0092B-C50C-407E-A947-70E740481C1C}">
                            <a14:useLocalDpi xmlns:a14="http://schemas.microsoft.com/office/drawing/2010/main" val="0"/>
                          </a:ext>
                        </a:extLst>
                      </a:blip>
                      <a:srcRect l="28586" b="22696"/>
                      <a:stretch>
                        <a:fillRect/>
                      </a:stretch>
                    </p:blipFill>
                    <p:spPr bwMode="auto">
                      <a:xfrm>
                        <a:off x="460375" y="1095153"/>
                        <a:ext cx="9353550" cy="55501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96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–DUTIES of  OFFICE BEARERS</a:t>
            </a:r>
          </a:p>
          <a:p>
            <a:pPr marL="342900" lvl="1" indent="-342900" algn="just">
              <a:lnSpc>
                <a:spcPct val="200000"/>
              </a:lnSpc>
              <a:buFont typeface="Arial" panose="020B0604020202020204" pitchFamily="34" charset="0"/>
              <a:buChar char="•"/>
            </a:pPr>
            <a:r>
              <a:rPr lang="en-US" sz="2400" b="1" dirty="0"/>
              <a:t>The schedule </a:t>
            </a:r>
            <a:r>
              <a:rPr lang="en-US" sz="2400" dirty="0"/>
              <a:t>of duties and key performance </a:t>
            </a:r>
            <a:r>
              <a:rPr lang="en-US" sz="2400" dirty="0" smtClean="0"/>
              <a:t>indicators </a:t>
            </a:r>
            <a:r>
              <a:rPr lang="en-US" sz="2400" dirty="0"/>
              <a:t>for Registrars and </a:t>
            </a:r>
            <a:r>
              <a:rPr lang="en-US" sz="2400" dirty="0" smtClean="0"/>
              <a:t>Magistrates 2016 </a:t>
            </a:r>
            <a:r>
              <a:rPr lang="en-US" sz="2400" dirty="0"/>
              <a:t>highlights the </a:t>
            </a:r>
            <a:r>
              <a:rPr lang="en-US" sz="2400" dirty="0" smtClean="0"/>
              <a:t>key </a:t>
            </a:r>
            <a:r>
              <a:rPr lang="en-US" sz="2400" dirty="0"/>
              <a:t>functions and duties for </a:t>
            </a:r>
            <a:r>
              <a:rPr lang="en-US" sz="2400" dirty="0" smtClean="0"/>
              <a:t>Registrars and Magistrates. </a:t>
            </a:r>
          </a:p>
          <a:p>
            <a:pPr marL="342900" lvl="1" indent="-342900" algn="just">
              <a:lnSpc>
                <a:spcPct val="200000"/>
              </a:lnSpc>
              <a:buFont typeface="Arial" panose="020B0604020202020204" pitchFamily="34" charset="0"/>
              <a:buChar char="•"/>
            </a:pPr>
            <a:r>
              <a:rPr lang="en-US" sz="2400" dirty="0" smtClean="0"/>
              <a:t>The said schedule is under review for the development of a comprehensive scheme of service that unpacks person specifications; behavioral competences, duties and responsibilities, key performance indicators among others</a:t>
            </a:r>
            <a:endParaRPr lang="en-US" sz="2400"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23</a:t>
            </a:fld>
            <a:endParaRPr lang="en-US"/>
          </a:p>
        </p:txBody>
      </p:sp>
    </p:spTree>
    <p:extLst>
      <p:ext uri="{BB962C8B-B14F-4D97-AF65-F5344CB8AC3E}">
        <p14:creationId xmlns:p14="http://schemas.microsoft.com/office/powerpoint/2010/main" val="336513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fontScale="90000"/>
          </a:bodyPr>
          <a:lstStyle/>
          <a:p>
            <a:r>
              <a:rPr lang="en-US" sz="3600" b="1" dirty="0" smtClean="0">
                <a:solidFill>
                  <a:srgbClr val="7030A0"/>
                </a:solidFill>
                <a:latin typeface="Franklin Gothic Book" panose="020B0503020102020204" pitchFamily="34" charset="0"/>
                <a:cs typeface="Times New Roman" panose="02020603050405020304" pitchFamily="18" charset="0"/>
              </a:rPr>
              <a:t>STRUCTURAL LEADERSHIP- DEPARTMENTS &amp; UNITS</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Departments: </a:t>
            </a:r>
            <a:endParaRPr lang="en-US" sz="3200" b="1" dirty="0">
              <a:latin typeface="+mn-lt"/>
            </a:endParaRPr>
          </a:p>
          <a:p>
            <a:pPr>
              <a:buFont typeface="Wingdings" panose="05000000000000000000" pitchFamily="2" charset="2"/>
              <a:buChar char="q"/>
            </a:pPr>
            <a:r>
              <a:rPr lang="en-US" sz="2600" dirty="0">
                <a:latin typeface="Arial Narrow" panose="020B0606020202030204" pitchFamily="34" charset="0"/>
                <a:cs typeface="Times New Roman" panose="02020603050405020304" pitchFamily="18" charset="0"/>
              </a:rPr>
              <a:t>5</a:t>
            </a:r>
            <a:r>
              <a:rPr lang="en-US" sz="2600" dirty="0" smtClean="0">
                <a:latin typeface="Arial Narrow" panose="020B0606020202030204" pitchFamily="34" charset="0"/>
                <a:cs typeface="Times New Roman" panose="02020603050405020304" pitchFamily="18" charset="0"/>
              </a:rPr>
              <a:t> </a:t>
            </a:r>
            <a:r>
              <a:rPr lang="en-US" sz="2600" dirty="0">
                <a:latin typeface="Arial Narrow" panose="020B0606020202030204" pitchFamily="34" charset="0"/>
                <a:cs typeface="Times New Roman" panose="02020603050405020304" pitchFamily="18" charset="0"/>
              </a:rPr>
              <a:t>departments and </a:t>
            </a:r>
            <a:r>
              <a:rPr lang="en-US" sz="2600" dirty="0" smtClean="0">
                <a:latin typeface="Arial Narrow" panose="020B0606020202030204" pitchFamily="34" charset="0"/>
                <a:cs typeface="Times New Roman" panose="02020603050405020304" pitchFamily="18" charset="0"/>
              </a:rPr>
              <a:t>2 specialized </a:t>
            </a:r>
            <a:r>
              <a:rPr lang="en-US" sz="2600" dirty="0">
                <a:latin typeface="Arial Narrow" panose="020B0606020202030204" pitchFamily="34" charset="0"/>
                <a:cs typeface="Times New Roman" panose="02020603050405020304" pitchFamily="18" charset="0"/>
              </a:rPr>
              <a:t>units that provide technical support to judicial services through the Secretary to the Judiciary:</a:t>
            </a:r>
          </a:p>
          <a:p>
            <a:pPr marL="514350" indent="-514350">
              <a:buFont typeface="+mj-lt"/>
              <a:buAutoNum type="romanLcPeriod"/>
            </a:pPr>
            <a:r>
              <a:rPr lang="en-US" sz="2600" dirty="0" smtClean="0">
                <a:latin typeface="Arial Narrow" panose="020B0606020202030204" pitchFamily="34" charset="0"/>
                <a:cs typeface="Times New Roman" panose="02020603050405020304" pitchFamily="18" charset="0"/>
              </a:rPr>
              <a:t>Finance </a:t>
            </a:r>
            <a:r>
              <a:rPr lang="en-US" sz="2600" dirty="0">
                <a:latin typeface="Arial Narrow" panose="020B0606020202030204" pitchFamily="34" charset="0"/>
                <a:cs typeface="Times New Roman" panose="02020603050405020304" pitchFamily="18" charset="0"/>
              </a:rPr>
              <a:t>and Administration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Human Resource Management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Engineering &amp; Technical Services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Information &amp; Communication Technology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Policy and Planning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Internal Audit Unit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Procurement &amp; Disposal Unit</a:t>
            </a: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24</a:t>
            </a:fld>
            <a:endParaRPr lang="en-US"/>
          </a:p>
        </p:txBody>
      </p:sp>
    </p:spTree>
    <p:extLst>
      <p:ext uri="{BB962C8B-B14F-4D97-AF65-F5344CB8AC3E}">
        <p14:creationId xmlns:p14="http://schemas.microsoft.com/office/powerpoint/2010/main" val="2178261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ED835C-16D9-B44E-AFAC-008CE890F602}" type="slidenum">
              <a:rPr lang="en-US" smtClean="0"/>
              <a:pPr/>
              <a:t>25</a:t>
            </a:fld>
            <a:endParaRPr lang="en-US"/>
          </a:p>
        </p:txBody>
      </p:sp>
      <p:sp>
        <p:nvSpPr>
          <p:cNvPr id="2" name="Rectangle 2"/>
          <p:cNvSpPr>
            <a:spLocks noChangeArrowheads="1"/>
          </p:cNvSpPr>
          <p:nvPr/>
        </p:nvSpPr>
        <p:spPr bwMode="auto">
          <a:xfrm>
            <a:off x="-1" y="43934"/>
            <a:ext cx="13224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800" b="1" i="1" u="none" strike="noStrike" cap="none" normalizeH="0" baseline="0" dirty="0" smtClean="0">
                <a:ln>
                  <a:noFill/>
                </a:ln>
                <a:solidFill>
                  <a:srgbClr val="7030A0"/>
                </a:solidFill>
                <a:effectLst/>
                <a:latin typeface="Arial" panose="020B0604020202020204" pitchFamily="34" charset="0"/>
              </a:rPr>
              <a:t>STRUCTURAL LEADERSHIP – DEPARTMENTS AND UNITS</a:t>
            </a:r>
          </a:p>
        </p:txBody>
      </p:sp>
      <p:graphicFrame>
        <p:nvGraphicFramePr>
          <p:cNvPr id="5" name="Object 4"/>
          <p:cNvGraphicFramePr>
            <a:graphicFrameLocks noChangeAspect="1"/>
          </p:cNvGraphicFramePr>
          <p:nvPr>
            <p:extLst>
              <p:ext uri="{D42A27DB-BD31-4B8C-83A1-F6EECF244321}">
                <p14:modId xmlns:p14="http://schemas.microsoft.com/office/powerpoint/2010/main" val="3580920308"/>
              </p:ext>
            </p:extLst>
          </p:nvPr>
        </p:nvGraphicFramePr>
        <p:xfrm>
          <a:off x="685800" y="1754372"/>
          <a:ext cx="6974390" cy="4263656"/>
        </p:xfrm>
        <a:graphic>
          <a:graphicData uri="http://schemas.openxmlformats.org/presentationml/2006/ole">
            <mc:AlternateContent xmlns:mc="http://schemas.openxmlformats.org/markup-compatibility/2006">
              <mc:Choice xmlns:v="urn:schemas-microsoft-com:vml" Requires="v">
                <p:oleObj spid="_x0000_s2093" r:id="rId3" imgW="9982726" imgH="2962974" progId="Visio.Drawing.11">
                  <p:embed/>
                </p:oleObj>
              </mc:Choice>
              <mc:Fallback>
                <p:oleObj r:id="rId3" imgW="9982726" imgH="296297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4372"/>
                        <a:ext cx="6974390" cy="4263656"/>
                      </a:xfrm>
                      <a:prstGeom prst="rect">
                        <a:avLst/>
                      </a:prstGeom>
                      <a:noFill/>
                    </p:spPr>
                  </p:pic>
                </p:oleObj>
              </mc:Fallback>
            </mc:AlternateContent>
          </a:graphicData>
        </a:graphic>
      </p:graphicFrame>
    </p:spTree>
    <p:extLst>
      <p:ext uri="{BB962C8B-B14F-4D97-AF65-F5344CB8AC3E}">
        <p14:creationId xmlns:p14="http://schemas.microsoft.com/office/powerpoint/2010/main" val="273404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CHANGES IN STRUCTURE USHERED BY THE administration of the JUDICIARY act, 2020</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CDED835C-16D9-B44E-AFAC-008CE890F602}" type="slidenum">
              <a:rPr kumimoji="0" lang="en-US" sz="1400" b="0" i="0" u="none" strike="noStrike" kern="1200" cap="none" spc="0" normalizeH="0" baseline="0" noProof="0" smtClean="0">
                <a:ln>
                  <a:noFill/>
                </a:ln>
                <a:solidFill>
                  <a:prstClr val="black">
                    <a:tint val="75000"/>
                  </a:prstClr>
                </a:solidFill>
                <a:effectLst/>
                <a:uLnTx/>
                <a:uFillTx/>
                <a:latin typeface="Tahoma"/>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black">
                  <a:tint val="75000"/>
                </a:prstClr>
              </a:solidFill>
              <a:effectLst/>
              <a:uLnTx/>
              <a:uFillTx/>
              <a:latin typeface="Tahoma"/>
              <a:ea typeface="+mn-ea"/>
              <a:cs typeface="+mn-cs"/>
            </a:endParaRPr>
          </a:p>
        </p:txBody>
      </p:sp>
    </p:spTree>
    <p:extLst>
      <p:ext uri="{BB962C8B-B14F-4D97-AF65-F5344CB8AC3E}">
        <p14:creationId xmlns:p14="http://schemas.microsoft.com/office/powerpoint/2010/main" val="361045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The Administration of the Judiciary Act, 2020 bring to better the structure of the Institution?</a:t>
            </a:r>
            <a:endParaRPr lang="en-US" dirty="0"/>
          </a:p>
        </p:txBody>
      </p:sp>
      <p:sp>
        <p:nvSpPr>
          <p:cNvPr id="3" name="Content Placeholder 2"/>
          <p:cNvSpPr>
            <a:spLocks noGrp="1"/>
          </p:cNvSpPr>
          <p:nvPr>
            <p:ph idx="1"/>
          </p:nvPr>
        </p:nvSpPr>
        <p:spPr/>
        <p:txBody>
          <a:bodyPr>
            <a:normAutofit/>
          </a:bodyPr>
          <a:lstStyle/>
          <a:p>
            <a:pPr algn="just"/>
            <a:r>
              <a:rPr lang="en-GB" sz="2800" dirty="0" smtClean="0"/>
              <a:t>The Act ushered in opportunities  hitherto unknown to the Judiciary.</a:t>
            </a:r>
          </a:p>
          <a:p>
            <a:pPr algn="just"/>
            <a:r>
              <a:rPr lang="en-GB" sz="2800" dirty="0" smtClean="0"/>
              <a:t>The novelty of opportunities to explore is what, upon reflection made us start making reference to a </a:t>
            </a:r>
            <a:r>
              <a:rPr lang="en-GB" sz="2800" b="1" i="1" dirty="0" smtClean="0"/>
              <a:t>“New Judiciary”</a:t>
            </a:r>
          </a:p>
          <a:p>
            <a:pPr algn="just"/>
            <a:r>
              <a:rPr lang="en-GB" sz="2800" dirty="0" smtClean="0"/>
              <a:t>For purposes of this presentation I will simply give highlights of the Act that further enumerate the structure of the Judiciary.</a:t>
            </a:r>
            <a:endParaRPr lang="en-US" sz="28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27</a:t>
            </a:fld>
            <a:endParaRPr lang="en-US"/>
          </a:p>
        </p:txBody>
      </p:sp>
    </p:spTree>
    <p:extLst>
      <p:ext uri="{BB962C8B-B14F-4D97-AF65-F5344CB8AC3E}">
        <p14:creationId xmlns:p14="http://schemas.microsoft.com/office/powerpoint/2010/main" val="386173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534988" y="111125"/>
            <a:ext cx="9618662" cy="687388"/>
          </a:xfrm>
        </p:spPr>
        <p:txBody>
          <a:bodyPr>
            <a:normAutofit fontScale="90000"/>
          </a:bodyPr>
          <a:lstStyle/>
          <a:p>
            <a:r>
              <a:rPr lang="en-US" altLang="en-US" b="1" dirty="0"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STRUCTURE UNDER AJA</a:t>
            </a:r>
            <a:endParaRPr lang="en-US" altLang="en-US" dirty="0"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198438" y="1169988"/>
            <a:ext cx="4297362" cy="6229350"/>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a</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The Judiciary Service comprising both Judicial and non-Judicial staff with an Expanded Structure – Section 13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4702175" y="893763"/>
            <a:ext cx="5753100" cy="6208712"/>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a:buNone/>
              <a:defRPr/>
            </a:pPr>
            <a:endParaRPr lang="en-US" sz="2600" dirty="0" smtClean="0"/>
          </a:p>
          <a:p>
            <a:pPr marL="913457" lvl="1" indent="-457200">
              <a:buFont typeface="Wingdings" panose="05000000000000000000" pitchFamily="2" charset="2"/>
              <a:buChar char="q"/>
              <a:defRPr/>
            </a:pPr>
            <a:r>
              <a:rPr lang="en-US" sz="2800" dirty="0"/>
              <a:t>4</a:t>
            </a:r>
            <a:r>
              <a:rPr lang="en-US" sz="2800" dirty="0" smtClean="0"/>
              <a:t> </a:t>
            </a:r>
            <a:r>
              <a:rPr lang="en-US" sz="2800" dirty="0" smtClean="0"/>
              <a:t>regional Courts of Appeal </a:t>
            </a:r>
          </a:p>
          <a:p>
            <a:pPr marL="913457" lvl="1" indent="-457200">
              <a:buFont typeface="Wingdings" panose="05000000000000000000" pitchFamily="2" charset="2"/>
              <a:buChar char="q"/>
              <a:defRPr/>
            </a:pPr>
            <a:r>
              <a:rPr lang="en-US" sz="2800" dirty="0" smtClean="0"/>
              <a:t>Operationalization of 24 High Court Circuits and 38 </a:t>
            </a:r>
            <a:r>
              <a:rPr lang="en-US" sz="2800" dirty="0" err="1" smtClean="0"/>
              <a:t>gazetted</a:t>
            </a:r>
            <a:r>
              <a:rPr lang="en-US" sz="2800" dirty="0" smtClean="0"/>
              <a:t> (increased from 20)</a:t>
            </a:r>
            <a:endParaRPr lang="en-US" sz="2800" dirty="0" smtClean="0"/>
          </a:p>
          <a:p>
            <a:pPr marL="913457" lvl="1" indent="-457200">
              <a:buFont typeface="Wingdings" panose="05000000000000000000" pitchFamily="2" charset="2"/>
              <a:buChar char="q"/>
              <a:defRPr/>
            </a:pPr>
            <a:r>
              <a:rPr lang="en-US" sz="2800" dirty="0" smtClean="0"/>
              <a:t>Chief Magistrate in every district</a:t>
            </a:r>
          </a:p>
          <a:p>
            <a:pPr marL="913457" lvl="1" indent="-457200">
              <a:buFont typeface="Wingdings" panose="05000000000000000000" pitchFamily="2" charset="2"/>
              <a:buChar char="q"/>
              <a:defRPr/>
            </a:pPr>
            <a:r>
              <a:rPr lang="en-US" sz="2800" dirty="0" smtClean="0"/>
              <a:t>Magistrate Grade One in every Constituency</a:t>
            </a:r>
          </a:p>
          <a:p>
            <a:pPr marL="913457" lvl="1" indent="-457200">
              <a:buFont typeface="Wingdings" panose="05000000000000000000" pitchFamily="2" charset="2"/>
              <a:buChar char="q"/>
              <a:defRPr/>
            </a:pPr>
            <a:r>
              <a:rPr lang="en-US" sz="2800" dirty="0" smtClean="0"/>
              <a:t>Magistrates Grade One –Research function</a:t>
            </a:r>
            <a:endParaRPr lang="en-US" sz="2800" dirty="0"/>
          </a:p>
        </p:txBody>
      </p:sp>
      <p:sp>
        <p:nvSpPr>
          <p:cNvPr id="217094" name="Title 1"/>
          <p:cNvSpPr txBox="1">
            <a:spLocks/>
          </p:cNvSpPr>
          <p:nvPr/>
        </p:nvSpPr>
        <p:spPr bwMode="auto">
          <a:xfrm>
            <a:off x="4738688" y="3757613"/>
            <a:ext cx="58277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nchor="ctr"/>
          <a:lstStyle/>
          <a:p>
            <a:pPr eaLnBrk="1" hangingPunct="1"/>
            <a:endParaRPr lang="en-US" altLang="en-US" sz="2800" b="1" dirty="0">
              <a:solidFill>
                <a:srgbClr val="660066"/>
              </a:solidFill>
              <a:latin typeface="Franklin Gothic Medium" panose="020B0603020102020204" pitchFamily="34" charset="0"/>
            </a:endParaRPr>
          </a:p>
          <a:p>
            <a:pPr eaLnBrk="1" hangingPunct="1"/>
            <a:endParaRPr lang="en-US" altLang="en-US" sz="2800" b="1" dirty="0">
              <a:solidFill>
                <a:srgbClr val="660066"/>
              </a:solidFill>
              <a:latin typeface="Franklin Gothic Medium" panose="020B0603020102020204" pitchFamily="34" charset="0"/>
            </a:endParaRPr>
          </a:p>
          <a:p>
            <a:pPr eaLnBrk="1" hangingPunct="1"/>
            <a:endParaRPr lang="en-US" altLang="en-US" sz="2800" dirty="0">
              <a:solidFill>
                <a:srgbClr val="660066"/>
              </a:solidFill>
              <a:latin typeface="Franklin Gothic Medium" panose="020B0603020102020204" pitchFamily="34" charset="0"/>
            </a:endParaRPr>
          </a:p>
        </p:txBody>
      </p:sp>
      <p:sp>
        <p:nvSpPr>
          <p:cNvPr id="2170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D2F117-8B6A-4E00-8AB5-396E225FFC9C}" type="slidenum">
              <a:rPr lang="en-US" altLang="en-US" smtClean="0"/>
              <a:pPr/>
              <a:t>28</a:t>
            </a:fld>
            <a:endParaRPr lang="en-US" altLang="en-US" smtClean="0"/>
          </a:p>
        </p:txBody>
      </p:sp>
    </p:spTree>
    <p:extLst>
      <p:ext uri="{BB962C8B-B14F-4D97-AF65-F5344CB8AC3E}">
        <p14:creationId xmlns:p14="http://schemas.microsoft.com/office/powerpoint/2010/main" val="2216807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534988" y="303213"/>
            <a:ext cx="9618662" cy="687387"/>
          </a:xfrm>
        </p:spPr>
        <p:txBody>
          <a:bodyPr>
            <a:normAutofit fontScale="90000"/>
          </a:bodyPr>
          <a:lstStyle/>
          <a:p>
            <a:r>
              <a:rPr lang="en-US" altLang="en-US" b="1" dirty="0"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STRUCTURE UNDER AJA</a:t>
            </a:r>
            <a:endParaRPr lang="en-US" altLang="en-US" dirty="0"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b</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A strengthened Inspectorate of Courts – Part III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1101725"/>
            <a:ext cx="5343525" cy="6229350"/>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Inspectorate creature of statute - Part III of AJA</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Regulations to govern the Inspectorate</a:t>
            </a:r>
          </a:p>
          <a:p>
            <a:pPr marL="913457" lvl="1" indent="-457200" algn="just">
              <a:lnSpc>
                <a:spcPct val="107000"/>
              </a:lnSpc>
              <a:spcBef>
                <a:spcPts val="0"/>
              </a:spcBef>
              <a:buFont typeface="Courier New" panose="02070309020205020404" pitchFamily="49" charset="0"/>
              <a:buChar char="o"/>
              <a:defRPr/>
            </a:pPr>
            <a:r>
              <a:rPr lang="en-US" sz="2400" dirty="0">
                <a:latin typeface="Tahoma" panose="020B0604030504040204" pitchFamily="34" charset="0"/>
                <a:ea typeface="Calibri" panose="020F0502020204030204" pitchFamily="34" charset="0"/>
                <a:cs typeface="Times New Roman" panose="02020603050405020304" pitchFamily="18" charset="0"/>
              </a:rPr>
              <a:t>E</a:t>
            </a:r>
            <a:r>
              <a:rPr lang="en-US" sz="2400" dirty="0" smtClean="0">
                <a:latin typeface="Tahoma" panose="020B0604030504040204" pitchFamily="34" charset="0"/>
                <a:ea typeface="Calibri" panose="020F0502020204030204" pitchFamily="34" charset="0"/>
                <a:cs typeface="Times New Roman" panose="02020603050405020304" pitchFamily="18" charset="0"/>
              </a:rPr>
              <a:t>xpanded capacity of the Inspectorate with regional offices in the near future</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Provision of vehicles, training </a:t>
            </a:r>
            <a:r>
              <a:rPr lang="en-US" sz="2400" dirty="0" err="1" smtClean="0">
                <a:latin typeface="Tahoma" panose="020B0604030504040204" pitchFamily="34" charset="0"/>
                <a:ea typeface="Calibri" panose="020F0502020204030204" pitchFamily="34" charset="0"/>
                <a:cs typeface="Times New Roman" panose="02020603050405020304" pitchFamily="18" charset="0"/>
              </a:rPr>
              <a:t>etc</a:t>
            </a:r>
            <a:r>
              <a:rPr lang="en-US" sz="2400" dirty="0" smtClean="0">
                <a:latin typeface="Tahoma" panose="020B0604030504040204" pitchFamily="34" charset="0"/>
                <a:ea typeface="Calibri" panose="020F0502020204030204" pitchFamily="34" charset="0"/>
                <a:cs typeface="Times New Roman" panose="02020603050405020304" pitchFamily="18" charset="0"/>
              </a:rPr>
              <a:t> </a:t>
            </a:r>
          </a:p>
          <a:p>
            <a:pPr marL="457200" indent="-457200" algn="just">
              <a:lnSpc>
                <a:spcPct val="107000"/>
              </a:lnSpc>
              <a:spcBef>
                <a:spcPts val="0"/>
              </a:spcBef>
              <a:buFont typeface="+mj-lt"/>
              <a:buAutoNum type="alphaLcParenR" startAt="4"/>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pic>
        <p:nvPicPr>
          <p:cNvPr id="2191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2413" y="4616450"/>
            <a:ext cx="23272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2" name="AutoShape 2" descr="https://apis.mail.yahoo.com/ws/v3/mailboxes/@.id==VjN-ruZZkRN0-qvN32Gy_Ytre4vxjB4tfhouW9kSKcK9dpZVSTl51cdyznNn9NULiTU4UWhjIv2uHVC2R0Wv8Q9VgQ/messages/@.id==AP8aM4MFKmoPYSDTYwCUcI0GdlI/content/parts/@.id==2/thumbnail?appid=YMailNorrin&amp;downloadWhenThumbnailFails=true&amp;pid=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219143" name="Picture 6" descr="C:\Users\USER\Desktop\Photos\PJ IN MASAKA HCC\4. KYAZANGA\IMG_7756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313" y="4648200"/>
            <a:ext cx="21812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FD34AF-8BD1-4DAB-9C06-D4B2B119D609}" type="slidenum">
              <a:rPr lang="en-US" altLang="en-US" smtClean="0"/>
              <a:pPr/>
              <a:t>29</a:t>
            </a:fld>
            <a:endParaRPr lang="en-US" altLang="en-US" smtClean="0"/>
          </a:p>
        </p:txBody>
      </p:sp>
    </p:spTree>
    <p:extLst>
      <p:ext uri="{BB962C8B-B14F-4D97-AF65-F5344CB8AC3E}">
        <p14:creationId xmlns:p14="http://schemas.microsoft.com/office/powerpoint/2010/main" val="200807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0"/>
            <a:ext cx="9619774" cy="960121"/>
          </a:xfrm>
        </p:spPr>
        <p:txBody>
          <a:bodyPr>
            <a:normAutofit/>
          </a:bodyPr>
          <a:lstStyle/>
          <a:p>
            <a:r>
              <a:rPr lang="en-US" sz="4000" b="1" dirty="0" smtClean="0">
                <a:latin typeface="Franklin Gothic Book" panose="020B0503020102020204" pitchFamily="34" charset="0"/>
              </a:rPr>
              <a:t>INTRODUCTION</a:t>
            </a:r>
            <a:r>
              <a:rPr lang="en-US" sz="4800" b="1" dirty="0" smtClean="0">
                <a:latin typeface="Engravers MT" panose="02090707080505020304" pitchFamily="18" charset="0"/>
              </a:rPr>
              <a:t> </a:t>
            </a:r>
            <a:endParaRPr lang="en-US" sz="4800" b="1" dirty="0">
              <a:latin typeface="Engravers MT" panose="02090707080505020304" pitchFamily="18" charset="0"/>
            </a:endParaRPr>
          </a:p>
        </p:txBody>
      </p:sp>
      <p:sp>
        <p:nvSpPr>
          <p:cNvPr id="3" name="Content Placeholder 2"/>
          <p:cNvSpPr>
            <a:spLocks noGrp="1"/>
          </p:cNvSpPr>
          <p:nvPr>
            <p:ph idx="1"/>
          </p:nvPr>
        </p:nvSpPr>
        <p:spPr>
          <a:xfrm>
            <a:off x="5604164" y="1234038"/>
            <a:ext cx="4668981" cy="5550533"/>
          </a:xfrm>
        </p:spPr>
        <p:txBody>
          <a:bodyPr>
            <a:noAutofit/>
          </a:bodyPr>
          <a:lstStyle/>
          <a:p>
            <a:pPr marL="0" indent="0" algn="just">
              <a:buNone/>
            </a:pPr>
            <a:r>
              <a:rPr lang="en-US" sz="2400" dirty="0" smtClean="0">
                <a:latin typeface="Tahoma" panose="020B0604030504040204" pitchFamily="34" charset="0"/>
                <a:ea typeface="Tahoma" panose="020B0604030504040204" pitchFamily="34" charset="0"/>
                <a:cs typeface="Tahoma" panose="020B0604030504040204" pitchFamily="34" charset="0"/>
              </a:rPr>
              <a:t>- Judicial </a:t>
            </a:r>
            <a:r>
              <a:rPr lang="en-US" sz="2400" dirty="0">
                <a:latin typeface="Tahoma" panose="020B0604030504040204" pitchFamily="34" charset="0"/>
                <a:ea typeface="Tahoma" panose="020B0604030504040204" pitchFamily="34" charset="0"/>
                <a:cs typeface="Tahoma" panose="020B0604030504040204" pitchFamily="34" charset="0"/>
              </a:rPr>
              <a:t>power is derived from the people </a:t>
            </a:r>
            <a:r>
              <a:rPr lang="en-US" sz="2400" dirty="0" smtClean="0">
                <a:latin typeface="Tahoma" panose="020B0604030504040204" pitchFamily="34" charset="0"/>
                <a:ea typeface="Tahoma" panose="020B0604030504040204" pitchFamily="34" charset="0"/>
                <a:cs typeface="Tahoma" panose="020B0604030504040204" pitchFamily="34" charset="0"/>
              </a:rPr>
              <a:t>- Article </a:t>
            </a:r>
            <a:r>
              <a:rPr lang="en-US" sz="2400" dirty="0">
                <a:latin typeface="Tahoma" panose="020B0604030504040204" pitchFamily="34" charset="0"/>
                <a:ea typeface="Tahoma" panose="020B0604030504040204" pitchFamily="34" charset="0"/>
                <a:cs typeface="Tahoma" panose="020B0604030504040204" pitchFamily="34" charset="0"/>
              </a:rPr>
              <a:t>126 (1) of the Constitution </a:t>
            </a:r>
          </a:p>
          <a:p>
            <a:pPr marL="0" indent="0" algn="just">
              <a:buNone/>
            </a:pPr>
            <a:r>
              <a:rPr lang="en-US" sz="2400" dirty="0" smtClean="0">
                <a:latin typeface="Tahoma" panose="020B0604030504040204" pitchFamily="34" charset="0"/>
                <a:ea typeface="Tahoma" panose="020B0604030504040204" pitchFamily="34" charset="0"/>
                <a:cs typeface="Tahoma" panose="020B0604030504040204" pitchFamily="34" charset="0"/>
              </a:rPr>
              <a:t>- Article </a:t>
            </a:r>
            <a:r>
              <a:rPr lang="en-US" sz="2400" dirty="0">
                <a:latin typeface="Tahoma" panose="020B0604030504040204" pitchFamily="34" charset="0"/>
                <a:ea typeface="Tahoma" panose="020B0604030504040204" pitchFamily="34" charset="0"/>
                <a:cs typeface="Tahoma" panose="020B0604030504040204" pitchFamily="34" charset="0"/>
              </a:rPr>
              <a:t>128 asserts the Independence of Judiciary</a:t>
            </a:r>
          </a:p>
        </p:txBody>
      </p:sp>
      <p:sp>
        <p:nvSpPr>
          <p:cNvPr id="5" name="Rectangle 4"/>
          <p:cNvSpPr/>
          <p:nvPr/>
        </p:nvSpPr>
        <p:spPr>
          <a:xfrm>
            <a:off x="106382" y="4256822"/>
            <a:ext cx="5497782" cy="2369880"/>
          </a:xfrm>
          <a:prstGeom prst="rect">
            <a:avLst/>
          </a:prstGeom>
        </p:spPr>
        <p:txBody>
          <a:bodyPr wrap="square">
            <a:spAutoFit/>
          </a:bodyPr>
          <a:lstStyle/>
          <a:p>
            <a:pPr algn="just"/>
            <a:r>
              <a:rPr lang="en-US" sz="2800" dirty="0">
                <a:latin typeface="Arial Narrow" panose="020B0606020202030204" pitchFamily="34" charset="0"/>
                <a:cs typeface="Times New Roman" panose="02020603050405020304" pitchFamily="18" charset="0"/>
              </a:rPr>
              <a:t> </a:t>
            </a:r>
            <a:r>
              <a:rPr lang="en-US" sz="2400" dirty="0">
                <a:latin typeface="Tahoma" panose="020B0604030504040204" pitchFamily="34" charset="0"/>
                <a:ea typeface="Tahoma" panose="020B0604030504040204" pitchFamily="34" charset="0"/>
                <a:cs typeface="Tahoma" panose="020B0604030504040204" pitchFamily="34" charset="0"/>
              </a:rPr>
              <a:t>The Judiciary is an arm of Government </a:t>
            </a:r>
          </a:p>
          <a:p>
            <a:pPr marL="978637" lvl="1" indent="-457200" algn="just">
              <a:buFontTx/>
              <a:buChar char="-"/>
            </a:pPr>
            <a:r>
              <a:rPr lang="en-US" sz="2400" dirty="0">
                <a:latin typeface="Tahoma" panose="020B0604030504040204" pitchFamily="34" charset="0"/>
                <a:ea typeface="Tahoma" panose="020B0604030504040204" pitchFamily="34" charset="0"/>
                <a:cs typeface="Tahoma" panose="020B0604030504040204" pitchFamily="34" charset="0"/>
              </a:rPr>
              <a:t>Established under Chapter 8 of the Constitution of the Republic of Uganda </a:t>
            </a:r>
          </a:p>
          <a:p>
            <a:pPr marL="978637" lvl="1" indent="-457200" algn="just">
              <a:buFontTx/>
              <a:buChar char="-"/>
            </a:pPr>
            <a:r>
              <a:rPr lang="en-US" sz="2400" dirty="0">
                <a:latin typeface="Tahoma" panose="020B0604030504040204" pitchFamily="34" charset="0"/>
                <a:ea typeface="Tahoma" panose="020B0604030504040204" pitchFamily="34" charset="0"/>
                <a:cs typeface="Tahoma" panose="020B0604030504040204" pitchFamily="34" charset="0"/>
              </a:rPr>
              <a:t>The Administration of the Judiciary Act, 2020</a:t>
            </a:r>
          </a:p>
        </p:txBody>
      </p:sp>
      <p:sp>
        <p:nvSpPr>
          <p:cNvPr id="6" name="Slide Number Placeholder 5"/>
          <p:cNvSpPr>
            <a:spLocks noGrp="1"/>
          </p:cNvSpPr>
          <p:nvPr>
            <p:ph type="sldNum" sz="quarter" idx="12"/>
          </p:nvPr>
        </p:nvSpPr>
        <p:spPr/>
        <p:txBody>
          <a:bodyPr/>
          <a:lstStyle/>
          <a:p>
            <a:fld id="{CDED835C-16D9-B44E-AFAC-008CE890F602}" type="slidenum">
              <a:rPr lang="en-US" smtClean="0"/>
              <a:pPr/>
              <a:t>3</a:t>
            </a:fld>
            <a:endParaRPr lang="en-US"/>
          </a:p>
        </p:txBody>
      </p:sp>
      <p:pic>
        <p:nvPicPr>
          <p:cNvPr id="7" name="Picture 6"/>
          <p:cNvPicPr>
            <a:picLocks noChangeAspect="1"/>
          </p:cNvPicPr>
          <p:nvPr/>
        </p:nvPicPr>
        <p:blipFill>
          <a:blip r:embed="rId2"/>
          <a:stretch>
            <a:fillRect/>
          </a:stretch>
        </p:blipFill>
        <p:spPr>
          <a:xfrm>
            <a:off x="534432" y="960121"/>
            <a:ext cx="4833981" cy="3208755"/>
          </a:xfrm>
          <a:prstGeom prst="rect">
            <a:avLst/>
          </a:prstGeom>
        </p:spPr>
      </p:pic>
    </p:spTree>
    <p:extLst>
      <p:ext uri="{BB962C8B-B14F-4D97-AF65-F5344CB8AC3E}">
        <p14:creationId xmlns:p14="http://schemas.microsoft.com/office/powerpoint/2010/main" val="363436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534988" y="303213"/>
            <a:ext cx="9618662" cy="687387"/>
          </a:xfrm>
        </p:spPr>
        <p:txBody>
          <a:bodyPr>
            <a:normAutofit fontScale="90000"/>
          </a:bodyPr>
          <a:lstStyle/>
          <a:p>
            <a:r>
              <a:rPr lang="en-US" altLang="en-US" b="1" dirty="0"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STRUCTURE UNDER AJA</a:t>
            </a:r>
            <a:endParaRPr lang="en-US" altLang="en-US" dirty="0"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512763" y="1349375"/>
            <a:ext cx="4297362" cy="5805488"/>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c</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Performance Management System - Part V – Section 18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4811713" y="892175"/>
            <a:ext cx="5341937" cy="5940425"/>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buFont typeface="Arial"/>
              <a:buNone/>
              <a:defRPr/>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r>
              <a:rPr lang="en-US" sz="2400" b="1" dirty="0" smtClean="0">
                <a:solidFill>
                  <a:srgbClr val="7030A0"/>
                </a:solidFill>
                <a:latin typeface="Tahoma" panose="020B0604030504040204" pitchFamily="34" charset="0"/>
                <a:ea typeface="Calibri" panose="020F0502020204030204" pitchFamily="34" charset="0"/>
                <a:cs typeface="Times New Roman" panose="02020603050405020304" pitchFamily="18" charset="0"/>
              </a:rPr>
              <a:t>360 degree performance weights</a:t>
            </a:r>
            <a:endParaRPr lang="en-US" sz="2400"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799157" lvl="1" indent="-342900" algn="just">
              <a:lnSpc>
                <a:spcPct val="107000"/>
              </a:lnSpc>
              <a:spcBef>
                <a:spcPts val="0"/>
              </a:spcBef>
              <a:buFont typeface="+mj-lt"/>
              <a:buAutoNum type="alphaLcPeriod" startAt="3"/>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pic>
        <p:nvPicPr>
          <p:cNvPr id="22016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9063" y="2117725"/>
            <a:ext cx="5438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19116B-920A-4B6C-BF90-90B9D5A05992}" type="slidenum">
              <a:rPr lang="en-US" altLang="en-US" smtClean="0"/>
              <a:pPr/>
              <a:t>30</a:t>
            </a:fld>
            <a:endParaRPr lang="en-US" altLang="en-US" smtClean="0"/>
          </a:p>
        </p:txBody>
      </p:sp>
    </p:spTree>
    <p:extLst>
      <p:ext uri="{BB962C8B-B14F-4D97-AF65-F5344CB8AC3E}">
        <p14:creationId xmlns:p14="http://schemas.microsoft.com/office/powerpoint/2010/main" val="1867362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534988" y="303213"/>
            <a:ext cx="9618662" cy="687387"/>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 </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d</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Expansion of the Judicial Training Institute (JTI) – Part VI</a:t>
            </a: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722313"/>
            <a:ext cx="5343525" cy="5876925"/>
          </a:xfrm>
          <a:prstGeom prst="rect">
            <a:avLst/>
          </a:prstGeom>
        </p:spPr>
        <p:txBody>
          <a:bodyPr lIns="104287" tIns="52144" rIns="104287" bIns="52144">
            <a:normAutofit fontScale="92500"/>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Construction of the state of the art modern training facility out of Kampala - concept being developed</a:t>
            </a: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Develop a training curriculum and </a:t>
            </a:r>
            <a:r>
              <a:rPr lang="en-US" sz="2400" dirty="0" err="1" smtClean="0">
                <a:latin typeface="Tahoma" panose="020B0604030504040204" pitchFamily="34" charset="0"/>
                <a:ea typeface="Calibri" panose="020F0502020204030204" pitchFamily="34" charset="0"/>
                <a:cs typeface="Times New Roman" panose="02020603050405020304" pitchFamily="18" charset="0"/>
              </a:rPr>
              <a:t>calender</a:t>
            </a:r>
            <a:r>
              <a:rPr lang="en-US" sz="2400" dirty="0" smtClean="0">
                <a:latin typeface="Tahoma" panose="020B0604030504040204" pitchFamily="34" charset="0"/>
                <a:ea typeface="Calibri" panose="020F0502020204030204" pitchFamily="34" charset="0"/>
                <a:cs typeface="Times New Roman" panose="02020603050405020304" pitchFamily="18" charset="0"/>
              </a:rPr>
              <a:t> for Judicial, non judicial staff and others </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routine refresher courses for judiciary</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courses JLOS agencies </a:t>
            </a:r>
          </a:p>
          <a:p>
            <a:pPr marL="913457" lvl="1" indent="-457200" algn="just">
              <a:lnSpc>
                <a:spcPct val="107000"/>
              </a:lnSpc>
              <a:spcBef>
                <a:spcPts val="0"/>
              </a:spcBef>
              <a:buFont typeface="Courier New" panose="02070309020205020404" pitchFamily="49" charset="0"/>
              <a:buChar char="o"/>
              <a:defRPr/>
            </a:pPr>
            <a:r>
              <a:rPr lang="en-US" sz="2400" dirty="0">
                <a:latin typeface="Tahoma" panose="020B0604030504040204" pitchFamily="34" charset="0"/>
                <a:ea typeface="Calibri" panose="020F0502020204030204" pitchFamily="34" charset="0"/>
                <a:cs typeface="Times New Roman" panose="02020603050405020304" pitchFamily="18" charset="0"/>
              </a:rPr>
              <a:t>c</a:t>
            </a:r>
            <a:r>
              <a:rPr lang="en-US" sz="2400" dirty="0" smtClean="0">
                <a:latin typeface="Tahoma" panose="020B0604030504040204" pitchFamily="34" charset="0"/>
                <a:ea typeface="Calibri" panose="020F0502020204030204" pitchFamily="34" charset="0"/>
                <a:cs typeface="Times New Roman" panose="02020603050405020304" pitchFamily="18" charset="0"/>
              </a:rPr>
              <a:t>ourses for LC Courts </a:t>
            </a:r>
          </a:p>
          <a:p>
            <a:pPr marL="913457" lvl="1" indent="-457200" algn="just">
              <a:lnSpc>
                <a:spcPct val="107000"/>
              </a:lnSpc>
              <a:spcBef>
                <a:spcPts val="0"/>
              </a:spcBef>
              <a:buFont typeface="Courier New" panose="02070309020205020404" pitchFamily="49" charset="0"/>
              <a:buChar char="o"/>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2 weeks induction training</a:t>
            </a: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Accreditation of the JTI by the National Council for Higher Education (NCHE) </a:t>
            </a: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sp>
        <p:nvSpPr>
          <p:cNvPr id="221189" name="AutoShape 2" descr="https://apis.mail.yahoo.com/ws/v3/mailboxes/@.id==VjN-ruZZkRN0-qvN32Gy_Ytre4vxjB4tfhouW9kSKcK9dpZVSTl51cdyznNn9NULiTU4UWhjIv2uHVC2R0Wv8Q9VgQ/messages/@.id==AP8aM4MFKmoPYSDTYwCUcI0GdlI/content/parts/@.id==2/thumbnail?appid=YMailNorrin&amp;downloadWhenThumbnailFails=true&amp;pid=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11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58238A-90B6-4431-AFA5-5DE7CA7B2BF5}" type="slidenum">
              <a:rPr lang="en-US" altLang="en-US" smtClean="0"/>
              <a:pPr/>
              <a:t>31</a:t>
            </a:fld>
            <a:endParaRPr lang="en-US" altLang="en-US" smtClean="0"/>
          </a:p>
        </p:txBody>
      </p:sp>
    </p:spTree>
    <p:extLst>
      <p:ext uri="{BB962C8B-B14F-4D97-AF65-F5344CB8AC3E}">
        <p14:creationId xmlns:p14="http://schemas.microsoft.com/office/powerpoint/2010/main" val="3482387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534988" y="303213"/>
            <a:ext cx="9618662" cy="687387"/>
          </a:xfrm>
        </p:spPr>
        <p:txBody>
          <a:bodyPr/>
          <a:lstStyle/>
          <a:p>
            <a:r>
              <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e</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The Judiciary Council</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1143000"/>
            <a:ext cx="5343525" cy="5959475"/>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spcAft>
                <a:spcPts val="800"/>
              </a:spcAft>
              <a:buFont typeface="Arial"/>
              <a:buNone/>
              <a:defRPr/>
            </a:pPr>
            <a:r>
              <a:rPr lang="en-US" sz="2800" dirty="0" smtClean="0">
                <a:latin typeface="Tahoma" panose="020B0604030504040204" pitchFamily="34" charset="0"/>
                <a:ea typeface="Calibri" panose="020F0502020204030204" pitchFamily="34" charset="0"/>
                <a:cs typeface="Times New Roman" panose="02020603050405020304" pitchFamily="18" charset="0"/>
              </a:rPr>
              <a:t>Judiciary Council</a:t>
            </a:r>
          </a:p>
          <a:p>
            <a:pPr marL="521436" lvl="1" indent="0" algn="just">
              <a:lnSpc>
                <a:spcPct val="107000"/>
              </a:lnSpc>
              <a:spcBef>
                <a:spcPts val="0"/>
              </a:spcBef>
              <a:spcAft>
                <a:spcPts val="800"/>
              </a:spcAft>
              <a:buFont typeface="Arial"/>
              <a:buNone/>
              <a:defRPr/>
            </a:pPr>
            <a:r>
              <a:rPr lang="en-US" sz="2800" dirty="0" smtClean="0">
                <a:latin typeface="Calibri" panose="020F0502020204030204" pitchFamily="34" charset="0"/>
                <a:ea typeface="Calibri" panose="020F0502020204030204" pitchFamily="34" charset="0"/>
                <a:cs typeface="Times New Roman" panose="02020603050405020304" pitchFamily="18" charset="0"/>
              </a:rPr>
              <a:t>-Sections 4 and 5 AJA</a:t>
            </a:r>
          </a:p>
          <a:p>
            <a:pPr marL="799157" lvl="1" indent="-342900" algn="just">
              <a:lnSpc>
                <a:spcPct val="107000"/>
              </a:lnSpc>
              <a:spcBef>
                <a:spcPts val="0"/>
              </a:spcBef>
              <a:buFont typeface="+mj-lt"/>
              <a:buAutoNum type="alphaLcParenR" startAt="4"/>
              <a:defRP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sz="2800" dirty="0"/>
          </a:p>
        </p:txBody>
      </p:sp>
      <p:sp>
        <p:nvSpPr>
          <p:cNvPr id="2232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B9D2D5-F918-44B9-895E-7F13E1A58D0B}" type="slidenum">
              <a:rPr lang="en-US" altLang="en-US" smtClean="0"/>
              <a:pPr/>
              <a:t>32</a:t>
            </a:fld>
            <a:endParaRPr lang="en-US" altLang="en-US" smtClean="0"/>
          </a:p>
        </p:txBody>
      </p:sp>
      <p:pic>
        <p:nvPicPr>
          <p:cNvPr id="2232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2816225"/>
            <a:ext cx="507047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38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THE FUNCTIONS OF THE JUDICIARY</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33</a:t>
            </a:fld>
            <a:endParaRPr lang="en-US"/>
          </a:p>
        </p:txBody>
      </p:sp>
    </p:spTree>
    <p:extLst>
      <p:ext uri="{BB962C8B-B14F-4D97-AF65-F5344CB8AC3E}">
        <p14:creationId xmlns:p14="http://schemas.microsoft.com/office/powerpoint/2010/main" val="70941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GB" sz="2400" dirty="0"/>
              <a:t>Adjudication of civil and criminal </a:t>
            </a:r>
            <a:r>
              <a:rPr lang="en-GB" sz="2400" dirty="0" smtClean="0"/>
              <a:t>matters - </a:t>
            </a:r>
            <a:r>
              <a:rPr lang="en-GB" sz="2400" dirty="0"/>
              <a:t>Article 126 (2) of the Constitution. Guiding principles </a:t>
            </a:r>
          </a:p>
          <a:p>
            <a:pPr marL="1484015" lvl="2" indent="-571500">
              <a:buFont typeface="+mj-lt"/>
              <a:buAutoNum type="alphaLcPeriod"/>
            </a:pPr>
            <a:r>
              <a:rPr lang="en-US" sz="2400" dirty="0">
                <a:ea typeface="Verdana" panose="020B0604030504040204" pitchFamily="34" charset="0"/>
              </a:rPr>
              <a:t>justice shall be done to all irrespective of their social or economic status</a:t>
            </a:r>
            <a:r>
              <a:rPr lang="en-US" sz="2400" dirty="0" smtClean="0">
                <a:ea typeface="Verdana" panose="020B0604030504040204" pitchFamily="34" charset="0"/>
              </a:rPr>
              <a:t>;</a:t>
            </a:r>
            <a:endParaRPr lang="en-US" sz="2400" dirty="0">
              <a:ea typeface="Verdana" panose="020B0604030504040204" pitchFamily="34" charset="0"/>
            </a:endParaRPr>
          </a:p>
          <a:p>
            <a:pPr marL="1484015" lvl="2" indent="-571500">
              <a:buFont typeface="+mj-lt"/>
              <a:buAutoNum type="alphaLcPeriod"/>
            </a:pPr>
            <a:r>
              <a:rPr lang="en-US" sz="2400" dirty="0">
                <a:ea typeface="Verdana" panose="020B0604030504040204" pitchFamily="34" charset="0"/>
              </a:rPr>
              <a:t>justice shall not be delayed</a:t>
            </a:r>
            <a:r>
              <a:rPr lang="en-US" sz="2400" dirty="0" smtClean="0">
                <a:ea typeface="Verdana" panose="020B0604030504040204" pitchFamily="34" charset="0"/>
              </a:rPr>
              <a:t>;</a:t>
            </a:r>
            <a:endParaRPr lang="en-US" sz="2400" dirty="0">
              <a:ea typeface="Verdana" panose="020B0604030504040204" pitchFamily="34" charset="0"/>
            </a:endParaRPr>
          </a:p>
          <a:p>
            <a:pPr marL="1484015" lvl="2" indent="-571500">
              <a:buFont typeface="+mj-lt"/>
              <a:buAutoNum type="alphaLcPeriod"/>
            </a:pPr>
            <a:r>
              <a:rPr lang="en-US" sz="2400" dirty="0">
                <a:ea typeface="Verdana" panose="020B0604030504040204" pitchFamily="34" charset="0"/>
              </a:rPr>
              <a:t>adequate compensation shall be awarded to victims of wrongs</a:t>
            </a:r>
            <a:r>
              <a:rPr lang="en-US" sz="2400" dirty="0" smtClean="0">
                <a:ea typeface="Verdana" panose="020B0604030504040204" pitchFamily="34" charset="0"/>
              </a:rPr>
              <a:t>;</a:t>
            </a:r>
            <a:endParaRPr lang="en-US" sz="2400" dirty="0">
              <a:ea typeface="Verdana" panose="020B0604030504040204" pitchFamily="34" charset="0"/>
            </a:endParaRPr>
          </a:p>
          <a:p>
            <a:pPr marL="1484015" lvl="2" indent="-571500">
              <a:buFont typeface="+mj-lt"/>
              <a:buAutoNum type="alphaLcPeriod"/>
            </a:pPr>
            <a:r>
              <a:rPr lang="en-US" sz="2400" dirty="0">
                <a:ea typeface="Verdana" panose="020B0604030504040204" pitchFamily="34" charset="0"/>
              </a:rPr>
              <a:t>reconciliation between parties shall be promoted; </a:t>
            </a:r>
            <a:r>
              <a:rPr lang="en-US" sz="2400" dirty="0" smtClean="0">
                <a:ea typeface="Verdana" panose="020B0604030504040204" pitchFamily="34" charset="0"/>
              </a:rPr>
              <a:t>and</a:t>
            </a:r>
            <a:endParaRPr lang="en-US" sz="2400" dirty="0">
              <a:ea typeface="Verdana" panose="020B0604030504040204" pitchFamily="34" charset="0"/>
            </a:endParaRPr>
          </a:p>
          <a:p>
            <a:pPr marL="1484015" lvl="2" indent="-571500">
              <a:buFont typeface="+mj-lt"/>
              <a:buAutoNum type="alphaLcPeriod"/>
            </a:pPr>
            <a:r>
              <a:rPr lang="en-US" sz="2400" dirty="0">
                <a:ea typeface="Verdana" panose="020B0604030504040204" pitchFamily="34" charset="0"/>
              </a:rPr>
              <a:t>substantive justice shall be administered without undue regard to technicalities</a:t>
            </a:r>
            <a:r>
              <a:rPr lang="en-US" sz="2400" dirty="0" smtClean="0">
                <a:ea typeface="Verdana" panose="020B0604030504040204" pitchFamily="34" charset="0"/>
              </a:rPr>
              <a:t>.</a:t>
            </a:r>
            <a:endParaRPr lang="en-GB" sz="2400" dirty="0"/>
          </a:p>
          <a:p>
            <a:pPr marL="514350" indent="-514350">
              <a:buFont typeface="+mj-lt"/>
              <a:buAutoNum type="arabicPeriod"/>
            </a:pPr>
            <a:r>
              <a:rPr lang="en-US" sz="2400" dirty="0" smtClean="0"/>
              <a:t>Interpret </a:t>
            </a:r>
            <a:r>
              <a:rPr lang="en-US" sz="2400" dirty="0"/>
              <a:t>and defend the Constitution and the laws of Uganda;</a:t>
            </a:r>
          </a:p>
          <a:p>
            <a:pPr marL="742950" indent="-742950" algn="just">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34</a:t>
            </a:fld>
            <a:endParaRPr lang="en-US"/>
          </a:p>
        </p:txBody>
      </p:sp>
    </p:spTree>
    <p:extLst>
      <p:ext uri="{BB962C8B-B14F-4D97-AF65-F5344CB8AC3E}">
        <p14:creationId xmlns:p14="http://schemas.microsoft.com/office/powerpoint/2010/main" val="128644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US" sz="3600" dirty="0"/>
              <a:t>Promote the rule of law; </a:t>
            </a:r>
          </a:p>
          <a:p>
            <a:pPr marL="514350" indent="-514350">
              <a:buFont typeface="+mj-lt"/>
              <a:buAutoNum type="arabicPeriod" startAt="3"/>
            </a:pPr>
            <a:endParaRPr lang="en-US" sz="3600" dirty="0"/>
          </a:p>
          <a:p>
            <a:pPr marL="514350" indent="-514350">
              <a:buFont typeface="+mj-lt"/>
              <a:buAutoNum type="arabicPeriod" startAt="3"/>
            </a:pPr>
            <a:r>
              <a:rPr lang="en-US" sz="3600" dirty="0"/>
              <a:t>Promote human rights of individuals and groups</a:t>
            </a:r>
          </a:p>
          <a:p>
            <a:pPr marL="514350" indent="-514350">
              <a:buFont typeface="+mj-lt"/>
              <a:buAutoNum type="arabicPeriod" startAt="3"/>
            </a:pPr>
            <a:endParaRPr lang="en-US" sz="3600" dirty="0"/>
          </a:p>
          <a:p>
            <a:pPr marL="514350" indent="-514350">
              <a:buFont typeface="+mj-lt"/>
              <a:buAutoNum type="arabicPeriod" startAt="3"/>
            </a:pPr>
            <a:r>
              <a:rPr lang="en-US" sz="3600" dirty="0"/>
              <a:t>Enroll and license advocates</a:t>
            </a:r>
          </a:p>
          <a:p>
            <a:pPr marL="514350" indent="-514350">
              <a:buFont typeface="+mj-lt"/>
              <a:buAutoNum type="arabicPeriod" startAt="3"/>
            </a:pPr>
            <a:endParaRPr lang="en-US" sz="3600" dirty="0"/>
          </a:p>
          <a:p>
            <a:pPr marL="514350" indent="-514350">
              <a:buFont typeface="+mj-lt"/>
              <a:buAutoNum type="arabicPeriod" startAt="3"/>
            </a:pPr>
            <a:r>
              <a:rPr lang="en-US" sz="3600" dirty="0"/>
              <a:t>License and discipline Court Bailiffs;</a:t>
            </a:r>
          </a:p>
          <a:p>
            <a:pPr marL="0" indent="0" algn="just">
              <a:buNone/>
            </a:pPr>
            <a:endParaRPr lang="en-US" sz="36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35</a:t>
            </a:fld>
            <a:endParaRPr lang="en-US"/>
          </a:p>
        </p:txBody>
      </p:sp>
    </p:spTree>
    <p:extLst>
      <p:ext uri="{BB962C8B-B14F-4D97-AF65-F5344CB8AC3E}">
        <p14:creationId xmlns:p14="http://schemas.microsoft.com/office/powerpoint/2010/main" val="385321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7. Keep </a:t>
            </a:r>
            <a:r>
              <a:rPr lang="en-US" sz="3600" dirty="0"/>
              <a:t>custody of laws enacted as well as disseminate legal literature;</a:t>
            </a:r>
          </a:p>
          <a:p>
            <a:pPr marL="0" indent="0">
              <a:buNone/>
            </a:pPr>
            <a:endParaRPr lang="en-US" sz="3600" dirty="0" smtClean="0"/>
          </a:p>
          <a:p>
            <a:pPr marL="0" indent="0">
              <a:buNone/>
            </a:pPr>
            <a:r>
              <a:rPr lang="en-US" sz="3600" dirty="0" smtClean="0"/>
              <a:t>8. Receive </a:t>
            </a:r>
            <a:r>
              <a:rPr lang="en-US" sz="3600" dirty="0"/>
              <a:t>government revenue accruing from the </a:t>
            </a:r>
            <a:r>
              <a:rPr lang="en-US" sz="3600" dirty="0" smtClean="0"/>
              <a:t>Courts</a:t>
            </a:r>
            <a:r>
              <a:rPr lang="en-US" sz="3600" dirty="0"/>
              <a:t>;</a:t>
            </a:r>
          </a:p>
          <a:p>
            <a:pPr marL="514350" indent="-514350">
              <a:buFont typeface="+mj-lt"/>
              <a:buAutoNum type="arabicPeriod" startAt="6"/>
            </a:pPr>
            <a:endParaRPr lang="en-US" sz="3600" dirty="0"/>
          </a:p>
          <a:p>
            <a:pPr marL="0" indent="0">
              <a:buNone/>
            </a:pPr>
            <a:r>
              <a:rPr lang="en-US" sz="3600" dirty="0" smtClean="0"/>
              <a:t>9. Introduce </a:t>
            </a:r>
            <a:r>
              <a:rPr lang="en-US" sz="3600" dirty="0"/>
              <a:t>modalities for alternative dispute resolution (ADR) to reduce the burden of cases on the </a:t>
            </a:r>
            <a:r>
              <a:rPr lang="en-US" sz="3600" dirty="0" smtClean="0"/>
              <a:t>Courts</a:t>
            </a:r>
            <a:endParaRPr lang="en-US" sz="3600" dirty="0"/>
          </a:p>
          <a:p>
            <a:endParaRPr lang="en-GB" sz="3200" dirty="0"/>
          </a:p>
          <a:p>
            <a:pPr marL="0" indent="0">
              <a:buNone/>
            </a:pPr>
            <a:endParaRPr lang="en-US" sz="3600" dirty="0"/>
          </a:p>
          <a:p>
            <a:pPr marL="0" indent="0" algn="just">
              <a:buNone/>
            </a:pPr>
            <a:endParaRPr lang="en-US" sz="36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36</a:t>
            </a:fld>
            <a:endParaRPr lang="en-US"/>
          </a:p>
        </p:txBody>
      </p:sp>
    </p:spTree>
    <p:extLst>
      <p:ext uri="{BB962C8B-B14F-4D97-AF65-F5344CB8AC3E}">
        <p14:creationId xmlns:p14="http://schemas.microsoft.com/office/powerpoint/2010/main" val="32102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REGISTRARS, CHIEF MAGISTRATES &amp; MAGISTRATES GRADE I </a:t>
            </a:r>
            <a:endParaRPr lang="en-US" dirty="0"/>
          </a:p>
        </p:txBody>
      </p:sp>
      <p:sp>
        <p:nvSpPr>
          <p:cNvPr id="3" name="Content Placeholder 2"/>
          <p:cNvSpPr>
            <a:spLocks noGrp="1"/>
          </p:cNvSpPr>
          <p:nvPr>
            <p:ph idx="1"/>
          </p:nvPr>
        </p:nvSpPr>
        <p:spPr/>
        <p:txBody>
          <a:bodyPr>
            <a:normAutofit lnSpcReduction="10000"/>
          </a:bodyPr>
          <a:lstStyle/>
          <a:p>
            <a:pPr algn="ctr"/>
            <a:r>
              <a:rPr lang="en-US" sz="4000" dirty="0" smtClean="0"/>
              <a:t>Please refer to your Respective Schedule of duties for specifics and key performance indicators for each of your Ranks</a:t>
            </a:r>
          </a:p>
          <a:p>
            <a:pPr algn="ctr"/>
            <a:r>
              <a:rPr lang="en-GB" sz="4000" dirty="0" smtClean="0"/>
              <a:t>Also note that later in the programme specific duties of officers across the ranks will be covered by different facilitators</a:t>
            </a:r>
            <a:endParaRPr lang="en-US" sz="40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37</a:t>
            </a:fld>
            <a:endParaRPr lang="en-US"/>
          </a:p>
        </p:txBody>
      </p:sp>
    </p:spTree>
    <p:extLst>
      <p:ext uri="{BB962C8B-B14F-4D97-AF65-F5344CB8AC3E}">
        <p14:creationId xmlns:p14="http://schemas.microsoft.com/office/powerpoint/2010/main" val="237695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630195"/>
            <a:ext cx="9619774" cy="6125603"/>
          </a:xfrm>
        </p:spPr>
        <p:txBody>
          <a:bodyPr>
            <a:normAutofit/>
          </a:bodyPr>
          <a:lstStyle/>
          <a:p>
            <a:pPr marL="274320" indent="-274320" algn="ctr" fontAlgn="auto">
              <a:spcBef>
                <a:spcPts val="580"/>
              </a:spcBef>
              <a:spcAft>
                <a:spcPts val="0"/>
              </a:spcAft>
              <a:buFont typeface="Wingdings 2"/>
              <a:buNone/>
              <a:defRPr/>
            </a:pPr>
            <a:endParaRPr lang="en-US" sz="6600" b="1" cap="all" dirty="0">
              <a:ln w="0"/>
              <a:solidFill>
                <a:srgbClr val="7030A0"/>
              </a:solidFill>
              <a:effectLst>
                <a:reflection blurRad="12700" stA="50000" endPos="50000" dist="5000" dir="5400000" sy="-100000" rotWithShape="0"/>
              </a:effectLst>
              <a:latin typeface="+mj-lt"/>
            </a:endParaRPr>
          </a:p>
          <a:p>
            <a:pPr marL="274320" indent="-274320" algn="ctr" fontAlgn="auto">
              <a:spcBef>
                <a:spcPts val="580"/>
              </a:spcBef>
              <a:spcAft>
                <a:spcPts val="0"/>
              </a:spcAft>
              <a:buFont typeface="Wingdings 2"/>
              <a:buNone/>
              <a:defRPr/>
            </a:pPr>
            <a:r>
              <a:rPr lang="en-US" sz="9600" b="1" i="1" cap="all" dirty="0" smtClean="0">
                <a:ln w="0"/>
                <a:solidFill>
                  <a:srgbClr val="7030A0"/>
                </a:solidFill>
                <a:effectLst>
                  <a:reflection blurRad="12700" stA="50000" endPos="50000" dist="5000" dir="5400000" sy="-100000" rotWithShape="0"/>
                </a:effectLst>
                <a:latin typeface="+mj-lt"/>
              </a:rPr>
              <a:t>THANK </a:t>
            </a:r>
            <a:r>
              <a:rPr lang="en-US" sz="9600" b="1" i="1" cap="all" dirty="0">
                <a:ln w="0"/>
                <a:solidFill>
                  <a:srgbClr val="7030A0"/>
                </a:solidFill>
                <a:effectLst>
                  <a:reflection blurRad="12700" stA="50000" endPos="50000" dist="5000" dir="5400000" sy="-100000" rotWithShape="0"/>
                </a:effectLst>
                <a:latin typeface="+mj-lt"/>
              </a:rPr>
              <a:t>YOU</a:t>
            </a:r>
          </a:p>
        </p:txBody>
      </p:sp>
      <p:sp>
        <p:nvSpPr>
          <p:cNvPr id="2" name="Slide Number Placeholder 1"/>
          <p:cNvSpPr>
            <a:spLocks noGrp="1"/>
          </p:cNvSpPr>
          <p:nvPr>
            <p:ph type="sldNum" sz="quarter" idx="12"/>
          </p:nvPr>
        </p:nvSpPr>
        <p:spPr/>
        <p:txBody>
          <a:bodyPr/>
          <a:lstStyle/>
          <a:p>
            <a:fld id="{CDED835C-16D9-B44E-AFAC-008CE890F602}"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0"/>
            <a:ext cx="9619774" cy="960121"/>
          </a:xfrm>
        </p:spPr>
        <p:txBody>
          <a:bodyPr>
            <a:normAutofit/>
          </a:bodyPr>
          <a:lstStyle/>
          <a:p>
            <a:r>
              <a:rPr lang="en-US" sz="4000" b="1" dirty="0" smtClean="0">
                <a:latin typeface="Franklin Gothic Book" panose="020B0503020102020204" pitchFamily="34" charset="0"/>
              </a:rPr>
              <a:t>MANDATE</a:t>
            </a:r>
            <a:r>
              <a:rPr lang="en-US" sz="4800" b="1" dirty="0" smtClean="0">
                <a:latin typeface="Engravers MT" panose="02090707080505020304" pitchFamily="18" charset="0"/>
              </a:rPr>
              <a:t> </a:t>
            </a:r>
            <a:endParaRPr lang="en-US" sz="4800" b="1" dirty="0">
              <a:latin typeface="Engravers MT" panose="02090707080505020304" pitchFamily="18" charset="0"/>
            </a:endParaRPr>
          </a:p>
        </p:txBody>
      </p:sp>
      <p:sp>
        <p:nvSpPr>
          <p:cNvPr id="5" name="Rectangle 4"/>
          <p:cNvSpPr/>
          <p:nvPr/>
        </p:nvSpPr>
        <p:spPr>
          <a:xfrm>
            <a:off x="77354" y="4526305"/>
            <a:ext cx="5343525" cy="523220"/>
          </a:xfrm>
          <a:prstGeom prst="rect">
            <a:avLst/>
          </a:prstGeom>
        </p:spPr>
        <p:txBody>
          <a:bodyPr>
            <a:spAutoFit/>
          </a:bodyPr>
          <a:lstStyle/>
          <a:p>
            <a:pPr algn="just"/>
            <a:r>
              <a:rPr lang="en-US" sz="2800" dirty="0">
                <a:latin typeface="Arial Narrow" panose="020B0606020202030204" pitchFamily="34"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CDED835C-16D9-B44E-AFAC-008CE890F602}" type="slidenum">
              <a:rPr lang="en-US" smtClean="0"/>
              <a:pPr/>
              <a:t>4</a:t>
            </a:fld>
            <a:endParaRPr lang="en-US"/>
          </a:p>
        </p:txBody>
      </p:sp>
      <p:sp>
        <p:nvSpPr>
          <p:cNvPr id="7" name="Content Placeholder 6"/>
          <p:cNvSpPr>
            <a:spLocks noGrp="1"/>
          </p:cNvSpPr>
          <p:nvPr>
            <p:ph idx="1"/>
          </p:nvPr>
        </p:nvSpPr>
        <p:spPr>
          <a:xfrm>
            <a:off x="534432" y="1233714"/>
            <a:ext cx="9619774" cy="5522085"/>
          </a:xfrm>
        </p:spPr>
        <p:txBody>
          <a:bodyPr>
            <a:normAutofit fontScale="92500" lnSpcReduction="10000"/>
          </a:bodyPr>
          <a:lstStyle/>
          <a:p>
            <a:pPr marL="0" indent="0">
              <a:buNone/>
            </a:pPr>
            <a:r>
              <a:rPr lang="en-GB" sz="2800" dirty="0">
                <a:latin typeface="+mn-lt"/>
                <a:ea typeface="Verdana" panose="020B0604030504040204" pitchFamily="34" charset="0"/>
              </a:rPr>
              <a:t>Core mandate is adjudication of civil and criminal matters under Article 126 (2) of the Constitution. Guiding principles:</a:t>
            </a:r>
          </a:p>
          <a:p>
            <a:pPr marL="0" indent="0">
              <a:buNone/>
            </a:pPr>
            <a:r>
              <a:rPr lang="en-GB" sz="2800" dirty="0">
                <a:latin typeface="+mn-lt"/>
                <a:ea typeface="Verdana" panose="020B0604030504040204" pitchFamily="34" charset="0"/>
              </a:rPr>
              <a:t> </a:t>
            </a:r>
          </a:p>
          <a:p>
            <a:pPr marL="1027757" lvl="1" indent="-571500">
              <a:buFont typeface="+mj-lt"/>
              <a:buAutoNum type="alphaLcPeriod"/>
            </a:pPr>
            <a:r>
              <a:rPr lang="en-US" sz="2400" dirty="0">
                <a:latin typeface="+mn-lt"/>
                <a:ea typeface="Verdana" panose="020B0604030504040204" pitchFamily="34" charset="0"/>
              </a:rPr>
              <a:t>justice shall be done to all irrespective of their social or economic </a:t>
            </a:r>
            <a:r>
              <a:rPr lang="en-US" sz="2400" dirty="0" smtClean="0">
                <a:latin typeface="+mn-lt"/>
                <a:ea typeface="Verdana" panose="020B0604030504040204" pitchFamily="34" charset="0"/>
              </a:rPr>
              <a:t>status;</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justice shall not be </a:t>
            </a:r>
            <a:r>
              <a:rPr lang="en-US" sz="2400" dirty="0" smtClean="0">
                <a:latin typeface="+mn-lt"/>
                <a:ea typeface="Verdana" panose="020B0604030504040204" pitchFamily="34" charset="0"/>
              </a:rPr>
              <a:t>delayed;</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adequate compensation shall be awarded to victims of </a:t>
            </a:r>
            <a:r>
              <a:rPr lang="en-US" sz="2400" dirty="0" smtClean="0">
                <a:latin typeface="+mn-lt"/>
                <a:ea typeface="Verdana" panose="020B0604030504040204" pitchFamily="34" charset="0"/>
              </a:rPr>
              <a:t>wrongs;</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reconciliation between parties shall be </a:t>
            </a:r>
            <a:r>
              <a:rPr lang="en-US" sz="2400" dirty="0" smtClean="0">
                <a:latin typeface="+mn-lt"/>
                <a:ea typeface="Verdana" panose="020B0604030504040204" pitchFamily="34" charset="0"/>
              </a:rPr>
              <a:t>promoted; and</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substantive justice shall be administered without undue regard to </a:t>
            </a:r>
            <a:r>
              <a:rPr lang="en-US" sz="2400" dirty="0" smtClean="0">
                <a:latin typeface="+mn-lt"/>
                <a:ea typeface="Verdana" panose="020B0604030504040204" pitchFamily="34" charset="0"/>
              </a:rPr>
              <a:t>technicalities.</a:t>
            </a:r>
            <a:endParaRPr lang="en-US" sz="2400" dirty="0">
              <a:latin typeface="+mn-lt"/>
              <a:ea typeface="Verdana" panose="020B0604030504040204" pitchFamily="34" charset="0"/>
            </a:endParaRPr>
          </a:p>
          <a:p>
            <a:pPr marL="456257" lvl="1" indent="0">
              <a:buNone/>
            </a:pPr>
            <a:endParaRPr lang="en-US" dirty="0"/>
          </a:p>
        </p:txBody>
      </p:sp>
    </p:spTree>
    <p:extLst>
      <p:ext uri="{BB962C8B-B14F-4D97-AF65-F5344CB8AC3E}">
        <p14:creationId xmlns:p14="http://schemas.microsoft.com/office/powerpoint/2010/main" val="993014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5E2F77"/>
                </a:solidFill>
                <a:latin typeface="Franklin Gothic Demi" panose="020B0703020102020204" pitchFamily="34" charset="0"/>
                <a:cs typeface="+mj-cs"/>
              </a:rPr>
              <a:t>CONTRIBUTION TO THE ECONOMY</a:t>
            </a:r>
            <a:endParaRPr lang="en-US" dirty="0"/>
          </a:p>
        </p:txBody>
      </p:sp>
      <p:sp>
        <p:nvSpPr>
          <p:cNvPr id="3" name="Content Placeholder 2"/>
          <p:cNvSpPr>
            <a:spLocks noGrp="1"/>
          </p:cNvSpPr>
          <p:nvPr>
            <p:ph idx="1"/>
          </p:nvPr>
        </p:nvSpPr>
        <p:spPr/>
        <p:txBody>
          <a:bodyPr/>
          <a:lstStyle/>
          <a:p>
            <a:pPr marL="0" lvl="0" indent="0" algn="just">
              <a:lnSpc>
                <a:spcPct val="110000"/>
              </a:lnSpc>
              <a:buNone/>
            </a:pPr>
            <a:r>
              <a:rPr lang="en-US" sz="2800" dirty="0">
                <a:solidFill>
                  <a:prstClr val="black"/>
                </a:solidFill>
                <a:latin typeface="Tahoma"/>
                <a:cs typeface="+mn-cs"/>
              </a:rPr>
              <a:t>The Judiciary not a consumer but plays a role in the economic transformation of the economy and in creating wealth to drive Uganda to middle income status, in line with the country’s Vision 2040, and the National Development Plan III inter alia, through:</a:t>
            </a:r>
          </a:p>
          <a:p>
            <a:pPr marL="907202" lvl="1" indent="-450945" algn="just">
              <a:lnSpc>
                <a:spcPct val="110000"/>
              </a:lnSpc>
              <a:buFont typeface="+mj-lt"/>
              <a:buAutoNum type="alphaLcParenR"/>
            </a:pPr>
            <a:r>
              <a:rPr lang="en-US" sz="2500" dirty="0">
                <a:solidFill>
                  <a:prstClr val="black"/>
                </a:solidFill>
                <a:latin typeface="Tahoma"/>
                <a:cs typeface="+mn-cs"/>
              </a:rPr>
              <a:t>Revenue collection through court fees and fines;</a:t>
            </a:r>
          </a:p>
          <a:p>
            <a:pPr marL="907202" lvl="1" indent="-450945" algn="just">
              <a:lnSpc>
                <a:spcPct val="110000"/>
              </a:lnSpc>
              <a:buFont typeface="+mj-lt"/>
              <a:buAutoNum type="alphaLcParenR"/>
            </a:pPr>
            <a:r>
              <a:rPr lang="en-US" sz="2500" dirty="0">
                <a:solidFill>
                  <a:prstClr val="black"/>
                </a:solidFill>
                <a:latin typeface="Tahoma"/>
                <a:cs typeface="+mn-cs"/>
              </a:rPr>
              <a:t>Creating peaceful societies by keeping away murderers, terrorists, robbers, embezzlers and all other criminals;</a:t>
            </a:r>
          </a:p>
          <a:p>
            <a:pPr marL="907202" lvl="1" indent="-450945" algn="just">
              <a:lnSpc>
                <a:spcPct val="110000"/>
              </a:lnSpc>
              <a:buFont typeface="+mj-lt"/>
              <a:buAutoNum type="alphaLcParenR"/>
            </a:pPr>
            <a:r>
              <a:rPr lang="en-US" sz="2500" dirty="0">
                <a:solidFill>
                  <a:prstClr val="black"/>
                </a:solidFill>
                <a:latin typeface="Tahoma"/>
                <a:cs typeface="+mn-cs"/>
              </a:rPr>
              <a:t>Resolution of commercial and land disputes thereby liberating money and other factors of production</a:t>
            </a:r>
          </a:p>
          <a:p>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5</a:t>
            </a:fld>
            <a:endParaRPr lang="en-US"/>
          </a:p>
        </p:txBody>
      </p:sp>
    </p:spTree>
    <p:extLst>
      <p:ext uri="{BB962C8B-B14F-4D97-AF65-F5344CB8AC3E}">
        <p14:creationId xmlns:p14="http://schemas.microsoft.com/office/powerpoint/2010/main" val="20010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 y="-36744"/>
            <a:ext cx="10688638" cy="6091881"/>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6</a:t>
            </a:fld>
            <a:endParaRPr lang="en-US"/>
          </a:p>
        </p:txBody>
      </p:sp>
    </p:spTree>
    <p:extLst>
      <p:ext uri="{BB962C8B-B14F-4D97-AF65-F5344CB8AC3E}">
        <p14:creationId xmlns:p14="http://schemas.microsoft.com/office/powerpoint/2010/main" val="147266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49427"/>
            <a:ext cx="10688638" cy="7241059"/>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7</a:t>
            </a:fld>
            <a:endParaRPr lang="en-US"/>
          </a:p>
        </p:txBody>
      </p:sp>
    </p:spTree>
    <p:extLst>
      <p:ext uri="{BB962C8B-B14F-4D97-AF65-F5344CB8AC3E}">
        <p14:creationId xmlns:p14="http://schemas.microsoft.com/office/powerpoint/2010/main" val="260847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lgn="just">
              <a:lnSpc>
                <a:spcPct val="150000"/>
              </a:lnSpc>
              <a:buNone/>
              <a:defRPr/>
            </a:pPr>
            <a:r>
              <a:rPr lang="en-US" altLang="en-US" sz="2800" dirty="0">
                <a:latin typeface="Tahoma" panose="020B0604030504040204" pitchFamily="34" charset="0"/>
                <a:ea typeface="Tahoma" panose="020B0604030504040204" pitchFamily="34" charset="0"/>
                <a:cs typeface="Tahoma" panose="020B0604030504040204" pitchFamily="34" charset="0"/>
              </a:rPr>
              <a:t>Article </a:t>
            </a:r>
            <a:r>
              <a:rPr lang="en-US" altLang="en-US" sz="2800" dirty="0" smtClean="0">
                <a:latin typeface="Tahoma" panose="020B0604030504040204" pitchFamily="34" charset="0"/>
                <a:ea typeface="Tahoma" panose="020B0604030504040204" pitchFamily="34" charset="0"/>
                <a:cs typeface="Tahoma" panose="020B0604030504040204" pitchFamily="34" charset="0"/>
              </a:rPr>
              <a:t>129 (1) </a:t>
            </a:r>
            <a:r>
              <a:rPr lang="en-US" altLang="en-US" sz="2800" dirty="0">
                <a:latin typeface="Tahoma" panose="020B0604030504040204" pitchFamily="34" charset="0"/>
                <a:ea typeface="Tahoma" panose="020B0604030504040204" pitchFamily="34" charset="0"/>
                <a:cs typeface="Tahoma" panose="020B0604030504040204" pitchFamily="34" charset="0"/>
              </a:rPr>
              <a:t>provides </a:t>
            </a:r>
            <a:r>
              <a:rPr lang="en-US" altLang="en-US" sz="2800" dirty="0" smtClean="0">
                <a:latin typeface="Tahoma" panose="020B0604030504040204" pitchFamily="34" charset="0"/>
                <a:ea typeface="Tahoma" panose="020B0604030504040204" pitchFamily="34" charset="0"/>
                <a:cs typeface="Tahoma" panose="020B0604030504040204" pitchFamily="34" charset="0"/>
              </a:rPr>
              <a:t>the </a:t>
            </a:r>
            <a:r>
              <a:rPr lang="en-US" altLang="en-US" sz="2800" dirty="0">
                <a:latin typeface="Tahoma" panose="020B0604030504040204" pitchFamily="34" charset="0"/>
                <a:ea typeface="Tahoma" panose="020B0604030504040204" pitchFamily="34" charset="0"/>
                <a:cs typeface="Tahoma" panose="020B0604030504040204" pitchFamily="34" charset="0"/>
              </a:rPr>
              <a:t>structure under which the Judiciary </a:t>
            </a:r>
            <a:r>
              <a:rPr lang="en-US" altLang="en-US" sz="2800" dirty="0" smtClean="0">
                <a:latin typeface="Tahoma" panose="020B0604030504040204" pitchFamily="34" charset="0"/>
                <a:ea typeface="Tahoma" panose="020B0604030504040204" pitchFamily="34" charset="0"/>
                <a:cs typeface="Tahoma" panose="020B0604030504040204" pitchFamily="34" charset="0"/>
              </a:rPr>
              <a:t>operates;</a:t>
            </a: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Supreme Court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Court of </a:t>
            </a:r>
            <a:r>
              <a:rPr lang="en-US" sz="2800" dirty="0" smtClean="0">
                <a:latin typeface="Tahoma" panose="020B0604030504040204" pitchFamily="34" charset="0"/>
                <a:ea typeface="Tahoma" panose="020B0604030504040204" pitchFamily="34" charset="0"/>
                <a:cs typeface="Tahoma" panose="020B0604030504040204" pitchFamily="34" charset="0"/>
              </a:rPr>
              <a:t>Appeal/Constitutional </a:t>
            </a:r>
            <a:r>
              <a:rPr lang="en-US" sz="2800" dirty="0">
                <a:latin typeface="Tahoma" panose="020B0604030504040204" pitchFamily="34" charset="0"/>
                <a:ea typeface="Tahoma" panose="020B0604030504040204" pitchFamily="34" charset="0"/>
                <a:cs typeface="Tahoma" panose="020B0604030504040204" pitchFamily="34" charset="0"/>
              </a:rPr>
              <a:t>Court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High Court (Divisions and Circuits)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Magistrates Courts </a:t>
            </a:r>
          </a:p>
          <a:p>
            <a:pPr marL="0" indent="0" algn="just">
              <a:lnSpc>
                <a:spcPct val="150000"/>
              </a:lnSpc>
              <a:buNone/>
              <a:defRPr/>
            </a:pPr>
            <a:endParaRPr lang="en-GB" alt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8</a:t>
            </a:fld>
            <a:endParaRPr lang="en-US"/>
          </a:p>
        </p:txBody>
      </p:sp>
    </p:spTree>
    <p:extLst>
      <p:ext uri="{BB962C8B-B14F-4D97-AF65-F5344CB8AC3E}">
        <p14:creationId xmlns:p14="http://schemas.microsoft.com/office/powerpoint/2010/main" val="322036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378857"/>
            <a:ext cx="9619774" cy="6594434"/>
          </a:xfrm>
        </p:spPr>
        <p:txBody>
          <a:bodyPr>
            <a:normAutofit/>
          </a:bodyPr>
          <a:lstStyle/>
          <a:p>
            <a:pPr marL="0" indent="0">
              <a:buNone/>
            </a:pPr>
            <a:r>
              <a:rPr lang="en-US" sz="3200" b="1" dirty="0">
                <a:latin typeface="+mn-lt"/>
                <a:cs typeface="Calibri" panose="020F0502020204030204" pitchFamily="34" charset="0"/>
              </a:rPr>
              <a:t>Supreme </a:t>
            </a:r>
            <a:r>
              <a:rPr lang="en-US" sz="3200" b="1" dirty="0" smtClean="0">
                <a:latin typeface="+mn-lt"/>
                <a:cs typeface="Calibri" panose="020F0502020204030204" pitchFamily="34" charset="0"/>
              </a:rPr>
              <a:t>Court: </a:t>
            </a:r>
            <a:r>
              <a:rPr lang="en-US" sz="3200" b="1" dirty="0">
                <a:latin typeface="+mn-lt"/>
                <a:cs typeface="Calibri" panose="020F0502020204030204" pitchFamily="34" charset="0"/>
              </a:rPr>
              <a:t>Articles </a:t>
            </a:r>
            <a:r>
              <a:rPr lang="en-US" sz="3200" b="1" dirty="0" smtClean="0">
                <a:latin typeface="+mn-lt"/>
                <a:cs typeface="Calibri" panose="020F0502020204030204" pitchFamily="34" charset="0"/>
              </a:rPr>
              <a:t>130-132 </a:t>
            </a:r>
            <a:r>
              <a:rPr lang="en-US" sz="3200" b="1" dirty="0">
                <a:latin typeface="+mn-lt"/>
                <a:cs typeface="Calibri" panose="020F0502020204030204" pitchFamily="34" charset="0"/>
              </a:rPr>
              <a:t>of the Constitution</a:t>
            </a:r>
            <a:endParaRPr lang="en-GB" sz="2400" dirty="0">
              <a:latin typeface="+mn-lt"/>
              <a:cs typeface="Calibri" panose="020F0502020204030204" pitchFamily="34" charset="0"/>
            </a:endParaRPr>
          </a:p>
          <a:p>
            <a:pPr lvl="1"/>
            <a:r>
              <a:rPr lang="en-US" sz="2400" dirty="0">
                <a:latin typeface="+mn-lt"/>
                <a:cs typeface="Calibri" panose="020F0502020204030204" pitchFamily="34" charset="0"/>
              </a:rPr>
              <a:t>Established under Article 130 </a:t>
            </a:r>
          </a:p>
          <a:p>
            <a:pPr lvl="1"/>
            <a:r>
              <a:rPr lang="en-US" sz="2400" dirty="0">
                <a:latin typeface="+mn-lt"/>
                <a:cs typeface="Calibri" panose="020F0502020204030204" pitchFamily="34" charset="0"/>
              </a:rPr>
              <a:t>Headed by the </a:t>
            </a:r>
            <a:r>
              <a:rPr lang="en-US" sz="2400" dirty="0" smtClean="0">
                <a:latin typeface="+mn-lt"/>
                <a:cs typeface="Calibri" panose="020F0502020204030204" pitchFamily="34" charset="0"/>
              </a:rPr>
              <a:t>Hon. </a:t>
            </a:r>
            <a:r>
              <a:rPr lang="en-US" sz="2400" dirty="0">
                <a:latin typeface="+mn-lt"/>
                <a:cs typeface="Calibri" panose="020F0502020204030204" pitchFamily="34" charset="0"/>
              </a:rPr>
              <a:t>Chief Justice</a:t>
            </a:r>
          </a:p>
          <a:p>
            <a:pPr lvl="1"/>
            <a:r>
              <a:rPr lang="en-US" sz="2400" dirty="0" smtClean="0">
                <a:latin typeface="+mn-lt"/>
                <a:cs typeface="Calibri" panose="020F0502020204030204" pitchFamily="34" charset="0"/>
              </a:rPr>
              <a:t>Final Court </a:t>
            </a:r>
            <a:r>
              <a:rPr lang="en-US" sz="2400" dirty="0">
                <a:latin typeface="+mn-lt"/>
                <a:cs typeface="Calibri" panose="020F0502020204030204" pitchFamily="34" charset="0"/>
              </a:rPr>
              <a:t>of appeal and has original jurisdiction in </a:t>
            </a:r>
            <a:r>
              <a:rPr lang="en-US" sz="2400" dirty="0" smtClean="0">
                <a:latin typeface="+mn-lt"/>
                <a:cs typeface="Calibri" panose="020F0502020204030204" pitchFamily="34" charset="0"/>
              </a:rPr>
              <a:t>Presidential </a:t>
            </a:r>
            <a:r>
              <a:rPr lang="en-US" sz="2400" dirty="0">
                <a:latin typeface="+mn-lt"/>
                <a:cs typeface="Calibri" panose="020F0502020204030204" pitchFamily="34" charset="0"/>
              </a:rPr>
              <a:t>elections under the Presidential Elections </a:t>
            </a:r>
            <a:r>
              <a:rPr lang="en-US" sz="2400" dirty="0" smtClean="0">
                <a:latin typeface="+mn-lt"/>
                <a:cs typeface="Calibri" panose="020F0502020204030204" pitchFamily="34" charset="0"/>
              </a:rPr>
              <a:t>Act, as amended.</a:t>
            </a:r>
            <a:endParaRPr lang="en-US" sz="2400" dirty="0">
              <a:latin typeface="+mn-lt"/>
              <a:cs typeface="Calibri" panose="020F0502020204030204" pitchFamily="34" charset="0"/>
            </a:endParaRPr>
          </a:p>
          <a:p>
            <a:pPr marL="0" indent="0">
              <a:buNone/>
            </a:pPr>
            <a:r>
              <a:rPr lang="en-US" sz="3200" b="1" dirty="0">
                <a:latin typeface="+mn-lt"/>
                <a:cs typeface="Calibri" panose="020F0502020204030204" pitchFamily="34" charset="0"/>
              </a:rPr>
              <a:t>Court of Appeal/Constitutional </a:t>
            </a:r>
            <a:r>
              <a:rPr lang="en-US" sz="3200" b="1" dirty="0" smtClean="0">
                <a:latin typeface="+mn-lt"/>
                <a:cs typeface="Calibri" panose="020F0502020204030204" pitchFamily="34" charset="0"/>
              </a:rPr>
              <a:t>Court:</a:t>
            </a:r>
            <a:endParaRPr lang="en-US" sz="3200" b="1" dirty="0">
              <a:latin typeface="+mn-lt"/>
              <a:cs typeface="Calibri" panose="020F0502020204030204" pitchFamily="34" charset="0"/>
            </a:endParaRPr>
          </a:p>
          <a:p>
            <a:pPr lvl="1"/>
            <a:r>
              <a:rPr lang="en-US" sz="2400" dirty="0">
                <a:latin typeface="+mn-lt"/>
                <a:cs typeface="Calibri" panose="020F0502020204030204" pitchFamily="34" charset="0"/>
              </a:rPr>
              <a:t>Established under Articles </a:t>
            </a:r>
            <a:r>
              <a:rPr lang="en-US" sz="2400" dirty="0" smtClean="0">
                <a:latin typeface="+mn-lt"/>
                <a:cs typeface="Calibri" panose="020F0502020204030204" pitchFamily="34" charset="0"/>
              </a:rPr>
              <a:t>134 -</a:t>
            </a:r>
            <a:r>
              <a:rPr lang="en-US" sz="2400" dirty="0">
                <a:latin typeface="+mn-lt"/>
                <a:cs typeface="Calibri" panose="020F0502020204030204" pitchFamily="34" charset="0"/>
              </a:rPr>
              <a:t>137 of the Constitution</a:t>
            </a:r>
          </a:p>
          <a:p>
            <a:pPr lvl="1"/>
            <a:r>
              <a:rPr lang="en-US" sz="2400" dirty="0">
                <a:latin typeface="+mn-lt"/>
                <a:cs typeface="Calibri" panose="020F0502020204030204" pitchFamily="34" charset="0"/>
              </a:rPr>
              <a:t>Headed by the Deputy Chief Justice</a:t>
            </a:r>
          </a:p>
          <a:p>
            <a:pPr lvl="1"/>
            <a:r>
              <a:rPr lang="en-US" sz="2400" dirty="0">
                <a:latin typeface="+mn-lt"/>
                <a:cs typeface="Calibri" panose="020F0502020204030204" pitchFamily="34" charset="0"/>
              </a:rPr>
              <a:t>D</a:t>
            </a:r>
            <a:r>
              <a:rPr lang="en-US" sz="2400" dirty="0" smtClean="0">
                <a:latin typeface="+mn-lt"/>
                <a:cs typeface="Calibri" panose="020F0502020204030204" pitchFamily="34" charset="0"/>
              </a:rPr>
              <a:t>etermines </a:t>
            </a:r>
            <a:r>
              <a:rPr lang="en-US" sz="2400" dirty="0">
                <a:latin typeface="+mn-lt"/>
                <a:cs typeface="Calibri" panose="020F0502020204030204" pitchFamily="34" charset="0"/>
              </a:rPr>
              <a:t>appeals from the High Court and</a:t>
            </a:r>
          </a:p>
          <a:p>
            <a:pPr lvl="1"/>
            <a:r>
              <a:rPr lang="en-US" sz="2400" dirty="0" smtClean="0">
                <a:latin typeface="+mn-lt"/>
                <a:cs typeface="Calibri" panose="020F0502020204030204" pitchFamily="34" charset="0"/>
              </a:rPr>
              <a:t>Is </a:t>
            </a:r>
            <a:r>
              <a:rPr lang="en-US" sz="2400" dirty="0">
                <a:latin typeface="+mn-lt"/>
                <a:cs typeface="Calibri" panose="020F0502020204030204" pitchFamily="34" charset="0"/>
              </a:rPr>
              <a:t>a final </a:t>
            </a:r>
            <a:r>
              <a:rPr lang="en-US" sz="2400" dirty="0" smtClean="0">
                <a:latin typeface="+mn-lt"/>
                <a:cs typeface="Calibri" panose="020F0502020204030204" pitchFamily="34" charset="0"/>
              </a:rPr>
              <a:t>appellate Court for </a:t>
            </a:r>
            <a:r>
              <a:rPr lang="en-US" sz="2400" dirty="0">
                <a:latin typeface="+mn-lt"/>
                <a:cs typeface="Calibri" panose="020F0502020204030204" pitchFamily="34" charset="0"/>
              </a:rPr>
              <a:t>Parliamentary and </a:t>
            </a:r>
            <a:r>
              <a:rPr lang="en-US" sz="2400" dirty="0" smtClean="0">
                <a:latin typeface="+mn-lt"/>
                <a:cs typeface="Calibri" panose="020F0502020204030204" pitchFamily="34" charset="0"/>
              </a:rPr>
              <a:t>LC V election </a:t>
            </a:r>
            <a:r>
              <a:rPr lang="en-US" sz="2400" dirty="0">
                <a:latin typeface="+mn-lt"/>
                <a:cs typeface="Calibri" panose="020F0502020204030204" pitchFamily="34" charset="0"/>
              </a:rPr>
              <a:t>petitions under the Parliamentary Elections Act and The Local Government </a:t>
            </a:r>
            <a:r>
              <a:rPr lang="en-US" sz="2400" dirty="0" smtClean="0">
                <a:latin typeface="+mn-lt"/>
                <a:cs typeface="Calibri" panose="020F0502020204030204" pitchFamily="34" charset="0"/>
              </a:rPr>
              <a:t>Act, as amended.</a:t>
            </a:r>
            <a:endParaRPr lang="en-US" sz="2400" dirty="0">
              <a:latin typeface="+mn-lt"/>
              <a:cs typeface="Calibri" panose="020F050202020403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9</a:t>
            </a:fld>
            <a:endParaRPr lang="en-US"/>
          </a:p>
        </p:txBody>
      </p:sp>
    </p:spTree>
    <p:extLst>
      <p:ext uri="{BB962C8B-B14F-4D97-AF65-F5344CB8AC3E}">
        <p14:creationId xmlns:p14="http://schemas.microsoft.com/office/powerpoint/2010/main" val="262272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3503</TotalTime>
  <Words>1892</Words>
  <Application>Microsoft Office PowerPoint</Application>
  <PresentationFormat>Custom</PresentationFormat>
  <Paragraphs>299</Paragraphs>
  <Slides>38</Slides>
  <Notes>2</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7" baseType="lpstr">
      <vt:lpstr>Algerian</vt:lpstr>
      <vt:lpstr>Arial</vt:lpstr>
      <vt:lpstr>Arial Narrow</vt:lpstr>
      <vt:lpstr>Calibri</vt:lpstr>
      <vt:lpstr>Calibri Light</vt:lpstr>
      <vt:lpstr>Courier New</vt:lpstr>
      <vt:lpstr>Engravers MT</vt:lpstr>
      <vt:lpstr>Franklin Gothic Book</vt:lpstr>
      <vt:lpstr>Franklin Gothic Demi</vt:lpstr>
      <vt:lpstr>Franklin Gothic Medium</vt:lpstr>
      <vt:lpstr>Tahoma</vt:lpstr>
      <vt:lpstr>Times New Roman</vt:lpstr>
      <vt:lpstr>Verdana</vt:lpstr>
      <vt:lpstr>Wingdings</vt:lpstr>
      <vt:lpstr>Wingdings 2</vt:lpstr>
      <vt:lpstr>Office Theme</vt:lpstr>
      <vt:lpstr>Theme1</vt:lpstr>
      <vt:lpstr>1_Custom Design</vt:lpstr>
      <vt:lpstr>Visio.Drawing.11</vt:lpstr>
      <vt:lpstr>       Sarah Langa Siu - Chief Registrar   INDUCTION OF RECENTLY APPOINTED JUDICIAL OFFICERS OF THE LOWER BENCH 18th March  2024 – Colline Hotel Mukono </vt:lpstr>
      <vt:lpstr>OVERVIEW OF THE PRESENTATION</vt:lpstr>
      <vt:lpstr>INTRODUCTION </vt:lpstr>
      <vt:lpstr>MANDATE </vt:lpstr>
      <vt:lpstr>CONTRIBUTION TO THE ECONOMY</vt:lpstr>
      <vt:lpstr>PowerPoint Presentation</vt:lpstr>
      <vt:lpstr>PowerPoint Presentation</vt:lpstr>
      <vt:lpstr>OPERATIONS &amp; STRUCTURE OF THE JUDICIARY</vt:lpstr>
      <vt:lpstr>OPERATIONS &amp; STRUCTURE OF THE JUDICIARY</vt:lpstr>
      <vt:lpstr>OPERATIONS &amp; STRUCTURE OF THE JUDICIARY</vt:lpstr>
      <vt:lpstr>OPERATIONS &amp; STRUCTURE OF THE JUDICIARY</vt:lpstr>
      <vt:lpstr>COVERAGE OF THE JUDICIARY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LEADERSHIP - REGISTRARS</vt:lpstr>
      <vt:lpstr>PowerPoint Presentation</vt:lpstr>
      <vt:lpstr>PowerPoint Presentation</vt:lpstr>
      <vt:lpstr>STRUCTURAL LEADERSHIP- DEPARTMENTS &amp; UNITS</vt:lpstr>
      <vt:lpstr>PowerPoint Presentation</vt:lpstr>
      <vt:lpstr>PowerPoint Presentation</vt:lpstr>
      <vt:lpstr>What Did The Administration of the Judiciary Act, 2020 bring to better the structure of the Institution?</vt:lpstr>
      <vt:lpstr>HIGHLIGHTS OF STRUCTURE UNDER AJA</vt:lpstr>
      <vt:lpstr>HIGHLIGHTS OF STRUCTURE UNDER AJA</vt:lpstr>
      <vt:lpstr>HIGHLIGHTS OF STRUCTURE UNDER AJA</vt:lpstr>
      <vt:lpstr>HIGHLIGHTS OF AJA </vt:lpstr>
      <vt:lpstr>HIGHLIGHTS OF AJA</vt:lpstr>
      <vt:lpstr>PowerPoint Presentation</vt:lpstr>
      <vt:lpstr>KEY FUNCTIONS OF THE JUDICIARY</vt:lpstr>
      <vt:lpstr>KEY FUNCTIONS OF THE JUDICIARY</vt:lpstr>
      <vt:lpstr>KEY FUNCTIONS OF THE JUDICIARY</vt:lpstr>
      <vt:lpstr>FUNCTIONS OF REGISTRARS, CHIEF MAGISTRATES &amp; MAGISTRATES GRADE 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BY THE HON. CHIEF JUSTICE AT THE MEETING WITH THE EUROPEAN UNION HEADS OF MISSIONS    24TH AUGUST 2021 KAMPALA</dc:title>
  <dc:creator>Personal</dc:creator>
  <cp:lastModifiedBy>JUDICIARY</cp:lastModifiedBy>
  <cp:revision>152</cp:revision>
  <cp:lastPrinted>2021-09-17T10:48:02Z</cp:lastPrinted>
  <dcterms:modified xsi:type="dcterms:W3CDTF">2024-03-18T05:56:04Z</dcterms:modified>
</cp:coreProperties>
</file>