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 id="2147483687" r:id="rId3"/>
  </p:sldMasterIdLst>
  <p:notesMasterIdLst>
    <p:notesMasterId r:id="rId25"/>
  </p:notesMasterIdLst>
  <p:handoutMasterIdLst>
    <p:handoutMasterId r:id="rId26"/>
  </p:handoutMasterIdLst>
  <p:sldIdLst>
    <p:sldId id="256" r:id="rId4"/>
    <p:sldId id="281" r:id="rId5"/>
    <p:sldId id="554" r:id="rId6"/>
    <p:sldId id="555" r:id="rId7"/>
    <p:sldId id="558" r:id="rId8"/>
    <p:sldId id="559" r:id="rId9"/>
    <p:sldId id="539" r:id="rId10"/>
    <p:sldId id="541" r:id="rId11"/>
    <p:sldId id="542" r:id="rId12"/>
    <p:sldId id="544" r:id="rId13"/>
    <p:sldId id="547" r:id="rId14"/>
    <p:sldId id="545" r:id="rId15"/>
    <p:sldId id="546" r:id="rId16"/>
    <p:sldId id="553" r:id="rId17"/>
    <p:sldId id="548" r:id="rId18"/>
    <p:sldId id="560" r:id="rId19"/>
    <p:sldId id="556" r:id="rId20"/>
    <p:sldId id="557" r:id="rId21"/>
    <p:sldId id="552" r:id="rId22"/>
    <p:sldId id="512" r:id="rId23"/>
    <p:sldId id="528" r:id="rId24"/>
  </p:sldIdLst>
  <p:sldSz cx="10688638" cy="7562850"/>
  <p:notesSz cx="7010400" cy="92964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2" autoAdjust="0"/>
    <p:restoredTop sz="94660"/>
  </p:normalViewPr>
  <p:slideViewPr>
    <p:cSldViewPr snapToGrid="0">
      <p:cViewPr varScale="1">
        <p:scale>
          <a:sx n="71" d="100"/>
          <a:sy n="71" d="100"/>
        </p:scale>
        <p:origin x="664" y="56"/>
      </p:cViewPr>
      <p:guideLst>
        <p:guide orient="horz" pos="2382"/>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5996F30-3310-45B2-AE07-3BAD2C32B517}" type="datetimeFigureOut">
              <a:rPr lang="en-US" smtClean="0"/>
              <a:t>3/1/2025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66C2D9B-E92F-4F1B-B255-57B9D3BFE488}" type="slidenum">
              <a:rPr lang="en-US" smtClean="0"/>
              <a:t>‹#›</a:t>
            </a:fld>
            <a:endParaRPr lang="en-US"/>
          </a:p>
        </p:txBody>
      </p:sp>
    </p:spTree>
    <p:extLst>
      <p:ext uri="{BB962C8B-B14F-4D97-AF65-F5344CB8AC3E}">
        <p14:creationId xmlns:p14="http://schemas.microsoft.com/office/powerpoint/2010/main" val="227045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342D9A-F843-4075-9B90-3EF53899AE05}" type="datetimeFigureOut">
              <a:rPr lang="en-US" smtClean="0"/>
              <a:t>3/1/2025</a:t>
            </a:fld>
            <a:endParaRPr lang="en-US"/>
          </a:p>
        </p:txBody>
      </p:sp>
      <p:sp>
        <p:nvSpPr>
          <p:cNvPr id="4" name="Slide Image Placeholder 3"/>
          <p:cNvSpPr>
            <a:spLocks noGrp="1" noRot="1" noChangeAspect="1"/>
          </p:cNvSpPr>
          <p:nvPr>
            <p:ph type="sldImg" idx="2"/>
          </p:nvPr>
        </p:nvSpPr>
        <p:spPr>
          <a:xfrm>
            <a:off x="1289050" y="1162050"/>
            <a:ext cx="4432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43BB52-0374-4545-8872-9DABA326C871}" type="slidenum">
              <a:rPr lang="en-US" smtClean="0"/>
              <a:t>‹#›</a:t>
            </a:fld>
            <a:endParaRPr lang="en-US"/>
          </a:p>
        </p:txBody>
      </p:sp>
    </p:spTree>
    <p:extLst>
      <p:ext uri="{BB962C8B-B14F-4D97-AF65-F5344CB8AC3E}">
        <p14:creationId xmlns:p14="http://schemas.microsoft.com/office/powerpoint/2010/main" val="345726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3BB52-0374-4545-8872-9DABA326C871}" type="slidenum">
              <a:rPr lang="en-US" smtClean="0"/>
              <a:t>1</a:t>
            </a:fld>
            <a:endParaRPr lang="en-US"/>
          </a:p>
        </p:txBody>
      </p:sp>
    </p:spTree>
    <p:extLst>
      <p:ext uri="{BB962C8B-B14F-4D97-AF65-F5344CB8AC3E}">
        <p14:creationId xmlns:p14="http://schemas.microsoft.com/office/powerpoint/2010/main" val="222734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a:t>Click to edit Master title style</a:t>
            </a:r>
          </a:p>
        </p:txBody>
      </p:sp>
      <p:sp>
        <p:nvSpPr>
          <p:cNvPr id="3" name="Subtitle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F1322E-ADCF-4382-8590-44F078A1AF3B}"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88369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7EBF-61A1-4591-BF3F-54992F573CFA}"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81655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E9866-A7C6-4875-8670-300A6D6F03C7}"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50400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Master Layout">
    <p:spTree>
      <p:nvGrpSpPr>
        <p:cNvPr id="1" name=""/>
        <p:cNvGrpSpPr/>
        <p:nvPr/>
      </p:nvGrpSpPr>
      <p:grpSpPr>
        <a:xfrm>
          <a:off x="0" y="0"/>
          <a:ext cx="0" cy="0"/>
          <a:chOff x="0" y="0"/>
          <a:chExt cx="0" cy="0"/>
        </a:xfrm>
      </p:grpSpPr>
      <p:pic>
        <p:nvPicPr>
          <p:cNvPr id="6" name="Picture 5" descr="Judiciary Powerpoint Template-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06" y="-58257"/>
            <a:ext cx="10853450" cy="7672906"/>
          </a:xfrm>
          <a:prstGeom prst="rect">
            <a:avLst/>
          </a:prstGeom>
        </p:spPr>
      </p:pic>
      <p:sp>
        <p:nvSpPr>
          <p:cNvPr id="2" name="Title 1"/>
          <p:cNvSpPr>
            <a:spLocks noGrp="1"/>
          </p:cNvSpPr>
          <p:nvPr>
            <p:ph type="title" hasCustomPrompt="1"/>
          </p:nvPr>
        </p:nvSpPr>
        <p:spPr>
          <a:xfrm>
            <a:off x="1682067" y="2954690"/>
            <a:ext cx="7324504" cy="959836"/>
          </a:xfrm>
        </p:spPr>
        <p:txBody>
          <a:bodyPr>
            <a:normAutofit/>
          </a:bodyPr>
          <a:lstStyle>
            <a:lvl1pPr>
              <a:defRPr sz="2800" baseline="0">
                <a:solidFill>
                  <a:schemeClr val="bg1"/>
                </a:solidFill>
                <a:latin typeface="Franklin Gothic Medium"/>
                <a:cs typeface="Franklin Gothic Medium"/>
              </a:defRPr>
            </a:lvl1pPr>
          </a:lstStyle>
          <a:p>
            <a:r>
              <a:rPr lang="en-US" dirty="0"/>
              <a:t>CLICK TO EDIT END SLIDE</a:t>
            </a:r>
          </a:p>
        </p:txBody>
      </p:sp>
    </p:spTree>
    <p:extLst>
      <p:ext uri="{BB962C8B-B14F-4D97-AF65-F5344CB8AC3E}">
        <p14:creationId xmlns:p14="http://schemas.microsoft.com/office/powerpoint/2010/main" val="403387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Judiciary Powerpoint Templat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1" y="-51403"/>
            <a:ext cx="10834060" cy="7659198"/>
          </a:xfrm>
          <a:prstGeom prst="rect">
            <a:avLst/>
          </a:prstGeom>
        </p:spPr>
      </p:pic>
      <p:sp>
        <p:nvSpPr>
          <p:cNvPr id="2" name="Title 1"/>
          <p:cNvSpPr>
            <a:spLocks noGrp="1"/>
          </p:cNvSpPr>
          <p:nvPr>
            <p:ph type="ctrTitle" hasCustomPrompt="1"/>
          </p:nvPr>
        </p:nvSpPr>
        <p:spPr>
          <a:xfrm>
            <a:off x="1812948" y="4646962"/>
            <a:ext cx="7707453" cy="849768"/>
          </a:xfrm>
        </p:spPr>
        <p:txBody>
          <a:bodyPr>
            <a:normAutofit/>
          </a:bodyPr>
          <a:lstStyle>
            <a:lvl1pPr>
              <a:defRPr sz="4000">
                <a:solidFill>
                  <a:schemeClr val="bg1"/>
                </a:solidFill>
                <a:latin typeface="Franklin Gothic Medium"/>
                <a:cs typeface="Franklin Gothic Medium"/>
              </a:defRPr>
            </a:lvl1pPr>
          </a:lstStyle>
          <a:p>
            <a:r>
              <a:rPr lang="en-US" dirty="0"/>
              <a:t>CLICK TO EDIT TITLE</a:t>
            </a:r>
          </a:p>
        </p:txBody>
      </p:sp>
      <p:sp>
        <p:nvSpPr>
          <p:cNvPr id="3" name="Subtitle 2"/>
          <p:cNvSpPr>
            <a:spLocks noGrp="1"/>
          </p:cNvSpPr>
          <p:nvPr>
            <p:ph type="subTitle" idx="1" hasCustomPrompt="1"/>
          </p:nvPr>
        </p:nvSpPr>
        <p:spPr>
          <a:xfrm>
            <a:off x="2690339" y="5850537"/>
            <a:ext cx="5947826" cy="615976"/>
          </a:xfrm>
        </p:spPr>
        <p:txBody>
          <a:bodyPr>
            <a:normAutofit/>
          </a:bodyPr>
          <a:lstStyle>
            <a:lvl1pPr marL="0" indent="0" algn="ctr">
              <a:buNone/>
              <a:defRPr sz="2800">
                <a:solidFill>
                  <a:srgbClr val="FFFFFF"/>
                </a:solidFill>
                <a:latin typeface="Franklin Gothic Medium"/>
                <a:cs typeface="Franklin Gothic Medium"/>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Subtitle</a:t>
            </a:r>
          </a:p>
        </p:txBody>
      </p:sp>
      <p:pic>
        <p:nvPicPr>
          <p:cNvPr id="5" name="Picture 4" descr="Judiciary Powerpoint Templa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1" y="-51403"/>
            <a:ext cx="10834060" cy="7659198"/>
          </a:xfrm>
          <a:prstGeom prst="rect">
            <a:avLst/>
          </a:prstGeom>
        </p:spPr>
      </p:pic>
    </p:spTree>
    <p:extLst>
      <p:ext uri="{BB962C8B-B14F-4D97-AF65-F5344CB8AC3E}">
        <p14:creationId xmlns:p14="http://schemas.microsoft.com/office/powerpoint/2010/main" val="54771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Judiciary Powerpoint 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2" y="29082"/>
            <a:ext cx="10717723" cy="7576954"/>
          </a:xfrm>
          <a:prstGeom prst="rect">
            <a:avLst/>
          </a:prstGeom>
        </p:spPr>
      </p:pic>
      <p:sp>
        <p:nvSpPr>
          <p:cNvPr id="2" name="Title 1"/>
          <p:cNvSpPr>
            <a:spLocks noGrp="1"/>
          </p:cNvSpPr>
          <p:nvPr>
            <p:ph type="title" hasCustomPrompt="1"/>
          </p:nvPr>
        </p:nvSpPr>
        <p:spPr/>
        <p:txBody>
          <a:bodyPr>
            <a:normAutofit/>
          </a:bodyPr>
          <a:lstStyle>
            <a:lvl1pPr algn="l">
              <a:defRPr sz="2800">
                <a:solidFill>
                  <a:srgbClr val="660066"/>
                </a:solidFill>
                <a:latin typeface="Franklin Gothic Medium"/>
                <a:cs typeface="Franklin Gothic Medium"/>
              </a:defRPr>
            </a:lvl1pPr>
          </a:lstStyle>
          <a:p>
            <a:r>
              <a:rPr lang="en-US" dirty="0"/>
              <a:t>CONTENT SLIDE</a:t>
            </a:r>
          </a:p>
        </p:txBody>
      </p:sp>
      <p:sp>
        <p:nvSpPr>
          <p:cNvPr id="3" name="Content Placeholder 2"/>
          <p:cNvSpPr>
            <a:spLocks noGrp="1"/>
          </p:cNvSpPr>
          <p:nvPr>
            <p:ph idx="1"/>
          </p:nvPr>
        </p:nvSpPr>
        <p:spPr/>
        <p:txBody>
          <a:bodyPr>
            <a:normAutofit/>
          </a:bodyPr>
          <a:lstStyle>
            <a:lvl1pPr>
              <a:defRPr sz="2000">
                <a:solidFill>
                  <a:schemeClr val="tx1">
                    <a:lumMod val="85000"/>
                    <a:lumOff val="15000"/>
                  </a:schemeClr>
                </a:solidFill>
                <a:latin typeface="Franklin Gothic Book"/>
                <a:cs typeface="Franklin Gothic Book"/>
              </a:defRPr>
            </a:lvl1pPr>
            <a:lvl2pPr>
              <a:defRPr sz="2000">
                <a:solidFill>
                  <a:schemeClr val="tx1">
                    <a:lumMod val="85000"/>
                    <a:lumOff val="15000"/>
                  </a:schemeClr>
                </a:solidFill>
                <a:latin typeface="Franklin Gothic Book"/>
                <a:cs typeface="Franklin Gothic Book"/>
              </a:defRPr>
            </a:lvl2pPr>
            <a:lvl3pPr>
              <a:defRPr sz="2000">
                <a:solidFill>
                  <a:schemeClr val="tx1">
                    <a:lumMod val="85000"/>
                    <a:lumOff val="15000"/>
                  </a:schemeClr>
                </a:solidFill>
                <a:latin typeface="Franklin Gothic Book"/>
                <a:cs typeface="Franklin Gothic Book"/>
              </a:defRPr>
            </a:lvl3pPr>
            <a:lvl4pPr>
              <a:defRPr sz="2000">
                <a:solidFill>
                  <a:schemeClr val="tx1">
                    <a:lumMod val="85000"/>
                    <a:lumOff val="15000"/>
                  </a:schemeClr>
                </a:solidFill>
                <a:latin typeface="Franklin Gothic Book"/>
                <a:cs typeface="Franklin Gothic Book"/>
              </a:defRPr>
            </a:lvl4pPr>
            <a:lvl5pPr>
              <a:defRPr sz="2000">
                <a:solidFill>
                  <a:schemeClr val="tx1">
                    <a:lumMod val="85000"/>
                    <a:lumOff val="1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C083C-BD20-40C8-AF7C-6EEA1E15CE20}"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pic>
        <p:nvPicPr>
          <p:cNvPr id="8" name="Picture 7" descr="Judiciary Powerpoint Templat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2" y="29082"/>
            <a:ext cx="10717723" cy="7576954"/>
          </a:xfrm>
          <a:prstGeom prst="rect">
            <a:avLst/>
          </a:prstGeom>
        </p:spPr>
      </p:pic>
    </p:spTree>
    <p:extLst>
      <p:ext uri="{BB962C8B-B14F-4D97-AF65-F5344CB8AC3E}">
        <p14:creationId xmlns:p14="http://schemas.microsoft.com/office/powerpoint/2010/main" val="15298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52CFE-B7D1-4911-A3EB-58776971F926}"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72909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1CC385-75EE-483D-940B-0B4EAA8E695D}"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80572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6"/>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3" y="1692889"/>
            <a:ext cx="4724526" cy="705516"/>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29683"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510D9-78CF-4C37-A948-1367F23DEB82}" type="datetime1">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833465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7087-F670-4931-8684-801BBD4A0429}" type="datetime1">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4191858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76DB1-34C8-43CE-A09A-73FCC19E965C}" type="datetime1">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85325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54B97-41EC-4520-BF1D-33B4DCFEB9DD}"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762891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5" y="301113"/>
            <a:ext cx="3516488" cy="1281484"/>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8960" y="30111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5" y="1582599"/>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2150A-6E01-4AE2-8BA8-6F89D9FCB3FE}"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1325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6"/>
            <a:ext cx="6413183" cy="624987"/>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r>
              <a:rPr lang="en-US"/>
              <a:t>Click icon to add picture</a:t>
            </a:r>
          </a:p>
        </p:txBody>
      </p:sp>
      <p:sp>
        <p:nvSpPr>
          <p:cNvPr id="4" name="Text Placeholder 3"/>
          <p:cNvSpPr>
            <a:spLocks noGrp="1"/>
          </p:cNvSpPr>
          <p:nvPr>
            <p:ph type="body" sz="half" idx="2"/>
          </p:nvPr>
        </p:nvSpPr>
        <p:spPr>
          <a:xfrm>
            <a:off x="2095048" y="5918982"/>
            <a:ext cx="6413183" cy="887585"/>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0AC0C-D633-45C3-AAA5-E0308ACC6CC0}"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2783463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94EF8-30C4-490A-B9BD-475565288533}"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01394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0ED6-ABD8-4F69-96CC-B6FE9A785789}"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26033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A39CA-164A-4D0E-941B-3DB205CD2D4C}" type="datetime1">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1101303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a:t>Click to edit Master title style</a:t>
            </a:r>
          </a:p>
        </p:txBody>
      </p:sp>
      <p:sp>
        <p:nvSpPr>
          <p:cNvPr id="3" name="Subtitle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277B88-E6C6-447F-80AE-A90A25DC85EE}"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88369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A481D-A676-463C-8B5E-DEFD55FC77B3}"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76289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7A61A-8A5D-4C5F-9BD6-61C236DE6559}"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623117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8"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1D469E-1956-497F-B26C-21B30D6251A7}"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3899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9B816-47E5-42A7-B189-6159C42D59E7}" type="datetime1">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08983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F5F74-FDFB-43A2-A60E-5A9C537A73B8}"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62311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69AE0F-5AD4-4A1E-8CAF-44EFFBEFEDDE}" type="datetime1">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4815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3464D-F0B0-43DE-8AB3-D1611D33C6D8}" type="datetime1">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69425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DA617-26B0-4666-8F16-9674749EC5C8}"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748547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7A514F-2BE4-404D-84B7-0AB446C1FE60}"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36689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E4FEB-448B-402F-AC56-9A92BEA361E6}"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816552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683D6-54EF-4588-82FD-51267F060B41}" type="datetime1">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504007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d Slide Master Layout">
    <p:spTree>
      <p:nvGrpSpPr>
        <p:cNvPr id="1" name=""/>
        <p:cNvGrpSpPr/>
        <p:nvPr/>
      </p:nvGrpSpPr>
      <p:grpSpPr>
        <a:xfrm>
          <a:off x="0" y="0"/>
          <a:ext cx="0" cy="0"/>
          <a:chOff x="0" y="0"/>
          <a:chExt cx="0" cy="0"/>
        </a:xfrm>
      </p:grpSpPr>
      <p:pic>
        <p:nvPicPr>
          <p:cNvPr id="6" name="Picture 5" descr="Judiciary Powerpoint Template-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06" y="-58257"/>
            <a:ext cx="10853450" cy="7672906"/>
          </a:xfrm>
          <a:prstGeom prst="rect">
            <a:avLst/>
          </a:prstGeom>
        </p:spPr>
      </p:pic>
      <p:sp>
        <p:nvSpPr>
          <p:cNvPr id="2" name="Title 1"/>
          <p:cNvSpPr>
            <a:spLocks noGrp="1"/>
          </p:cNvSpPr>
          <p:nvPr>
            <p:ph type="title" hasCustomPrompt="1"/>
          </p:nvPr>
        </p:nvSpPr>
        <p:spPr>
          <a:xfrm>
            <a:off x="1682067" y="2954690"/>
            <a:ext cx="7324504" cy="959836"/>
          </a:xfrm>
        </p:spPr>
        <p:txBody>
          <a:bodyPr>
            <a:normAutofit/>
          </a:bodyPr>
          <a:lstStyle>
            <a:lvl1pPr>
              <a:defRPr sz="2800" baseline="0">
                <a:solidFill>
                  <a:schemeClr val="bg1"/>
                </a:solidFill>
                <a:latin typeface="Franklin Gothic Medium"/>
                <a:cs typeface="Franklin Gothic Medium"/>
              </a:defRPr>
            </a:lvl1pPr>
          </a:lstStyle>
          <a:p>
            <a:r>
              <a:rPr lang="en-US" dirty="0"/>
              <a:t>CLICK TO EDIT END SLIDE</a:t>
            </a:r>
          </a:p>
        </p:txBody>
      </p:sp>
    </p:spTree>
    <p:extLst>
      <p:ext uri="{BB962C8B-B14F-4D97-AF65-F5344CB8AC3E}">
        <p14:creationId xmlns:p14="http://schemas.microsoft.com/office/powerpoint/2010/main" val="403387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8"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4D2032-2F11-4852-8A7B-590CDEE86032}"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3899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FB7F8-D7CE-4936-8D10-28BA8DCD1110}" type="datetime1">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08983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2AC20D-7139-42ED-860F-C6CF510302DE}" type="datetime1">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4815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9CEB7-6970-4D48-B520-409300F25BD7}" type="datetime1">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69425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B3A67-8C39-493F-9790-EA20D795931D}"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74854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2B16C-5F35-4319-AEB8-6C2D3C1E3BAF}" type="datetime1">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3668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988" y="1765300"/>
            <a:ext cx="9618662" cy="4991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98FC5F25-4984-4570-9BB3-7F02FC34749E}" type="datetime1">
              <a:rPr lang="en-US" smtClean="0"/>
              <a:t>3/1/2025</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C1AB774-DC9D-8549-B5F1-EB0400F3C51D}" type="slidenum">
              <a:rPr lang="en-US" smtClean="0"/>
              <a:pPr/>
              <a:t>‹#›</a:t>
            </a:fld>
            <a:endParaRPr lang="en-US"/>
          </a:p>
        </p:txBody>
      </p:sp>
    </p:spTree>
    <p:extLst>
      <p:ext uri="{BB962C8B-B14F-4D97-AF65-F5344CB8AC3E}">
        <p14:creationId xmlns:p14="http://schemas.microsoft.com/office/powerpoint/2010/main" val="1771244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6"/>
            <a:ext cx="9619774" cy="1260475"/>
          </a:xfrm>
          <a:prstGeom prst="rect">
            <a:avLst/>
          </a:prstGeom>
        </p:spPr>
        <p:txBody>
          <a:bodyPr vert="horz" lIns="104287" tIns="52144" rIns="104287" bIns="52144" rtlCol="0" anchor="ctr">
            <a:normAutofit/>
          </a:bodyPr>
          <a:lstStyle/>
          <a:p>
            <a:r>
              <a:rPr lang="en-US"/>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104287" tIns="52144" rIns="104287" bIns="521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D8116A67-FF15-4D9F-A18E-8B31496A5767}" type="datetime1">
              <a:rPr lang="en-US" smtClean="0"/>
              <a:t>3/1/2025</a:t>
            </a:fld>
            <a:endParaRPr lang="en-US"/>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CDED835C-16D9-B44E-AFAC-008CE890F602}" type="slidenum">
              <a:rPr lang="en-US" smtClean="0"/>
              <a:pPr/>
              <a:t>‹#›</a:t>
            </a:fld>
            <a:endParaRPr lang="en-US"/>
          </a:p>
        </p:txBody>
      </p:sp>
    </p:spTree>
    <p:extLst>
      <p:ext uri="{BB962C8B-B14F-4D97-AF65-F5344CB8AC3E}">
        <p14:creationId xmlns:p14="http://schemas.microsoft.com/office/powerpoint/2010/main" val="27080888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988" y="1765300"/>
            <a:ext cx="9618662" cy="4991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414AB7F2-3876-4BCA-8AEC-EE334FCAFD90}" type="datetime1">
              <a:rPr lang="en-US" smtClean="0"/>
              <a:t>3/1/2025</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C1AB774-DC9D-8549-B5F1-EB0400F3C51D}" type="slidenum">
              <a:rPr lang="en-US" smtClean="0"/>
              <a:pPr/>
              <a:t>‹#›</a:t>
            </a:fld>
            <a:endParaRPr lang="en-US"/>
          </a:p>
        </p:txBody>
      </p:sp>
    </p:spTree>
    <p:extLst>
      <p:ext uri="{BB962C8B-B14F-4D97-AF65-F5344CB8AC3E}">
        <p14:creationId xmlns:p14="http://schemas.microsoft.com/office/powerpoint/2010/main" val="1771244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692" y="4651744"/>
            <a:ext cx="9048307" cy="691781"/>
          </a:xfrm>
        </p:spPr>
        <p:txBody>
          <a:bodyPr>
            <a:noAutofit/>
          </a:bodyPr>
          <a:lstStyle/>
          <a:p>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GB" sz="2400" b="1" cap="all" dirty="0">
                <a:solidFill>
                  <a:prstClr val="white"/>
                </a:solidFill>
                <a:latin typeface="Century Gothic"/>
                <a:cs typeface="+mj-cs"/>
              </a:rPr>
              <a:t>Ethics, Integrity and the code of judicial conduct</a:t>
            </a: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2400" b="1" dirty="0">
                <a:latin typeface="Arial Narrow" panose="020B0606020202030204" pitchFamily="34" charset="0"/>
              </a:rPr>
              <a:t>Sarah </a:t>
            </a:r>
            <a:r>
              <a:rPr lang="en-US" sz="2400" b="1" dirty="0" err="1">
                <a:latin typeface="Arial Narrow" panose="020B0606020202030204" pitchFamily="34" charset="0"/>
              </a:rPr>
              <a:t>Langa</a:t>
            </a:r>
            <a:r>
              <a:rPr lang="en-US" sz="2400" b="1" dirty="0">
                <a:latin typeface="Arial Narrow" panose="020B0606020202030204" pitchFamily="34" charset="0"/>
              </a:rPr>
              <a:t> </a:t>
            </a:r>
            <a:r>
              <a:rPr lang="en-US" sz="2400" b="1" dirty="0" smtClean="0">
                <a:latin typeface="Arial Narrow" panose="020B0606020202030204" pitchFamily="34" charset="0"/>
              </a:rPr>
              <a:t>Siu - </a:t>
            </a:r>
            <a:r>
              <a:rPr lang="en-US" sz="2400" b="1" dirty="0">
                <a:latin typeface="Arial Narrow" panose="020B0606020202030204" pitchFamily="34" charset="0"/>
              </a:rPr>
              <a:t>Chief Registrar </a:t>
            </a:r>
            <a:br>
              <a:rPr lang="en-US" sz="2400" b="1" dirty="0">
                <a:latin typeface="Arial Narrow" panose="020B0606020202030204" pitchFamily="34" charset="0"/>
              </a:rPr>
            </a:br>
            <a:r>
              <a:rPr lang="en-US" sz="2400" b="1" dirty="0">
                <a:latin typeface="Arial Narrow" panose="020B0606020202030204" pitchFamily="34" charset="0"/>
              </a:rPr>
              <a:t/>
            </a:r>
            <a:br>
              <a:rPr lang="en-US" sz="2400" b="1" dirty="0">
                <a:latin typeface="Arial Narrow" panose="020B0606020202030204" pitchFamily="34" charset="0"/>
              </a:rPr>
            </a:br>
            <a:r>
              <a:rPr lang="en-US" sz="2000" b="1" dirty="0" smtClean="0">
                <a:latin typeface="Arial Narrow" panose="020B0606020202030204" pitchFamily="34" charset="0"/>
              </a:rPr>
              <a:t>ORIENTATION FOR NEWLY APPOINTED CHIEF MAGISTRATES &amp; MAGISTRATES GRADE I</a:t>
            </a:r>
            <a:r>
              <a:rPr lang="en-US" sz="20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
            </a:r>
            <a:br>
              <a:rPr lang="en-US" sz="20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br>
            <a:r>
              <a:rPr lang="en-US" sz="2000" b="1" dirty="0" smtClean="0">
                <a:latin typeface="Arial Narrow" panose="020B0606020202030204" pitchFamily="34" charset="0"/>
                <a:cs typeface="Times New Roman" panose="02020603050405020304" pitchFamily="18" charset="0"/>
              </a:rPr>
              <a:t>3</a:t>
            </a:r>
            <a:r>
              <a:rPr lang="en-US" sz="2000" b="1" baseline="30000" dirty="0" smtClean="0">
                <a:latin typeface="Arial Narrow" panose="020B0606020202030204" pitchFamily="34" charset="0"/>
                <a:cs typeface="Times New Roman" panose="02020603050405020304" pitchFamily="18" charset="0"/>
              </a:rPr>
              <a:t>rd</a:t>
            </a:r>
            <a:r>
              <a:rPr lang="en-US" sz="2000" b="1" dirty="0" smtClean="0">
                <a:latin typeface="Arial Narrow" panose="020B0606020202030204" pitchFamily="34" charset="0"/>
                <a:cs typeface="Times New Roman" panose="02020603050405020304" pitchFamily="18" charset="0"/>
              </a:rPr>
              <a:t> </a:t>
            </a:r>
            <a:r>
              <a:rPr lang="en-US" sz="2000" b="1" dirty="0" smtClean="0">
                <a:latin typeface="Arial Narrow" panose="020B0606020202030204" pitchFamily="34" charset="0"/>
              </a:rPr>
              <a:t>March 2025</a:t>
            </a:r>
            <a:r>
              <a:rPr lang="en-US" sz="2000" b="1" dirty="0">
                <a:latin typeface="Arial Narrow" panose="020B0606020202030204" pitchFamily="34" charset="0"/>
              </a:rPr>
              <a:t/>
            </a:r>
            <a:br>
              <a:rPr lang="en-US" sz="2000" b="1" dirty="0">
                <a:latin typeface="Arial Narrow" panose="020B0606020202030204" pitchFamily="34" charset="0"/>
              </a:rPr>
            </a:br>
            <a:endParaRPr lang="en-US" sz="2400" b="1" dirty="0">
              <a:latin typeface="Arial Narrow" panose="020B0606020202030204" pitchFamily="34" charset="0"/>
              <a:cs typeface="Times New Roman" panose="02020603050405020304" pitchFamily="18" charset="0"/>
            </a:endParaRPr>
          </a:p>
        </p:txBody>
      </p:sp>
      <p:sp>
        <p:nvSpPr>
          <p:cNvPr id="3" name="Title 1"/>
          <p:cNvSpPr txBox="1">
            <a:spLocks/>
          </p:cNvSpPr>
          <p:nvPr/>
        </p:nvSpPr>
        <p:spPr>
          <a:xfrm>
            <a:off x="1185530" y="4354031"/>
            <a:ext cx="8997107" cy="1808227"/>
          </a:xfrm>
          <a:prstGeom prst="rect">
            <a:avLst/>
          </a:prstGeom>
        </p:spPr>
        <p:txBody>
          <a:bodyPr vert="horz" lIns="104287" tIns="52144" rIns="104287" bIns="52144" rtlCol="0" anchor="ctr">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en-US" sz="3200" b="1" dirty="0" smtClean="0">
                <a:latin typeface="Franklin Gothic Medium" panose="020B0603020102020204" pitchFamily="34" charset="0"/>
              </a:rPr>
              <a:t> </a:t>
            </a:r>
            <a:endParaRPr lang="en-US" sz="3200" b="1" dirty="0">
              <a:latin typeface="Franklin Gothic Medium" panose="020B0603020102020204" pitchFamily="34" charset="0"/>
            </a:endParaRPr>
          </a:p>
        </p:txBody>
      </p:sp>
    </p:spTree>
    <p:extLst>
      <p:ext uri="{BB962C8B-B14F-4D97-AF65-F5344CB8AC3E}">
        <p14:creationId xmlns:p14="http://schemas.microsoft.com/office/powerpoint/2010/main" val="265259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JUDICIAL SERVICE ACT &amp; REGULATIONS</a:t>
            </a:r>
            <a:endParaRPr lang="en-US" dirty="0"/>
          </a:p>
        </p:txBody>
      </p:sp>
      <p:sp>
        <p:nvSpPr>
          <p:cNvPr id="3" name="Content Placeholder 2"/>
          <p:cNvSpPr>
            <a:spLocks noGrp="1"/>
          </p:cNvSpPr>
          <p:nvPr>
            <p:ph idx="1"/>
          </p:nvPr>
        </p:nvSpPr>
        <p:spPr/>
        <p:txBody>
          <a:bodyPr>
            <a:normAutofit/>
          </a:bodyPr>
          <a:lstStyle/>
          <a:p>
            <a:pPr algn="just"/>
            <a:r>
              <a:rPr lang="en-GB" sz="2800" dirty="0"/>
              <a:t>Section 28 of the Judicial service Act , gives power to the JSC to make regulations  providing for the organisation of the work of the Commission  and regulating the manner in which it shall exercise its functions.</a:t>
            </a:r>
          </a:p>
          <a:p>
            <a:pPr algn="just"/>
            <a:endParaRPr lang="en-GB" sz="2800" dirty="0"/>
          </a:p>
          <a:p>
            <a:pPr algn="just"/>
            <a:r>
              <a:rPr lang="en-GB" sz="2800" dirty="0"/>
              <a:t>Regulation 23 of The Judicial Service Commission Regulations, S.I 87/2005 , provides for judicial offences which when committed amount to violation of the judicial ethics, integrity and the </a:t>
            </a:r>
            <a:r>
              <a:rPr lang="en-GB" sz="2800" dirty="0"/>
              <a:t>C</a:t>
            </a:r>
            <a:r>
              <a:rPr lang="en-GB" sz="2800" dirty="0" smtClean="0"/>
              <a:t>ode </a:t>
            </a:r>
            <a:r>
              <a:rPr lang="en-GB" sz="2800" dirty="0"/>
              <a:t>of Judicial Conduct.</a:t>
            </a:r>
          </a:p>
          <a:p>
            <a:pPr algn="just"/>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10</a:t>
            </a:fld>
            <a:endParaRPr lang="en-US"/>
          </a:p>
        </p:txBody>
      </p:sp>
    </p:spTree>
    <p:extLst>
      <p:ext uri="{BB962C8B-B14F-4D97-AF65-F5344CB8AC3E}">
        <p14:creationId xmlns:p14="http://schemas.microsoft.com/office/powerpoint/2010/main" val="100730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UGANDA CODE OF JUDICIAL CONDUCT</a:t>
            </a:r>
            <a:endParaRPr lang="en-US" dirty="0"/>
          </a:p>
        </p:txBody>
      </p:sp>
      <p:sp>
        <p:nvSpPr>
          <p:cNvPr id="3" name="Content Placeholder 2"/>
          <p:cNvSpPr>
            <a:spLocks noGrp="1"/>
          </p:cNvSpPr>
          <p:nvPr>
            <p:ph idx="1"/>
          </p:nvPr>
        </p:nvSpPr>
        <p:spPr/>
        <p:txBody>
          <a:bodyPr>
            <a:normAutofit/>
          </a:bodyPr>
          <a:lstStyle/>
          <a:p>
            <a:pPr algn="just"/>
            <a:r>
              <a:rPr lang="en-GB" sz="2800" dirty="0"/>
              <a:t>The Uganda Code of Judicial  Conduct  lays down principles and rules designed to provide guidance for  regulating judicial conduct. </a:t>
            </a:r>
          </a:p>
          <a:p>
            <a:pPr algn="just">
              <a:buNone/>
            </a:pPr>
            <a:endParaRPr lang="en-GB" sz="2800" dirty="0"/>
          </a:p>
          <a:p>
            <a:pPr algn="just"/>
            <a:r>
              <a:rPr lang="en-GB" sz="2800" dirty="0"/>
              <a:t>The Uganda Code of Judicial Conduct recognises the fact that Courts of Judicature were established by the Constitution to exercise power in the name of the people of Uganda in conformity with the law and with values, norms ad aspirations of the people, and are enjoined to administer substantive justice impartially and expeditiously.</a:t>
            </a:r>
          </a:p>
          <a:p>
            <a:pPr algn="just"/>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11</a:t>
            </a:fld>
            <a:endParaRPr lang="en-US"/>
          </a:p>
        </p:txBody>
      </p:sp>
    </p:spTree>
    <p:extLst>
      <p:ext uri="{BB962C8B-B14F-4D97-AF65-F5344CB8AC3E}">
        <p14:creationId xmlns:p14="http://schemas.microsoft.com/office/powerpoint/2010/main" val="325880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PRINCIPLES FOR JUDGES</a:t>
            </a:r>
            <a:endParaRPr lang="en-US" dirty="0"/>
          </a:p>
        </p:txBody>
      </p:sp>
      <p:sp>
        <p:nvSpPr>
          <p:cNvPr id="3" name="Content Placeholder 2"/>
          <p:cNvSpPr>
            <a:spLocks noGrp="1"/>
          </p:cNvSpPr>
          <p:nvPr>
            <p:ph idx="1"/>
          </p:nvPr>
        </p:nvSpPr>
        <p:spPr/>
        <p:txBody>
          <a:bodyPr>
            <a:normAutofit/>
          </a:bodyPr>
          <a:lstStyle/>
          <a:p>
            <a:pPr algn="just"/>
            <a:r>
              <a:rPr lang="en-GB" sz="3200" dirty="0"/>
              <a:t>Ethical Principles/standards for judicial officers are  laid out in the Uganda Code of Judicial Conduct </a:t>
            </a:r>
          </a:p>
          <a:p>
            <a:pPr algn="just"/>
            <a:r>
              <a:rPr lang="en-GB" sz="3200" dirty="0"/>
              <a:t>These principles </a:t>
            </a:r>
            <a:r>
              <a:rPr lang="en-GB" sz="3200" dirty="0" smtClean="0"/>
              <a:t>are-</a:t>
            </a:r>
          </a:p>
          <a:p>
            <a:pPr algn="just">
              <a:buFont typeface="Wingdings" panose="05000000000000000000" pitchFamily="2" charset="2"/>
              <a:buChar char="Ø"/>
            </a:pPr>
            <a:r>
              <a:rPr lang="en-GB" sz="2800" b="1" dirty="0" smtClean="0"/>
              <a:t>Independence</a:t>
            </a:r>
          </a:p>
          <a:p>
            <a:pPr algn="just">
              <a:buFont typeface="Wingdings" panose="05000000000000000000" pitchFamily="2" charset="2"/>
              <a:buChar char="Ø"/>
            </a:pPr>
            <a:r>
              <a:rPr lang="en-GB" sz="2800" b="1" dirty="0" smtClean="0"/>
              <a:t>Impartiality</a:t>
            </a:r>
          </a:p>
          <a:p>
            <a:pPr algn="just">
              <a:buFont typeface="Wingdings" panose="05000000000000000000" pitchFamily="2" charset="2"/>
              <a:buChar char="Ø"/>
            </a:pPr>
            <a:r>
              <a:rPr lang="en-GB" sz="2800" b="1" dirty="0" smtClean="0"/>
              <a:t>Integrity</a:t>
            </a:r>
          </a:p>
          <a:p>
            <a:pPr algn="just">
              <a:buFont typeface="Wingdings" panose="05000000000000000000" pitchFamily="2" charset="2"/>
              <a:buChar char="Ø"/>
            </a:pPr>
            <a:r>
              <a:rPr lang="en-GB" sz="2800" b="1" dirty="0" smtClean="0"/>
              <a:t>Propriety</a:t>
            </a:r>
          </a:p>
          <a:p>
            <a:pPr algn="just">
              <a:buFont typeface="Wingdings" panose="05000000000000000000" pitchFamily="2" charset="2"/>
              <a:buChar char="Ø"/>
            </a:pPr>
            <a:r>
              <a:rPr lang="en-GB" sz="2800" b="1" dirty="0" smtClean="0"/>
              <a:t>Equality</a:t>
            </a:r>
          </a:p>
          <a:p>
            <a:pPr algn="just">
              <a:buFont typeface="Wingdings" panose="05000000000000000000" pitchFamily="2" charset="2"/>
              <a:buChar char="Ø"/>
            </a:pPr>
            <a:r>
              <a:rPr lang="en-GB" sz="2800" b="1" dirty="0" smtClean="0"/>
              <a:t>Competence </a:t>
            </a:r>
            <a:r>
              <a:rPr lang="en-GB" sz="2800" b="1" dirty="0"/>
              <a:t>and Diligence </a:t>
            </a:r>
          </a:p>
          <a:p>
            <a:endParaRPr lang="en-US" sz="32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12</a:t>
            </a:fld>
            <a:endParaRPr lang="en-US"/>
          </a:p>
        </p:txBody>
      </p:sp>
    </p:spTree>
    <p:extLst>
      <p:ext uri="{BB962C8B-B14F-4D97-AF65-F5344CB8AC3E}">
        <p14:creationId xmlns:p14="http://schemas.microsoft.com/office/powerpoint/2010/main" val="327745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MISCONDUCT</a:t>
            </a:r>
            <a:endParaRPr lang="en-US" dirty="0"/>
          </a:p>
        </p:txBody>
      </p:sp>
      <p:sp>
        <p:nvSpPr>
          <p:cNvPr id="3" name="Content Placeholder 2"/>
          <p:cNvSpPr>
            <a:spLocks noGrp="1"/>
          </p:cNvSpPr>
          <p:nvPr>
            <p:ph idx="1"/>
          </p:nvPr>
        </p:nvSpPr>
        <p:spPr/>
        <p:txBody>
          <a:bodyPr>
            <a:normAutofit/>
          </a:bodyPr>
          <a:lstStyle/>
          <a:p>
            <a:pPr algn="just"/>
            <a:r>
              <a:rPr lang="en-GB" sz="2800" dirty="0"/>
              <a:t>Judicial misconduct under  Regulation  23 of the Judicial Service Commission Regulations  S.I 87/2005</a:t>
            </a:r>
          </a:p>
          <a:p>
            <a:pPr algn="just"/>
            <a:r>
              <a:rPr lang="en-GB" sz="2800" dirty="0"/>
              <a:t>Unjustified delay is adjudicating and disposing off Court matters- Judiciary Clients Charter</a:t>
            </a:r>
          </a:p>
          <a:p>
            <a:pPr algn="just"/>
            <a:r>
              <a:rPr lang="en-GB" sz="2800" dirty="0"/>
              <a:t>Misuse of </a:t>
            </a:r>
            <a:r>
              <a:rPr lang="en-GB" sz="2800" dirty="0" smtClean="0"/>
              <a:t>office - </a:t>
            </a:r>
            <a:r>
              <a:rPr lang="en-GB" sz="2800" dirty="0"/>
              <a:t>Taking advantage of the prestige of a judicial office to advance his or her the private interests or for </a:t>
            </a:r>
            <a:r>
              <a:rPr lang="en-GB" sz="2800" dirty="0" smtClean="0"/>
              <a:t>others</a:t>
            </a:r>
          </a:p>
          <a:p>
            <a:pPr algn="just"/>
            <a:r>
              <a:rPr lang="en-GB" sz="2800" dirty="0"/>
              <a:t>Abuse of contempt power( </a:t>
            </a:r>
            <a:r>
              <a:rPr lang="en-GB" sz="2800" dirty="0" err="1"/>
              <a:t>Ekau</a:t>
            </a:r>
            <a:r>
              <a:rPr lang="en-GB" sz="2800" dirty="0"/>
              <a:t> –</a:t>
            </a:r>
            <a:r>
              <a:rPr lang="en-GB" sz="2800" dirty="0" smtClean="0"/>
              <a:t>vs- </a:t>
            </a:r>
            <a:r>
              <a:rPr lang="en-GB" sz="2800" dirty="0" err="1"/>
              <a:t>Dr.</a:t>
            </a:r>
            <a:r>
              <a:rPr lang="en-GB" sz="2800" dirty="0"/>
              <a:t> Ruth </a:t>
            </a:r>
            <a:r>
              <a:rPr lang="en-GB" sz="2800" dirty="0" err="1"/>
              <a:t>Aceng</a:t>
            </a:r>
            <a:r>
              <a:rPr lang="en-GB" sz="2800" dirty="0"/>
              <a:t>, the Minister of Health and A.G </a:t>
            </a:r>
            <a:r>
              <a:rPr lang="en-GB" sz="2800" dirty="0" err="1"/>
              <a:t>Misc</a:t>
            </a:r>
            <a:r>
              <a:rPr lang="en-GB" sz="2800" dirty="0"/>
              <a:t> </a:t>
            </a:r>
            <a:r>
              <a:rPr lang="en-GB" sz="2800" dirty="0" err="1"/>
              <a:t>Appln</a:t>
            </a:r>
            <a:r>
              <a:rPr lang="en-GB" sz="2800" dirty="0"/>
              <a:t>. No. 746 of 2018</a:t>
            </a:r>
          </a:p>
          <a:p>
            <a:pPr algn="just"/>
            <a:endParaRPr lang="en-GB" sz="2800" dirty="0"/>
          </a:p>
          <a:p>
            <a:endParaRPr lang="en-US"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13</a:t>
            </a:fld>
            <a:endParaRPr lang="en-US"/>
          </a:p>
        </p:txBody>
      </p:sp>
    </p:spTree>
    <p:extLst>
      <p:ext uri="{BB962C8B-B14F-4D97-AF65-F5344CB8AC3E}">
        <p14:creationId xmlns:p14="http://schemas.microsoft.com/office/powerpoint/2010/main" val="278799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GB" sz="2400" dirty="0"/>
              <a:t>Failure  to </a:t>
            </a:r>
            <a:r>
              <a:rPr lang="en-GB" sz="2400" dirty="0" smtClean="0"/>
              <a:t>exhibit </a:t>
            </a:r>
            <a:r>
              <a:rPr lang="en-GB" sz="2400" dirty="0" smtClean="0"/>
              <a:t>“judicial temperament”</a:t>
            </a:r>
            <a:r>
              <a:rPr lang="en-GB" sz="2400" dirty="0" smtClean="0"/>
              <a:t> - </a:t>
            </a:r>
            <a:r>
              <a:rPr lang="en-GB" sz="2400" dirty="0"/>
              <a:t>A Judge should be courteous, dignified, and patient so as to gain confidence of  litigants, witnesses, lawyers, court staff, court officials and others with whom the judge deals in an official capacity.</a:t>
            </a:r>
          </a:p>
          <a:p>
            <a:pPr algn="just"/>
            <a:r>
              <a:rPr lang="en-GB" sz="2400" dirty="0"/>
              <a:t>Failure to discharge administrative responsibilities competently and diligently without bias or prejudice </a:t>
            </a:r>
            <a:endParaRPr lang="en-GB" sz="2400" dirty="0" smtClean="0"/>
          </a:p>
          <a:p>
            <a:pPr algn="just"/>
            <a:r>
              <a:rPr lang="en-GB" sz="2400" dirty="0"/>
              <a:t>Misuse of Court </a:t>
            </a:r>
            <a:r>
              <a:rPr lang="en-GB" sz="2400" dirty="0" smtClean="0"/>
              <a:t>resources -  </a:t>
            </a:r>
            <a:r>
              <a:rPr lang="en-GB" sz="2400" dirty="0"/>
              <a:t>The use of Court premises, staff, stationery, equipment, or other resources, for extra-judicial activities</a:t>
            </a:r>
          </a:p>
          <a:p>
            <a:pPr algn="just"/>
            <a:r>
              <a:rPr lang="en-GB" sz="2400" dirty="0"/>
              <a:t>Involvement in memberships/organizations that </a:t>
            </a:r>
            <a:r>
              <a:rPr lang="en-GB" sz="2400" dirty="0" smtClean="0"/>
              <a:t>practice </a:t>
            </a:r>
            <a:r>
              <a:rPr lang="en-GB" sz="2400" dirty="0"/>
              <a:t>discrimination on the basis of race, sex, religion, national origin or ethnicity</a:t>
            </a:r>
          </a:p>
          <a:p>
            <a:pPr algn="just"/>
            <a:endParaRPr lang="en-GB" sz="2400" dirty="0"/>
          </a:p>
          <a:p>
            <a:endParaRPr lang="en-US"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14</a:t>
            </a:fld>
            <a:endParaRPr lang="en-US"/>
          </a:p>
        </p:txBody>
      </p:sp>
    </p:spTree>
    <p:extLst>
      <p:ext uri="{BB962C8B-B14F-4D97-AF65-F5344CB8AC3E}">
        <p14:creationId xmlns:p14="http://schemas.microsoft.com/office/powerpoint/2010/main" val="221275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MISCONDUCT</a:t>
            </a:r>
          </a:p>
        </p:txBody>
      </p:sp>
      <p:sp>
        <p:nvSpPr>
          <p:cNvPr id="3" name="Content Placeholder 2"/>
          <p:cNvSpPr>
            <a:spLocks noGrp="1"/>
          </p:cNvSpPr>
          <p:nvPr>
            <p:ph idx="1"/>
          </p:nvPr>
        </p:nvSpPr>
        <p:spPr/>
        <p:txBody>
          <a:bodyPr>
            <a:normAutofit lnSpcReduction="10000"/>
          </a:bodyPr>
          <a:lstStyle/>
          <a:p>
            <a:pPr algn="just"/>
            <a:r>
              <a:rPr lang="en-GB" sz="2800" dirty="0" smtClean="0"/>
              <a:t>Insubordination, rude, abusive  </a:t>
            </a:r>
            <a:r>
              <a:rPr lang="en-GB" sz="2800" dirty="0"/>
              <a:t>and disrespectful behaviour</a:t>
            </a:r>
          </a:p>
          <a:p>
            <a:pPr algn="just"/>
            <a:r>
              <a:rPr lang="en-GB" sz="2800" dirty="0"/>
              <a:t>Lack of integrity in public and private transactions</a:t>
            </a:r>
          </a:p>
          <a:p>
            <a:pPr algn="just"/>
            <a:r>
              <a:rPr lang="en-GB" sz="2800" dirty="0"/>
              <a:t>Divulging information to </a:t>
            </a:r>
            <a:r>
              <a:rPr lang="en-GB" sz="2800" dirty="0" smtClean="0"/>
              <a:t>un</a:t>
            </a:r>
            <a:r>
              <a:rPr lang="en-GB" sz="2800" dirty="0" smtClean="0"/>
              <a:t>authorised </a:t>
            </a:r>
            <a:r>
              <a:rPr lang="en-GB" sz="2800" dirty="0" smtClean="0"/>
              <a:t>persons</a:t>
            </a:r>
          </a:p>
          <a:p>
            <a:pPr algn="just"/>
            <a:r>
              <a:rPr lang="en-GB" sz="2800" dirty="0"/>
              <a:t>Involvement in financial/ business dealings which may interfere with proper performance of judicial duties and affect the impartiality of a judge</a:t>
            </a:r>
          </a:p>
          <a:p>
            <a:pPr algn="just"/>
            <a:r>
              <a:rPr lang="en-GB" sz="2800" dirty="0"/>
              <a:t>Failure to balance extra judicial activities </a:t>
            </a:r>
            <a:r>
              <a:rPr lang="en-GB" sz="2800" dirty="0" smtClean="0"/>
              <a:t>vis-a-vis </a:t>
            </a:r>
            <a:r>
              <a:rPr lang="en-GB" sz="2800" dirty="0"/>
              <a:t>judicial work/ responsibilities</a:t>
            </a:r>
          </a:p>
          <a:p>
            <a:pPr algn="just"/>
            <a:r>
              <a:rPr lang="en-GB" sz="2800" dirty="0"/>
              <a:t>Bias, </a:t>
            </a:r>
            <a:r>
              <a:rPr lang="en-GB" sz="2800" dirty="0" smtClean="0"/>
              <a:t>favouritism, </a:t>
            </a:r>
            <a:r>
              <a:rPr lang="en-GB" sz="2800" dirty="0"/>
              <a:t>nepotism for personal gain or that of another </a:t>
            </a:r>
            <a:r>
              <a:rPr lang="en-GB" sz="2800" dirty="0" smtClean="0"/>
              <a:t>person</a:t>
            </a:r>
          </a:p>
          <a:p>
            <a:pPr algn="just"/>
            <a:r>
              <a:rPr lang="en-GB" sz="2800" dirty="0" smtClean="0"/>
              <a:t>Corruption and Bribery</a:t>
            </a:r>
            <a:endParaRPr lang="en-GB" sz="2800" dirty="0"/>
          </a:p>
          <a:p>
            <a:pPr algn="just"/>
            <a:endParaRPr lang="en-GB" sz="2800" dirty="0"/>
          </a:p>
          <a:p>
            <a:pPr algn="just"/>
            <a:endParaRPr lang="en-GB" sz="2800" dirty="0"/>
          </a:p>
          <a:p>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15</a:t>
            </a:fld>
            <a:endParaRPr lang="en-US"/>
          </a:p>
        </p:txBody>
      </p:sp>
    </p:spTree>
    <p:extLst>
      <p:ext uri="{BB962C8B-B14F-4D97-AF65-F5344CB8AC3E}">
        <p14:creationId xmlns:p14="http://schemas.microsoft.com/office/powerpoint/2010/main" val="295562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Aside the Laws, even the Bible speaks against Bribery!</a:t>
            </a:r>
            <a:br>
              <a:rPr lang="en-GB" dirty="0" smtClean="0"/>
            </a:br>
            <a:r>
              <a:rPr lang="en-GB" dirty="0" smtClean="0"/>
              <a:t>Deuteronomy 16:19; you shall not pervert justice, show partiality nor take a bribe.</a:t>
            </a:r>
            <a:endParaRPr lang="en-US" dirty="0"/>
          </a:p>
        </p:txBody>
      </p:sp>
      <p:pic>
        <p:nvPicPr>
          <p:cNvPr id="5" name="Content Placeholder 4"/>
          <p:cNvPicPr>
            <a:picLocks noGrp="1" noChangeAspect="1"/>
          </p:cNvPicPr>
          <p:nvPr>
            <p:ph idx="1"/>
          </p:nvPr>
        </p:nvPicPr>
        <p:blipFill>
          <a:blip r:embed="rId2"/>
          <a:stretch>
            <a:fillRect/>
          </a:stretch>
        </p:blipFill>
        <p:spPr>
          <a:xfrm>
            <a:off x="0" y="1563340"/>
            <a:ext cx="10688638" cy="5999510"/>
          </a:xfrm>
          <a:prstGeom prst="rect">
            <a:avLst/>
          </a:prstGeom>
        </p:spPr>
      </p:pic>
      <p:sp>
        <p:nvSpPr>
          <p:cNvPr id="4" name="Slide Number Placeholder 3"/>
          <p:cNvSpPr>
            <a:spLocks noGrp="1"/>
          </p:cNvSpPr>
          <p:nvPr>
            <p:ph type="sldNum" sz="quarter" idx="12"/>
          </p:nvPr>
        </p:nvSpPr>
        <p:spPr/>
        <p:txBody>
          <a:bodyPr/>
          <a:lstStyle/>
          <a:p>
            <a:fld id="{CDED835C-16D9-B44E-AFAC-008CE890F602}" type="slidenum">
              <a:rPr lang="en-US" smtClean="0"/>
              <a:pPr/>
              <a:t>16</a:t>
            </a:fld>
            <a:endParaRPr lang="en-US"/>
          </a:p>
        </p:txBody>
      </p:sp>
    </p:spTree>
    <p:extLst>
      <p:ext uri="{BB962C8B-B14F-4D97-AF65-F5344CB8AC3E}">
        <p14:creationId xmlns:p14="http://schemas.microsoft.com/office/powerpoint/2010/main" val="265761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ETHICS &amp; INTEGRITY IN THE JUDICIARY?</a:t>
            </a:r>
            <a:endParaRPr lang="en-US" dirty="0"/>
          </a:p>
        </p:txBody>
      </p:sp>
      <p:sp>
        <p:nvSpPr>
          <p:cNvPr id="3" name="Content Placeholder 2"/>
          <p:cNvSpPr>
            <a:spLocks noGrp="1"/>
          </p:cNvSpPr>
          <p:nvPr>
            <p:ph idx="1"/>
          </p:nvPr>
        </p:nvSpPr>
        <p:spPr/>
        <p:txBody>
          <a:bodyPr>
            <a:normAutofit/>
          </a:bodyPr>
          <a:lstStyle/>
          <a:p>
            <a:pPr algn="just"/>
            <a:r>
              <a:rPr lang="en-GB" sz="2800" dirty="0"/>
              <a:t>Builds Trust: Ethics and integrity are critical in building trust with employees</a:t>
            </a:r>
            <a:r>
              <a:rPr lang="en-GB" sz="2800" dirty="0" smtClean="0"/>
              <a:t>, court users </a:t>
            </a:r>
            <a:r>
              <a:rPr lang="en-GB" sz="2800" dirty="0"/>
              <a:t>and stakeholders. When </a:t>
            </a:r>
            <a:r>
              <a:rPr lang="en-GB" sz="2800" dirty="0" smtClean="0"/>
              <a:t>we </a:t>
            </a:r>
            <a:r>
              <a:rPr lang="en-GB" sz="2800" dirty="0"/>
              <a:t>adhere to a strong code of ethics, </a:t>
            </a:r>
            <a:r>
              <a:rPr lang="en-GB" sz="2800" dirty="0" smtClean="0"/>
              <a:t>we </a:t>
            </a:r>
            <a:r>
              <a:rPr lang="en-GB" sz="2800" dirty="0"/>
              <a:t>demonstrate </a:t>
            </a:r>
            <a:r>
              <a:rPr lang="en-GB" sz="2800" dirty="0" smtClean="0"/>
              <a:t>our </a:t>
            </a:r>
            <a:r>
              <a:rPr lang="en-GB" sz="2800" dirty="0"/>
              <a:t>commitment to honesty, fairness, and transparency, which in turn builds trust and credibility.</a:t>
            </a:r>
          </a:p>
          <a:p>
            <a:pPr algn="just"/>
            <a:r>
              <a:rPr lang="en-GB" sz="2800" dirty="0"/>
              <a:t>Enhances Reputation: A </a:t>
            </a:r>
            <a:r>
              <a:rPr lang="en-GB" sz="2800" dirty="0" smtClean="0"/>
              <a:t>Judiciary </a:t>
            </a:r>
            <a:r>
              <a:rPr lang="en-GB" sz="2800" dirty="0"/>
              <a:t>with a reputation for ethical conduct and integrity is more likely to </a:t>
            </a:r>
            <a:r>
              <a:rPr lang="en-GB" sz="2800" dirty="0" smtClean="0"/>
              <a:t>better spoken of than not. (Perception Indices exist to suggest we are not the most popular institution).</a:t>
            </a:r>
            <a:endParaRPr lang="en-GB" sz="2800" dirty="0"/>
          </a:p>
          <a:p>
            <a:pPr algn="just"/>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17</a:t>
            </a:fld>
            <a:endParaRPr lang="en-US"/>
          </a:p>
        </p:txBody>
      </p:sp>
    </p:spTree>
    <p:extLst>
      <p:ext uri="{BB962C8B-B14F-4D97-AF65-F5344CB8AC3E}">
        <p14:creationId xmlns:p14="http://schemas.microsoft.com/office/powerpoint/2010/main" val="111628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GB" sz="2400" dirty="0"/>
              <a:t>Mitigates Risk: Unethical behaviour can lead to legal risks such as charges being preferred against a Judicial Officer or disciplinary action being taken against them, such as interdiction, dismissal, suspension, </a:t>
            </a:r>
            <a:r>
              <a:rPr lang="en-GB" sz="2400" dirty="0" err="1"/>
              <a:t>etc</a:t>
            </a:r>
            <a:r>
              <a:rPr lang="en-GB" sz="2400" dirty="0"/>
              <a:t> </a:t>
            </a:r>
          </a:p>
          <a:p>
            <a:pPr algn="just"/>
            <a:r>
              <a:rPr lang="en-GB" sz="2400" dirty="0"/>
              <a:t>Improves Employee Morale: A culture of ethics and integrity can also improve employee morale and engagement. When employees feel that their workplace operates with fairness and transparency, they are more likely to be motivated and productive.</a:t>
            </a:r>
          </a:p>
          <a:p>
            <a:pPr algn="just"/>
            <a:r>
              <a:rPr lang="en-GB" sz="2400" dirty="0"/>
              <a:t>Encourages Responsible </a:t>
            </a:r>
            <a:r>
              <a:rPr lang="en-GB" sz="2400" dirty="0" err="1"/>
              <a:t>Behavior</a:t>
            </a:r>
            <a:r>
              <a:rPr lang="en-GB" sz="2400" dirty="0"/>
              <a:t>: Prioritizing ethics and integrity in the workplace can also encourage responsible behaviour among employees. When employees know that their actions are being monitored and that ethical conduct is valued, they are more likely to act responsibly and make decisions that align with the values of the business.</a:t>
            </a:r>
          </a:p>
          <a:p>
            <a:pPr algn="just"/>
            <a:endParaRPr lang="en-US" sz="24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18</a:t>
            </a:fld>
            <a:endParaRPr lang="en-US"/>
          </a:p>
        </p:txBody>
      </p:sp>
    </p:spTree>
    <p:extLst>
      <p:ext uri="{BB962C8B-B14F-4D97-AF65-F5344CB8AC3E}">
        <p14:creationId xmlns:p14="http://schemas.microsoft.com/office/powerpoint/2010/main" val="282654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UPHOLDING JUDICIAL ETHICS</a:t>
            </a:r>
            <a:endParaRPr lang="en-US" dirty="0"/>
          </a:p>
        </p:txBody>
      </p:sp>
      <p:sp>
        <p:nvSpPr>
          <p:cNvPr id="3" name="Content Placeholder 2"/>
          <p:cNvSpPr>
            <a:spLocks noGrp="1"/>
          </p:cNvSpPr>
          <p:nvPr>
            <p:ph idx="1"/>
          </p:nvPr>
        </p:nvSpPr>
        <p:spPr/>
        <p:txBody>
          <a:bodyPr>
            <a:normAutofit/>
          </a:bodyPr>
          <a:lstStyle/>
          <a:p>
            <a:pPr algn="just"/>
            <a:r>
              <a:rPr lang="en-GB" sz="2800" dirty="0" smtClean="0"/>
              <a:t>Competence - </a:t>
            </a:r>
            <a:r>
              <a:rPr lang="en-GB" sz="2800" dirty="0"/>
              <a:t>Guides the judge in the independent exercise of Judicial duties</a:t>
            </a:r>
          </a:p>
          <a:p>
            <a:pPr algn="just"/>
            <a:r>
              <a:rPr lang="en-GB" sz="2800" dirty="0"/>
              <a:t>Guides the judge on how to ensure impartiality and avoid impropriety in the dispensation of justice</a:t>
            </a:r>
          </a:p>
          <a:p>
            <a:pPr algn="just"/>
            <a:r>
              <a:rPr lang="en-GB" sz="2800" dirty="0"/>
              <a:t>Gaining public </a:t>
            </a:r>
            <a:r>
              <a:rPr lang="en-GB" sz="2800" dirty="0" smtClean="0"/>
              <a:t>confidence</a:t>
            </a:r>
          </a:p>
          <a:p>
            <a:pPr algn="just"/>
            <a:r>
              <a:rPr lang="en-GB" sz="2800" dirty="0"/>
              <a:t> Employers value these qualities </a:t>
            </a:r>
            <a:r>
              <a:rPr lang="en-GB" sz="2800" dirty="0" smtClean="0"/>
              <a:t>because </a:t>
            </a:r>
            <a:r>
              <a:rPr lang="en-GB" sz="2800" dirty="0"/>
              <a:t>they build trust, foster teamwork, and promote a positive work culture.</a:t>
            </a:r>
          </a:p>
          <a:p>
            <a:pPr algn="just"/>
            <a:endParaRPr lang="en-GB" sz="2800" dirty="0"/>
          </a:p>
          <a:p>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19</a:t>
            </a:fld>
            <a:endParaRPr lang="en-US"/>
          </a:p>
        </p:txBody>
      </p:sp>
    </p:spTree>
    <p:extLst>
      <p:ext uri="{BB962C8B-B14F-4D97-AF65-F5344CB8AC3E}">
        <p14:creationId xmlns:p14="http://schemas.microsoft.com/office/powerpoint/2010/main" val="251132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802034"/>
          </a:xfrm>
        </p:spPr>
        <p:txBody>
          <a:bodyPr>
            <a:normAutofit/>
          </a:bodyPr>
          <a:lstStyle/>
          <a:p>
            <a:pPr lvl="0"/>
            <a:r>
              <a:rPr lang="en-GB" sz="4000" b="1" dirty="0">
                <a:latin typeface="Franklin Gothic Book" panose="020B0503020102020204" pitchFamily="34" charset="0"/>
              </a:rPr>
              <a:t>FOCUS OF THE PRESENTATION</a:t>
            </a:r>
            <a:endParaRPr lang="en-US" sz="4000" b="1" dirty="0">
              <a:latin typeface="Franklin Gothic Book" panose="020B0503020102020204" pitchFamily="34" charset="0"/>
            </a:endParaRPr>
          </a:p>
        </p:txBody>
      </p:sp>
      <p:sp>
        <p:nvSpPr>
          <p:cNvPr id="3" name="Content Placeholder 2"/>
          <p:cNvSpPr>
            <a:spLocks noGrp="1"/>
          </p:cNvSpPr>
          <p:nvPr>
            <p:ph idx="1"/>
          </p:nvPr>
        </p:nvSpPr>
        <p:spPr>
          <a:xfrm>
            <a:off x="534432" y="1352550"/>
            <a:ext cx="9619774" cy="5907433"/>
          </a:xfrm>
        </p:spPr>
        <p:txBody>
          <a:bodyPr>
            <a:normAutofit/>
          </a:bodyPr>
          <a:lstStyle/>
          <a:p>
            <a:pPr marL="51435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Definition &amp; Importance of Ethics/Integrity</a:t>
            </a:r>
          </a:p>
          <a:p>
            <a:pPr marL="51435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Governing Laws and Code</a:t>
            </a:r>
          </a:p>
          <a:p>
            <a:pPr marL="514350" lvl="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Examples of “what not to do” while in Judiciary service</a:t>
            </a:r>
          </a:p>
          <a:p>
            <a:pPr marL="514350" lvl="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Conclusion</a:t>
            </a:r>
          </a:p>
          <a:p>
            <a:pPr marL="0" indent="0">
              <a:lnSpc>
                <a:spcPct val="150000"/>
              </a:lnSpc>
              <a:buNone/>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endParaRPr lang="en-US" sz="2800" dirty="0">
              <a:solidFill>
                <a:srgbClr val="7030A0"/>
              </a:solidFill>
              <a:latin typeface="Calibri" panose="020F0502020204030204" pitchFamily="34" charset="0"/>
              <a:cs typeface="Calibri" panose="020F0502020204030204" pitchFamily="34" charset="0"/>
            </a:endParaRPr>
          </a:p>
          <a:p>
            <a:pPr marL="514350" indent="-514350">
              <a:buFont typeface="+mj-lt"/>
              <a:buAutoNum type="arabicParenR"/>
            </a:pPr>
            <a:endParaRPr lang="en-US" sz="3200" b="1" dirty="0">
              <a:solidFill>
                <a:srgbClr val="7030A0"/>
              </a:solidFill>
              <a:latin typeface="Times New Roman" panose="02020603050405020304" pitchFamily="18" charset="0"/>
              <a:cs typeface="Times New Roman" panose="02020603050405020304" pitchFamily="18" charset="0"/>
            </a:endParaRPr>
          </a:p>
          <a:p>
            <a:pPr marL="0" indent="0">
              <a:buNone/>
            </a:pPr>
            <a:endParaRPr lang="en-US" sz="3200" dirty="0">
              <a:solidFill>
                <a:srgbClr val="7030A0"/>
              </a:solidFill>
              <a:latin typeface="Times New Roman" panose="02020603050405020304" pitchFamily="18" charset="0"/>
              <a:cs typeface="Times New Roman" panose="02020603050405020304" pitchFamily="18" charset="0"/>
            </a:endParaRPr>
          </a:p>
          <a:p>
            <a:pPr marL="0" indent="0">
              <a:buNone/>
            </a:pPr>
            <a:endParaRPr lang="en-GB" sz="3200" dirty="0">
              <a:latin typeface="Franklin Gothic Medium" panose="020B060302010202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a:t>
            </a:fld>
            <a:endParaRPr lang="en-US"/>
          </a:p>
        </p:txBody>
      </p:sp>
    </p:spTree>
    <p:extLst>
      <p:ext uri="{BB962C8B-B14F-4D97-AF65-F5344CB8AC3E}">
        <p14:creationId xmlns:p14="http://schemas.microsoft.com/office/powerpoint/2010/main" val="134321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543697"/>
            <a:ext cx="9619774" cy="6212101"/>
          </a:xfrm>
        </p:spPr>
        <p:txBody>
          <a:bodyPr>
            <a:normAutofit/>
          </a:bodyPr>
          <a:lstStyle/>
          <a:p>
            <a:pPr marL="0" lvl="0" indent="0" algn="ctr">
              <a:lnSpc>
                <a:spcPct val="200000"/>
              </a:lnSpc>
              <a:buNone/>
            </a:pPr>
            <a:r>
              <a:rPr lang="en-US" sz="4800" b="1" i="1" dirty="0" smtClean="0">
                <a:solidFill>
                  <a:srgbClr val="7030A0"/>
                </a:solidFill>
                <a:latin typeface="Algerian" panose="04020705040A02060702" pitchFamily="82" charset="0"/>
              </a:rPr>
              <a:t>A MAN WITHOUT ETHICS IS A WILD BEAST LOOSED UPON THIS </a:t>
            </a:r>
            <a:r>
              <a:rPr lang="en-US" sz="4800" b="1" i="1" dirty="0" smtClean="0">
                <a:solidFill>
                  <a:srgbClr val="7030A0"/>
                </a:solidFill>
                <a:latin typeface="Algerian" panose="04020705040A02060702" pitchFamily="82" charset="0"/>
              </a:rPr>
              <a:t>WORLD</a:t>
            </a:r>
          </a:p>
          <a:p>
            <a:pPr marL="0" lvl="0" indent="0" algn="ctr">
              <a:lnSpc>
                <a:spcPct val="200000"/>
              </a:lnSpc>
              <a:buNone/>
            </a:pPr>
            <a:r>
              <a:rPr lang="en-GB" sz="4800" dirty="0" smtClean="0">
                <a:solidFill>
                  <a:prstClr val="black">
                    <a:lumMod val="85000"/>
                    <a:lumOff val="15000"/>
                  </a:prstClr>
                </a:solidFill>
              </a:rPr>
              <a:t>Albert </a:t>
            </a:r>
            <a:r>
              <a:rPr lang="en-GB" sz="4800" dirty="0">
                <a:solidFill>
                  <a:prstClr val="black">
                    <a:lumMod val="85000"/>
                    <a:lumOff val="15000"/>
                  </a:prstClr>
                </a:solidFill>
              </a:rPr>
              <a:t>Camus</a:t>
            </a:r>
            <a:endParaRPr lang="en-US" sz="4800" b="1" i="1" dirty="0">
              <a:solidFill>
                <a:srgbClr val="7030A0"/>
              </a:solidFill>
              <a:latin typeface="Algerian" panose="04020705040A02060702" pitchFamily="82" charset="0"/>
            </a:endParaRPr>
          </a:p>
          <a:p>
            <a:pPr marL="0" indent="0" algn="ctr">
              <a:lnSpc>
                <a:spcPct val="200000"/>
              </a:lnSpc>
              <a:buNone/>
            </a:pPr>
            <a:endParaRPr lang="en-US" sz="4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20</a:t>
            </a:fld>
            <a:endParaRPr lang="en-US"/>
          </a:p>
        </p:txBody>
      </p:sp>
    </p:spTree>
    <p:extLst>
      <p:ext uri="{BB962C8B-B14F-4D97-AF65-F5344CB8AC3E}">
        <p14:creationId xmlns:p14="http://schemas.microsoft.com/office/powerpoint/2010/main" val="90064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24714"/>
            <a:ext cx="10688637" cy="6042455"/>
          </a:xfrm>
          <a:prstGeom prst="rect">
            <a:avLst/>
          </a:prstGeom>
        </p:spPr>
      </p:pic>
      <p:sp>
        <p:nvSpPr>
          <p:cNvPr id="4" name="Slide Number Placeholder 3"/>
          <p:cNvSpPr>
            <a:spLocks noGrp="1"/>
          </p:cNvSpPr>
          <p:nvPr>
            <p:ph type="sldNum" sz="quarter" idx="12"/>
          </p:nvPr>
        </p:nvSpPr>
        <p:spPr/>
        <p:txBody>
          <a:bodyPr/>
          <a:lstStyle/>
          <a:p>
            <a:fld id="{CDED835C-16D9-B44E-AFAC-008CE890F602}" type="slidenum">
              <a:rPr lang="en-US" smtClean="0"/>
              <a:pPr/>
              <a:t>21</a:t>
            </a:fld>
            <a:endParaRPr lang="en-US"/>
          </a:p>
        </p:txBody>
      </p:sp>
    </p:spTree>
    <p:extLst>
      <p:ext uri="{BB962C8B-B14F-4D97-AF65-F5344CB8AC3E}">
        <p14:creationId xmlns:p14="http://schemas.microsoft.com/office/powerpoint/2010/main" val="144175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THE CONCEPTS </a:t>
            </a:r>
            <a:endParaRPr lang="en-US" dirty="0"/>
          </a:p>
        </p:txBody>
      </p:sp>
      <p:sp>
        <p:nvSpPr>
          <p:cNvPr id="3" name="Content Placeholder 2"/>
          <p:cNvSpPr>
            <a:spLocks noGrp="1"/>
          </p:cNvSpPr>
          <p:nvPr>
            <p:ph idx="1"/>
          </p:nvPr>
        </p:nvSpPr>
        <p:spPr/>
        <p:txBody>
          <a:bodyPr>
            <a:normAutofit/>
          </a:bodyPr>
          <a:lstStyle/>
          <a:p>
            <a:pPr algn="just"/>
            <a:r>
              <a:rPr lang="en-GB" sz="2800" dirty="0" smtClean="0"/>
              <a:t>“Ethics” refer </a:t>
            </a:r>
            <a:r>
              <a:rPr lang="en-GB" sz="2800" dirty="0"/>
              <a:t>to a set of principles and values that govern an individual's </a:t>
            </a:r>
            <a:r>
              <a:rPr lang="en-GB" sz="2800" dirty="0" smtClean="0"/>
              <a:t>behaviour </a:t>
            </a:r>
            <a:r>
              <a:rPr lang="en-GB" sz="2800" dirty="0"/>
              <a:t>and decision-making. On the other hand, integrity means adhering to these principles and values even when no one is </a:t>
            </a:r>
            <a:r>
              <a:rPr lang="en-GB" sz="2800" dirty="0" smtClean="0"/>
              <a:t>watching.</a:t>
            </a:r>
          </a:p>
          <a:p>
            <a:pPr algn="just"/>
            <a:r>
              <a:rPr lang="en-GB" sz="2800" dirty="0" smtClean="0"/>
              <a:t>“Integrity” </a:t>
            </a:r>
            <a:r>
              <a:rPr lang="en-GB" sz="2800" dirty="0"/>
              <a:t>is the quality of being honest and having strong moral principles and doing the right </a:t>
            </a:r>
            <a:r>
              <a:rPr lang="en-GB" sz="2800" dirty="0" smtClean="0"/>
              <a:t>thing.</a:t>
            </a:r>
          </a:p>
          <a:p>
            <a:pPr algn="just"/>
            <a:r>
              <a:rPr lang="en-GB" sz="2800" dirty="0" smtClean="0"/>
              <a:t>Ethics </a:t>
            </a:r>
            <a:r>
              <a:rPr lang="en-GB" sz="2800" dirty="0"/>
              <a:t>is more external (rules, regulations, code of conduct), whereas integrity is more internal (the individuals decide whether they will uphold the ethics of an organisation).</a:t>
            </a:r>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3</a:t>
            </a:fld>
            <a:endParaRPr lang="en-US"/>
          </a:p>
        </p:txBody>
      </p:sp>
    </p:spTree>
    <p:extLst>
      <p:ext uri="{BB962C8B-B14F-4D97-AF65-F5344CB8AC3E}">
        <p14:creationId xmlns:p14="http://schemas.microsoft.com/office/powerpoint/2010/main" val="179768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US" dirty="0"/>
          </a:p>
        </p:txBody>
      </p:sp>
      <p:sp>
        <p:nvSpPr>
          <p:cNvPr id="3" name="Content Placeholder 2"/>
          <p:cNvSpPr>
            <a:spLocks noGrp="1"/>
          </p:cNvSpPr>
          <p:nvPr>
            <p:ph idx="1"/>
          </p:nvPr>
        </p:nvSpPr>
        <p:spPr/>
        <p:txBody>
          <a:bodyPr>
            <a:normAutofit/>
          </a:bodyPr>
          <a:lstStyle/>
          <a:p>
            <a:r>
              <a:rPr lang="en-GB" sz="3200" dirty="0" smtClean="0"/>
              <a:t>Ethics </a:t>
            </a:r>
            <a:r>
              <a:rPr lang="en-GB" sz="3200" dirty="0"/>
              <a:t>is not a </a:t>
            </a:r>
            <a:r>
              <a:rPr lang="en-GB" sz="3200" dirty="0" smtClean="0"/>
              <a:t>choice while integrity </a:t>
            </a:r>
            <a:r>
              <a:rPr lang="en-GB" sz="3200" dirty="0"/>
              <a:t>is a personal choice. Ethics can be imposed on </a:t>
            </a:r>
            <a:r>
              <a:rPr lang="en-GB" sz="3200" dirty="0" smtClean="0"/>
              <a:t>someone, while </a:t>
            </a:r>
            <a:r>
              <a:rPr lang="en-GB" sz="3200" dirty="0"/>
              <a:t>integrity </a:t>
            </a:r>
            <a:r>
              <a:rPr lang="en-GB" sz="3200" dirty="0" smtClean="0"/>
              <a:t>cannot.</a:t>
            </a:r>
          </a:p>
          <a:p>
            <a:r>
              <a:rPr lang="en-GB" sz="3200" dirty="0" smtClean="0"/>
              <a:t>An </a:t>
            </a:r>
            <a:r>
              <a:rPr lang="en-GB" sz="3200" dirty="0"/>
              <a:t>individual decides each day whether to act with integrity and do the right thing or not.</a:t>
            </a:r>
            <a:endParaRPr lang="en-US" sz="32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4</a:t>
            </a:fld>
            <a:endParaRPr lang="en-US"/>
          </a:p>
        </p:txBody>
      </p:sp>
    </p:spTree>
    <p:extLst>
      <p:ext uri="{BB962C8B-B14F-4D97-AF65-F5344CB8AC3E}">
        <p14:creationId xmlns:p14="http://schemas.microsoft.com/office/powerpoint/2010/main" val="218244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0688638" cy="7562850"/>
          </a:xfrm>
          <a:prstGeom prst="rect">
            <a:avLst/>
          </a:prstGeom>
        </p:spPr>
      </p:pic>
      <p:sp>
        <p:nvSpPr>
          <p:cNvPr id="4" name="Slide Number Placeholder 3"/>
          <p:cNvSpPr>
            <a:spLocks noGrp="1"/>
          </p:cNvSpPr>
          <p:nvPr>
            <p:ph type="sldNum" sz="quarter" idx="12"/>
          </p:nvPr>
        </p:nvSpPr>
        <p:spPr/>
        <p:txBody>
          <a:bodyPr/>
          <a:lstStyle/>
          <a:p>
            <a:fld id="{CDED835C-16D9-B44E-AFAC-008CE890F602}" type="slidenum">
              <a:rPr lang="en-US" smtClean="0"/>
              <a:pPr/>
              <a:t>5</a:t>
            </a:fld>
            <a:endParaRPr lang="en-US"/>
          </a:p>
        </p:txBody>
      </p:sp>
    </p:spTree>
    <p:extLst>
      <p:ext uri="{BB962C8B-B14F-4D97-AF65-F5344CB8AC3E}">
        <p14:creationId xmlns:p14="http://schemas.microsoft.com/office/powerpoint/2010/main" val="354194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2684"/>
            <a:ext cx="10688638" cy="7540166"/>
          </a:xfrm>
        </p:spPr>
      </p:pic>
      <p:sp>
        <p:nvSpPr>
          <p:cNvPr id="4" name="Slide Number Placeholder 3"/>
          <p:cNvSpPr>
            <a:spLocks noGrp="1"/>
          </p:cNvSpPr>
          <p:nvPr>
            <p:ph type="sldNum" sz="quarter" idx="12"/>
          </p:nvPr>
        </p:nvSpPr>
        <p:spPr/>
        <p:txBody>
          <a:bodyPr/>
          <a:lstStyle/>
          <a:p>
            <a:fld id="{CDED835C-16D9-B44E-AFAC-008CE890F602}" type="slidenum">
              <a:rPr lang="en-US" smtClean="0"/>
              <a:pPr/>
              <a:t>6</a:t>
            </a:fld>
            <a:endParaRPr lang="en-US"/>
          </a:p>
        </p:txBody>
      </p:sp>
    </p:spTree>
    <p:extLst>
      <p:ext uri="{BB962C8B-B14F-4D97-AF65-F5344CB8AC3E}">
        <p14:creationId xmlns:p14="http://schemas.microsoft.com/office/powerpoint/2010/main" val="183183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buNone/>
            </a:pPr>
            <a:endParaRPr lang="en-GB" sz="2400" dirty="0"/>
          </a:p>
          <a:p>
            <a:pPr algn="just"/>
            <a:r>
              <a:rPr lang="en-GB" sz="2800" dirty="0"/>
              <a:t>The term ‘Ethics’ is defined as moral norms or standards of professional  conduct - Blacks Law </a:t>
            </a:r>
            <a:r>
              <a:rPr lang="en-GB" sz="2800" dirty="0" smtClean="0"/>
              <a:t>Dictionary </a:t>
            </a:r>
            <a:r>
              <a:rPr lang="en-GB" sz="2800" dirty="0"/>
              <a:t>9</a:t>
            </a:r>
            <a:r>
              <a:rPr lang="en-GB" sz="2800" baseline="30000" dirty="0"/>
              <a:t>th</a:t>
            </a:r>
            <a:r>
              <a:rPr lang="en-GB" sz="2800" dirty="0"/>
              <a:t> Edition</a:t>
            </a:r>
          </a:p>
          <a:p>
            <a:pPr algn="just"/>
            <a:r>
              <a:rPr lang="en-GB" sz="2800" dirty="0"/>
              <a:t>Judicial ethics consists of the standards and norms that bear on judges and covers such matters as how to maintain independence, impartiality and avoid impropriety</a:t>
            </a:r>
            <a:r>
              <a:rPr lang="en-GB" sz="2800" dirty="0" smtClean="0"/>
              <a:t>.</a:t>
            </a:r>
          </a:p>
          <a:p>
            <a:pPr lvl="0" algn="just"/>
            <a:r>
              <a:rPr lang="en-GB" sz="2800" dirty="0">
                <a:solidFill>
                  <a:prstClr val="black">
                    <a:lumMod val="85000"/>
                    <a:lumOff val="15000"/>
                  </a:prstClr>
                </a:solidFill>
              </a:rPr>
              <a:t>The Judiciary cannot exist without the trust and confidence of the people. Judges must therefore be accountable</a:t>
            </a:r>
            <a:r>
              <a:rPr lang="en-US" sz="2800" dirty="0">
                <a:solidFill>
                  <a:prstClr val="black">
                    <a:lumMod val="85000"/>
                    <a:lumOff val="15000"/>
                  </a:prstClr>
                </a:solidFill>
              </a:rPr>
              <a:t> to the people to whom they owe their allegiance through observing the le</a:t>
            </a:r>
            <a:r>
              <a:rPr lang="en-GB" sz="2800" dirty="0">
                <a:solidFill>
                  <a:prstClr val="black">
                    <a:lumMod val="85000"/>
                    <a:lumOff val="15000"/>
                  </a:prstClr>
                </a:solidFill>
              </a:rPr>
              <a:t>gal and ethical standards . </a:t>
            </a:r>
            <a:endParaRPr lang="en-GB" sz="2800" dirty="0"/>
          </a:p>
          <a:p>
            <a:pPr algn="just"/>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7</a:t>
            </a:fld>
            <a:endParaRPr lang="en-US"/>
          </a:p>
        </p:txBody>
      </p:sp>
    </p:spTree>
    <p:extLst>
      <p:ext uri="{BB962C8B-B14F-4D97-AF65-F5344CB8AC3E}">
        <p14:creationId xmlns:p14="http://schemas.microsoft.com/office/powerpoint/2010/main" val="132648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CONTITUTION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GB" sz="2800" dirty="0" smtClean="0"/>
              <a:t>Objective </a:t>
            </a:r>
            <a:r>
              <a:rPr lang="en-GB" sz="2800" dirty="0"/>
              <a:t>XXVI under the National objectives and directives principle of state policy on Accountability provides that power belongs to the people and all public offices shall be held in trust for the people and Public officers shall be answerable to the people</a:t>
            </a:r>
            <a:r>
              <a:rPr lang="en-GB" sz="2800" dirty="0" smtClean="0"/>
              <a:t>.</a:t>
            </a:r>
          </a:p>
          <a:p>
            <a:pPr algn="just"/>
            <a:endParaRPr lang="en-GB" sz="2800" dirty="0"/>
          </a:p>
          <a:p>
            <a:pPr algn="just"/>
            <a:r>
              <a:rPr lang="en-GB" sz="2800" dirty="0"/>
              <a:t>Article 126(1) – Exercise of Judicial power; Judicial power is derived from the people and shall be exercised by Courts in the name of the people and in conformity with law and with the values, norms and aspirations of the people</a:t>
            </a:r>
          </a:p>
          <a:p>
            <a:pPr algn="just"/>
            <a:endParaRPr lang="en-GB" sz="2800" dirty="0"/>
          </a:p>
          <a:p>
            <a:pPr algn="just"/>
            <a:r>
              <a:rPr lang="en-GB" sz="2800" dirty="0"/>
              <a:t>Article 126(2) –Justice shall be impartial, shall not delayed, and shall be administered without undue regard to technicalities.</a:t>
            </a:r>
          </a:p>
          <a:p>
            <a:endParaRPr lang="en-US"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8</a:t>
            </a:fld>
            <a:endParaRPr lang="en-US"/>
          </a:p>
        </p:txBody>
      </p:sp>
    </p:spTree>
    <p:extLst>
      <p:ext uri="{BB962C8B-B14F-4D97-AF65-F5344CB8AC3E}">
        <p14:creationId xmlns:p14="http://schemas.microsoft.com/office/powerpoint/2010/main" val="411078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OATH! – ARTICLE 149 &amp; FOURTH SCHEDULE </a:t>
            </a:r>
            <a:r>
              <a:rPr lang="en-US" dirty="0" smtClean="0"/>
              <a:t>TO OATHS ACT</a:t>
            </a:r>
            <a:endParaRPr lang="en-US" dirty="0"/>
          </a:p>
        </p:txBody>
      </p:sp>
      <p:sp>
        <p:nvSpPr>
          <p:cNvPr id="3" name="Content Placeholder 2"/>
          <p:cNvSpPr>
            <a:spLocks noGrp="1"/>
          </p:cNvSpPr>
          <p:nvPr>
            <p:ph idx="1"/>
          </p:nvPr>
        </p:nvSpPr>
        <p:spPr>
          <a:xfrm>
            <a:off x="534432" y="1807529"/>
            <a:ext cx="9619774" cy="4991131"/>
          </a:xfrm>
        </p:spPr>
        <p:txBody>
          <a:bodyPr>
            <a:normAutofit fontScale="85000" lnSpcReduction="20000"/>
          </a:bodyPr>
          <a:lstStyle/>
          <a:p>
            <a:endParaRPr lang="en-GB" dirty="0"/>
          </a:p>
          <a:p>
            <a:pPr marL="0" lvl="0" indent="0" algn="ctr">
              <a:lnSpc>
                <a:spcPct val="200000"/>
              </a:lnSpc>
              <a:buNone/>
            </a:pPr>
            <a:r>
              <a:rPr lang="en-US" sz="4800" b="1" i="1" dirty="0" smtClean="0">
                <a:solidFill>
                  <a:srgbClr val="7030A0"/>
                </a:solidFill>
                <a:latin typeface="Algerian" panose="04020705040A02060702" pitchFamily="82" charset="0"/>
              </a:rPr>
              <a:t>To </a:t>
            </a:r>
            <a:r>
              <a:rPr lang="en-US" sz="4800" b="1" i="1" dirty="0">
                <a:solidFill>
                  <a:srgbClr val="7030A0"/>
                </a:solidFill>
                <a:latin typeface="Algerian" panose="04020705040A02060702" pitchFamily="82" charset="0"/>
              </a:rPr>
              <a:t>exercise judicial functions  and to do right to all people without fear or </a:t>
            </a:r>
            <a:r>
              <a:rPr lang="en-US" sz="4800" b="1" i="1" dirty="0" err="1">
                <a:solidFill>
                  <a:srgbClr val="7030A0"/>
                </a:solidFill>
                <a:latin typeface="Algerian" panose="04020705040A02060702" pitchFamily="82" charset="0"/>
              </a:rPr>
              <a:t>favour</a:t>
            </a:r>
            <a:r>
              <a:rPr lang="en-US" sz="4800" b="1" i="1" dirty="0">
                <a:solidFill>
                  <a:srgbClr val="7030A0"/>
                </a:solidFill>
                <a:latin typeface="Algerian" panose="04020705040A02060702" pitchFamily="82" charset="0"/>
              </a:rPr>
              <a:t>, affection or ill will ‘</a:t>
            </a:r>
          </a:p>
          <a:p>
            <a:pPr marL="0" lvl="0" indent="0" algn="ctr">
              <a:lnSpc>
                <a:spcPct val="200000"/>
              </a:lnSpc>
              <a:buNone/>
            </a:pPr>
            <a:endParaRPr lang="en-US" sz="4800" b="1" i="1" dirty="0">
              <a:solidFill>
                <a:srgbClr val="7030A0"/>
              </a:solidFill>
              <a:latin typeface="Algerian" panose="04020705040A02060702" pitchFamily="82" charset="0"/>
            </a:endParaRPr>
          </a:p>
          <a:p>
            <a:pPr marL="0" lvl="0" indent="0" algn="ctr">
              <a:lnSpc>
                <a:spcPct val="200000"/>
              </a:lnSpc>
              <a:buNone/>
            </a:pPr>
            <a:endParaRPr lang="en-US"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9</a:t>
            </a:fld>
            <a:endParaRPr lang="en-US"/>
          </a:p>
        </p:txBody>
      </p:sp>
    </p:spTree>
    <p:extLst>
      <p:ext uri="{BB962C8B-B14F-4D97-AF65-F5344CB8AC3E}">
        <p14:creationId xmlns:p14="http://schemas.microsoft.com/office/powerpoint/2010/main" val="358330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1162</Words>
  <Application>Microsoft Office PowerPoint</Application>
  <PresentationFormat>Custom</PresentationFormat>
  <Paragraphs>100</Paragraphs>
  <Slides>21</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Algerian</vt:lpstr>
      <vt:lpstr>Arial</vt:lpstr>
      <vt:lpstr>Arial Narrow</vt:lpstr>
      <vt:lpstr>Calibri</vt:lpstr>
      <vt:lpstr>Calibri Light</vt:lpstr>
      <vt:lpstr>Century Gothic</vt:lpstr>
      <vt:lpstr>Franklin Gothic Book</vt:lpstr>
      <vt:lpstr>Franklin Gothic Medium</vt:lpstr>
      <vt:lpstr>Tahoma</vt:lpstr>
      <vt:lpstr>Times New Roman</vt:lpstr>
      <vt:lpstr>Wingdings</vt:lpstr>
      <vt:lpstr>Office Theme</vt:lpstr>
      <vt:lpstr>Theme1</vt:lpstr>
      <vt:lpstr>1_Custom Design</vt:lpstr>
      <vt:lpstr>    Ethics, Integrity and the code of judicial conduct   Sarah Langa Siu - Chief Registrar   ORIENTATION FOR NEWLY APPOINTED CHIEF MAGISTRATES &amp; MAGISTRATES GRADE I 3rd March 2025 </vt:lpstr>
      <vt:lpstr>FOCUS OF THE PRESENTATION</vt:lpstr>
      <vt:lpstr>UNDERSTAND THE CONCEPTS </vt:lpstr>
      <vt:lpstr> </vt:lpstr>
      <vt:lpstr>PowerPoint Presentation</vt:lpstr>
      <vt:lpstr>PowerPoint Presentation</vt:lpstr>
      <vt:lpstr>PowerPoint Presentation</vt:lpstr>
      <vt:lpstr>THE CONTITUTION</vt:lpstr>
      <vt:lpstr>THE OATH! – ARTICLE 149 &amp; FOURTH SCHEDULE TO OATHS ACT</vt:lpstr>
      <vt:lpstr>THE JUDICIAL SERVICE ACT &amp; REGULATIONS</vt:lpstr>
      <vt:lpstr>THE UGANDA CODE OF JUDICIAL CONDUCT</vt:lpstr>
      <vt:lpstr>ETHICAL PRINCIPLES FOR JUDGES</vt:lpstr>
      <vt:lpstr>JUDICIAL MISCONDUCT</vt:lpstr>
      <vt:lpstr>PowerPoint Presentation</vt:lpstr>
      <vt:lpstr>JUDICIAL MISCONDUCT</vt:lpstr>
      <vt:lpstr>Aside the Laws, even the Bible speaks against Bribery! Deuteronomy 16:19; you shall not pervert justice, show partiality nor take a bribe.</vt:lpstr>
      <vt:lpstr>WHY ETHICS &amp; INTEGRITY IN THE JUDICIARY?</vt:lpstr>
      <vt:lpstr>PowerPoint Presentation</vt:lpstr>
      <vt:lpstr>IMPORTANCE OF UPHOLDING JUDICIAL ETHICS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BY THE HON. CHIEF JUSTICE AT THE MEETING WITH THE EUROPEAN UNION HEADS OF MISSIONS    24TH AUGUST 2021 KAMPALA</dc:title>
  <dc:creator>Personal</dc:creator>
  <cp:lastModifiedBy>JUDICIARY</cp:lastModifiedBy>
  <cp:revision>142</cp:revision>
  <cp:lastPrinted>2021-09-17T10:48:02Z</cp:lastPrinted>
  <dcterms:modified xsi:type="dcterms:W3CDTF">2025-03-01T19:53:45Z</dcterms:modified>
</cp:coreProperties>
</file>