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68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4EADB9-C470-4CB7-9B2E-AA1650BEFC93}" type="datetimeFigureOut">
              <a:rPr lang="en-GB" smtClean="0"/>
              <a:t>19/12/2023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72CCA1-6254-4AE3-B177-FC4DFB2C1A26}" type="slidenum">
              <a:rPr lang="en-GB" smtClean="0"/>
              <a:t>‹#›</a:t>
            </a:fld>
            <a:endParaRPr lang="en-GB"/>
          </a:p>
        </p:txBody>
      </p:sp>
    </p:spTree>
    <p:extLst>
      <p:ext uri="{BB962C8B-B14F-4D97-AF65-F5344CB8AC3E}">
        <p14:creationId xmlns:p14="http://schemas.microsoft.com/office/powerpoint/2010/main" val="788186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cap="none" dirty="0" smtClean="0">
                <a:latin typeface="Arial" panose="020B0604020202020204" pitchFamily="34" charset="0"/>
                <a:cs typeface="Arial" panose="020B0604020202020204" pitchFamily="34" charset="0"/>
              </a:rPr>
              <a:t>. </a:t>
            </a:r>
            <a:endParaRPr lang="en-GB" sz="1200" dirty="0" smtClean="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74A3D-D0DD-42EE-9439-8DA50E54946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0846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cap="none" dirty="0" smtClean="0">
                <a:latin typeface="Arial" panose="020B0604020202020204" pitchFamily="34" charset="0"/>
                <a:cs typeface="Arial" panose="020B0604020202020204" pitchFamily="34" charset="0"/>
              </a:rPr>
              <a:t>. </a:t>
            </a:r>
            <a:endParaRPr lang="en-GB" sz="1200" dirty="0" smtClean="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74A3D-D0DD-42EE-9439-8DA50E54946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3337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cap="none" dirty="0" smtClean="0">
                <a:latin typeface="Arial" panose="020B0604020202020204" pitchFamily="34" charset="0"/>
                <a:cs typeface="Arial" panose="020B0604020202020204" pitchFamily="34" charset="0"/>
              </a:rPr>
              <a:t>. </a:t>
            </a:r>
            <a:endParaRPr lang="en-GB" sz="1200" dirty="0" smtClean="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74A3D-D0DD-42EE-9439-8DA50E54946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9587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C95344C-3CF1-426C-B6C9-4DAFD3639ADA}" type="datetimeFigureOut">
              <a:rPr lang="en-GB" smtClean="0"/>
              <a:t>19/12/2023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0ACACB-6C2D-43E7-AB3B-32135B0B37C1}" type="slidenum">
              <a:rPr lang="en-GB" smtClean="0"/>
              <a:t>‹#›</a:t>
            </a:fld>
            <a:endParaRPr lang="en-GB"/>
          </a:p>
        </p:txBody>
      </p:sp>
    </p:spTree>
    <p:extLst>
      <p:ext uri="{BB962C8B-B14F-4D97-AF65-F5344CB8AC3E}">
        <p14:creationId xmlns:p14="http://schemas.microsoft.com/office/powerpoint/2010/main" val="445330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95344C-3CF1-426C-B6C9-4DAFD3639ADA}" type="datetimeFigureOut">
              <a:rPr lang="en-GB" smtClean="0"/>
              <a:t>19/12/2023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0ACACB-6C2D-43E7-AB3B-32135B0B37C1}" type="slidenum">
              <a:rPr lang="en-GB" smtClean="0"/>
              <a:t>‹#›</a:t>
            </a:fld>
            <a:endParaRPr lang="en-GB"/>
          </a:p>
        </p:txBody>
      </p:sp>
    </p:spTree>
    <p:extLst>
      <p:ext uri="{BB962C8B-B14F-4D97-AF65-F5344CB8AC3E}">
        <p14:creationId xmlns:p14="http://schemas.microsoft.com/office/powerpoint/2010/main" val="703723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95344C-3CF1-426C-B6C9-4DAFD3639ADA}" type="datetimeFigureOut">
              <a:rPr lang="en-GB" smtClean="0"/>
              <a:t>19/12/2023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0ACACB-6C2D-43E7-AB3B-32135B0B37C1}" type="slidenum">
              <a:rPr lang="en-GB" smtClean="0"/>
              <a:t>‹#›</a:t>
            </a:fld>
            <a:endParaRPr lang="en-GB"/>
          </a:p>
        </p:txBody>
      </p:sp>
    </p:spTree>
    <p:extLst>
      <p:ext uri="{BB962C8B-B14F-4D97-AF65-F5344CB8AC3E}">
        <p14:creationId xmlns:p14="http://schemas.microsoft.com/office/powerpoint/2010/main" val="839922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95344C-3CF1-426C-B6C9-4DAFD3639ADA}" type="datetimeFigureOut">
              <a:rPr lang="en-GB" smtClean="0"/>
              <a:t>19/12/2023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0ACACB-6C2D-43E7-AB3B-32135B0B37C1}" type="slidenum">
              <a:rPr lang="en-GB" smtClean="0"/>
              <a:t>‹#›</a:t>
            </a:fld>
            <a:endParaRPr lang="en-GB"/>
          </a:p>
        </p:txBody>
      </p:sp>
    </p:spTree>
    <p:extLst>
      <p:ext uri="{BB962C8B-B14F-4D97-AF65-F5344CB8AC3E}">
        <p14:creationId xmlns:p14="http://schemas.microsoft.com/office/powerpoint/2010/main" val="98127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95344C-3CF1-426C-B6C9-4DAFD3639ADA}" type="datetimeFigureOut">
              <a:rPr lang="en-GB" smtClean="0"/>
              <a:t>19/12/2023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0ACACB-6C2D-43E7-AB3B-32135B0B37C1}" type="slidenum">
              <a:rPr lang="en-GB" smtClean="0"/>
              <a:t>‹#›</a:t>
            </a:fld>
            <a:endParaRPr lang="en-GB"/>
          </a:p>
        </p:txBody>
      </p:sp>
    </p:spTree>
    <p:extLst>
      <p:ext uri="{BB962C8B-B14F-4D97-AF65-F5344CB8AC3E}">
        <p14:creationId xmlns:p14="http://schemas.microsoft.com/office/powerpoint/2010/main" val="3464764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C95344C-3CF1-426C-B6C9-4DAFD3639ADA}" type="datetimeFigureOut">
              <a:rPr lang="en-GB" smtClean="0"/>
              <a:t>19/12/2023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0ACACB-6C2D-43E7-AB3B-32135B0B37C1}" type="slidenum">
              <a:rPr lang="en-GB" smtClean="0"/>
              <a:t>‹#›</a:t>
            </a:fld>
            <a:endParaRPr lang="en-GB"/>
          </a:p>
        </p:txBody>
      </p:sp>
    </p:spTree>
    <p:extLst>
      <p:ext uri="{BB962C8B-B14F-4D97-AF65-F5344CB8AC3E}">
        <p14:creationId xmlns:p14="http://schemas.microsoft.com/office/powerpoint/2010/main" val="1949317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C95344C-3CF1-426C-B6C9-4DAFD3639ADA}" type="datetimeFigureOut">
              <a:rPr lang="en-GB" smtClean="0"/>
              <a:t>19/12/2023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50ACACB-6C2D-43E7-AB3B-32135B0B37C1}" type="slidenum">
              <a:rPr lang="en-GB" smtClean="0"/>
              <a:t>‹#›</a:t>
            </a:fld>
            <a:endParaRPr lang="en-GB"/>
          </a:p>
        </p:txBody>
      </p:sp>
    </p:spTree>
    <p:extLst>
      <p:ext uri="{BB962C8B-B14F-4D97-AF65-F5344CB8AC3E}">
        <p14:creationId xmlns:p14="http://schemas.microsoft.com/office/powerpoint/2010/main" val="1360061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C95344C-3CF1-426C-B6C9-4DAFD3639ADA}" type="datetimeFigureOut">
              <a:rPr lang="en-GB" smtClean="0"/>
              <a:t>19/12/2023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50ACACB-6C2D-43E7-AB3B-32135B0B37C1}" type="slidenum">
              <a:rPr lang="en-GB" smtClean="0"/>
              <a:t>‹#›</a:t>
            </a:fld>
            <a:endParaRPr lang="en-GB"/>
          </a:p>
        </p:txBody>
      </p:sp>
    </p:spTree>
    <p:extLst>
      <p:ext uri="{BB962C8B-B14F-4D97-AF65-F5344CB8AC3E}">
        <p14:creationId xmlns:p14="http://schemas.microsoft.com/office/powerpoint/2010/main" val="64909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95344C-3CF1-426C-B6C9-4DAFD3639ADA}" type="datetimeFigureOut">
              <a:rPr lang="en-GB" smtClean="0"/>
              <a:t>19/12/2023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50ACACB-6C2D-43E7-AB3B-32135B0B37C1}" type="slidenum">
              <a:rPr lang="en-GB" smtClean="0"/>
              <a:t>‹#›</a:t>
            </a:fld>
            <a:endParaRPr lang="en-GB"/>
          </a:p>
        </p:txBody>
      </p:sp>
    </p:spTree>
    <p:extLst>
      <p:ext uri="{BB962C8B-B14F-4D97-AF65-F5344CB8AC3E}">
        <p14:creationId xmlns:p14="http://schemas.microsoft.com/office/powerpoint/2010/main" val="3955171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95344C-3CF1-426C-B6C9-4DAFD3639ADA}" type="datetimeFigureOut">
              <a:rPr lang="en-GB" smtClean="0"/>
              <a:t>19/12/2023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0ACACB-6C2D-43E7-AB3B-32135B0B37C1}" type="slidenum">
              <a:rPr lang="en-GB" smtClean="0"/>
              <a:t>‹#›</a:t>
            </a:fld>
            <a:endParaRPr lang="en-GB"/>
          </a:p>
        </p:txBody>
      </p:sp>
    </p:spTree>
    <p:extLst>
      <p:ext uri="{BB962C8B-B14F-4D97-AF65-F5344CB8AC3E}">
        <p14:creationId xmlns:p14="http://schemas.microsoft.com/office/powerpoint/2010/main" val="1988168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95344C-3CF1-426C-B6C9-4DAFD3639ADA}" type="datetimeFigureOut">
              <a:rPr lang="en-GB" smtClean="0"/>
              <a:t>19/12/2023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0ACACB-6C2D-43E7-AB3B-32135B0B37C1}" type="slidenum">
              <a:rPr lang="en-GB" smtClean="0"/>
              <a:t>‹#›</a:t>
            </a:fld>
            <a:endParaRPr lang="en-GB"/>
          </a:p>
        </p:txBody>
      </p:sp>
    </p:spTree>
    <p:extLst>
      <p:ext uri="{BB962C8B-B14F-4D97-AF65-F5344CB8AC3E}">
        <p14:creationId xmlns:p14="http://schemas.microsoft.com/office/powerpoint/2010/main" val="813906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95344C-3CF1-426C-B6C9-4DAFD3639ADA}" type="datetimeFigureOut">
              <a:rPr lang="en-GB" smtClean="0"/>
              <a:t>19/12/2023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0ACACB-6C2D-43E7-AB3B-32135B0B37C1}" type="slidenum">
              <a:rPr lang="en-GB" smtClean="0"/>
              <a:t>‹#›</a:t>
            </a:fld>
            <a:endParaRPr lang="en-GB"/>
          </a:p>
        </p:txBody>
      </p:sp>
    </p:spTree>
    <p:extLst>
      <p:ext uri="{BB962C8B-B14F-4D97-AF65-F5344CB8AC3E}">
        <p14:creationId xmlns:p14="http://schemas.microsoft.com/office/powerpoint/2010/main" val="2892105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latin typeface="Arial" panose="020B0604020202020204" pitchFamily="34" charset="0"/>
                <a:cs typeface="Arial" panose="020B0604020202020204" pitchFamily="34" charset="0"/>
              </a:rPr>
              <a:t>Examples of </a:t>
            </a:r>
            <a:r>
              <a:rPr lang="en-GB" dirty="0" err="1">
                <a:latin typeface="Arial" panose="020B0604020202020204" pitchFamily="34" charset="0"/>
                <a:cs typeface="Arial" panose="020B0604020202020204" pitchFamily="34" charset="0"/>
              </a:rPr>
              <a:t>HREA</a:t>
            </a:r>
            <a:r>
              <a:rPr lang="en-GB" dirty="0">
                <a:latin typeface="Arial" panose="020B0604020202020204" pitchFamily="34" charset="0"/>
                <a:cs typeface="Arial" panose="020B0604020202020204" pitchFamily="34" charset="0"/>
              </a:rPr>
              <a:t> action)</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734260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611" y="79514"/>
            <a:ext cx="12038274" cy="45719"/>
          </a:xfrm>
        </p:spPr>
        <p:txBody>
          <a:bodyPr>
            <a:noAutofit/>
          </a:bodyPr>
          <a:lstStyle/>
          <a:p>
            <a:pPr algn="just">
              <a:lnSpc>
                <a:spcPct val="100000"/>
              </a:lnSpc>
            </a:pPr>
            <a:endParaRPr lang="en-GB" sz="26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3611" y="0"/>
            <a:ext cx="12038274" cy="6858001"/>
          </a:xfrm>
        </p:spPr>
        <p:txBody>
          <a:bodyPr>
            <a:noAutofit/>
          </a:bodyPr>
          <a:lstStyle/>
          <a:p>
            <a:pPr marL="342900" indent="-342900" algn="just">
              <a:lnSpc>
                <a:spcPct val="100000"/>
              </a:lnSpc>
              <a:spcBef>
                <a:spcPts val="0"/>
              </a:spcBef>
              <a:buFont typeface="Wingdings" panose="05000000000000000000" pitchFamily="2" charset="2"/>
              <a:buChar char="q"/>
            </a:pPr>
            <a:r>
              <a:rPr lang="en-US" sz="3500" cap="none" dirty="0" smtClean="0">
                <a:solidFill>
                  <a:schemeClr val="tx1"/>
                </a:solidFill>
                <a:latin typeface="Arial" panose="020B0604020202020204" pitchFamily="34" charset="0"/>
                <a:cs typeface="Arial" panose="020B0604020202020204" pitchFamily="34" charset="0"/>
              </a:rPr>
              <a:t>This </a:t>
            </a:r>
            <a:r>
              <a:rPr lang="en-US" sz="3500" cap="none" dirty="0">
                <a:solidFill>
                  <a:schemeClr val="tx1"/>
                </a:solidFill>
                <a:latin typeface="Arial" panose="020B0604020202020204" pitchFamily="34" charset="0"/>
                <a:cs typeface="Arial" panose="020B0604020202020204" pitchFamily="34" charset="0"/>
              </a:rPr>
              <a:t>Act has been invoked, </a:t>
            </a:r>
            <a:endParaRPr lang="en-US" sz="3500" cap="none" dirty="0" smtClean="0">
              <a:solidFill>
                <a:schemeClr val="tx1"/>
              </a:solidFill>
              <a:latin typeface="Arial" panose="020B0604020202020204" pitchFamily="34" charset="0"/>
              <a:cs typeface="Arial" panose="020B0604020202020204" pitchFamily="34" charset="0"/>
            </a:endParaRPr>
          </a:p>
          <a:p>
            <a:pPr algn="just">
              <a:lnSpc>
                <a:spcPct val="100000"/>
              </a:lnSpc>
              <a:spcBef>
                <a:spcPts val="0"/>
              </a:spcBef>
            </a:pPr>
            <a:r>
              <a:rPr lang="en-US" sz="3500" cap="none" dirty="0" smtClean="0">
                <a:solidFill>
                  <a:schemeClr val="tx1"/>
                </a:solidFill>
                <a:latin typeface="Arial" panose="020B0604020202020204" pitchFamily="34" charset="0"/>
                <a:cs typeface="Arial" panose="020B0604020202020204" pitchFamily="34" charset="0"/>
              </a:rPr>
              <a:t>e.g</a:t>
            </a:r>
            <a:r>
              <a:rPr lang="en-US" sz="3500" cap="none" dirty="0">
                <a:solidFill>
                  <a:schemeClr val="tx1"/>
                </a:solidFill>
                <a:latin typeface="Arial" panose="020B0604020202020204" pitchFamily="34" charset="0"/>
                <a:cs typeface="Arial" panose="020B0604020202020204" pitchFamily="34" charset="0"/>
              </a:rPr>
              <a:t>. in: </a:t>
            </a:r>
            <a:r>
              <a:rPr lang="en-US" sz="3500" i="1" cap="none" dirty="0" err="1">
                <a:solidFill>
                  <a:schemeClr val="tx1"/>
                </a:solidFill>
                <a:latin typeface="Arial" panose="020B0604020202020204" pitchFamily="34" charset="0"/>
                <a:cs typeface="Arial" panose="020B0604020202020204" pitchFamily="34" charset="0"/>
                <a:hlinkClick r:id="" action="ppaction://noaction"/>
              </a:rPr>
              <a:t>Wanyoto</a:t>
            </a:r>
            <a:r>
              <a:rPr lang="en-US" sz="3500" i="1" cap="none" dirty="0">
                <a:solidFill>
                  <a:schemeClr val="tx1"/>
                </a:solidFill>
                <a:latin typeface="Arial" panose="020B0604020202020204" pitchFamily="34" charset="0"/>
                <a:cs typeface="Arial" panose="020B0604020202020204" pitchFamily="34" charset="0"/>
                <a:hlinkClick r:id="" action="ppaction://noaction"/>
              </a:rPr>
              <a:t> v </a:t>
            </a:r>
            <a:r>
              <a:rPr lang="en-US" sz="3500" i="1" cap="none" dirty="0" err="1">
                <a:solidFill>
                  <a:schemeClr val="tx1"/>
                </a:solidFill>
                <a:latin typeface="Arial" panose="020B0604020202020204" pitchFamily="34" charset="0"/>
                <a:cs typeface="Arial" panose="020B0604020202020204" pitchFamily="34" charset="0"/>
                <a:hlinkClick r:id="" action="ppaction://noaction"/>
              </a:rPr>
              <a:t>Sgt</a:t>
            </a:r>
            <a:r>
              <a:rPr lang="en-US" sz="3500" i="1" cap="none" dirty="0">
                <a:solidFill>
                  <a:schemeClr val="tx1"/>
                </a:solidFill>
                <a:latin typeface="Arial" panose="020B0604020202020204" pitchFamily="34" charset="0"/>
                <a:cs typeface="Arial" panose="020B0604020202020204" pitchFamily="34" charset="0"/>
                <a:hlinkClick r:id="" action="ppaction://noaction"/>
              </a:rPr>
              <a:t> </a:t>
            </a:r>
            <a:r>
              <a:rPr lang="en-US" sz="3500" i="1" cap="none" dirty="0" err="1">
                <a:solidFill>
                  <a:schemeClr val="tx1"/>
                </a:solidFill>
                <a:latin typeface="Arial" panose="020B0604020202020204" pitchFamily="34" charset="0"/>
                <a:cs typeface="Arial" panose="020B0604020202020204" pitchFamily="34" charset="0"/>
                <a:hlinkClick r:id="" action="ppaction://noaction"/>
              </a:rPr>
              <a:t>Ouma</a:t>
            </a:r>
            <a:r>
              <a:rPr lang="en-US" sz="3500" i="1" cap="none" dirty="0">
                <a:solidFill>
                  <a:schemeClr val="tx1"/>
                </a:solidFill>
                <a:latin typeface="Arial" panose="020B0604020202020204" pitchFamily="34" charset="0"/>
                <a:cs typeface="Arial" panose="020B0604020202020204" pitchFamily="34" charset="0"/>
                <a:hlinkClick r:id="" action="ppaction://noaction"/>
              </a:rPr>
              <a:t> and </a:t>
            </a:r>
            <a:r>
              <a:rPr lang="en-US" sz="3500" i="1" cap="none" dirty="0" smtClean="0">
                <a:solidFill>
                  <a:schemeClr val="tx1"/>
                </a:solidFill>
                <a:latin typeface="Arial" panose="020B0604020202020204" pitchFamily="34" charset="0"/>
                <a:cs typeface="Arial" panose="020B0604020202020204" pitchFamily="34" charset="0"/>
                <a:hlinkClick r:id="" action="ppaction://noaction"/>
              </a:rPr>
              <a:t>Another </a:t>
            </a:r>
            <a:r>
              <a:rPr lang="en-US" sz="3500" cap="none" dirty="0" smtClean="0">
                <a:solidFill>
                  <a:schemeClr val="tx1"/>
                </a:solidFill>
                <a:latin typeface="Arial" panose="020B0604020202020204" pitchFamily="34" charset="0"/>
                <a:cs typeface="Arial" panose="020B0604020202020204" pitchFamily="34" charset="0"/>
                <a:hlinkClick r:id="" action="ppaction://noaction"/>
              </a:rPr>
              <a:t>(2022) </a:t>
            </a:r>
            <a:r>
              <a:rPr lang="en-US" sz="3500" cap="none" dirty="0" smtClean="0">
                <a:solidFill>
                  <a:schemeClr val="tx1"/>
                </a:solidFill>
                <a:latin typeface="Arial" panose="020B0604020202020204" pitchFamily="34" charset="0"/>
                <a:cs typeface="Arial" panose="020B0604020202020204" pitchFamily="34" charset="0"/>
              </a:rPr>
              <a:t>(</a:t>
            </a:r>
            <a:r>
              <a:rPr lang="en-US" sz="3500" cap="none" dirty="0" err="1">
                <a:solidFill>
                  <a:schemeClr val="tx1"/>
                </a:solidFill>
                <a:latin typeface="Arial" panose="020B0604020202020204" pitchFamily="34" charset="0"/>
                <a:cs typeface="Arial" panose="020B0604020202020204" pitchFamily="34" charset="0"/>
              </a:rPr>
              <a:t>Egonda</a:t>
            </a:r>
            <a:r>
              <a:rPr lang="en-US" sz="3500" cap="none" dirty="0">
                <a:solidFill>
                  <a:schemeClr val="tx1"/>
                </a:solidFill>
                <a:latin typeface="Arial" panose="020B0604020202020204" pitchFamily="34" charset="0"/>
                <a:cs typeface="Arial" panose="020B0604020202020204" pitchFamily="34" charset="0"/>
              </a:rPr>
              <a:t>  </a:t>
            </a:r>
            <a:r>
              <a:rPr lang="en-US" sz="3500" cap="none" dirty="0" err="1">
                <a:solidFill>
                  <a:schemeClr val="tx1"/>
                </a:solidFill>
                <a:latin typeface="Arial" panose="020B0604020202020204" pitchFamily="34" charset="0"/>
                <a:cs typeface="Arial" panose="020B0604020202020204" pitchFamily="34" charset="0"/>
              </a:rPr>
              <a:t>JJA</a:t>
            </a:r>
            <a:r>
              <a:rPr lang="en-US" sz="3500" cap="none" dirty="0">
                <a:solidFill>
                  <a:schemeClr val="tx1"/>
                </a:solidFill>
                <a:latin typeface="Arial" panose="020B0604020202020204" pitchFamily="34" charset="0"/>
                <a:cs typeface="Arial" panose="020B0604020202020204" pitchFamily="34" charset="0"/>
              </a:rPr>
              <a:t>), </a:t>
            </a:r>
            <a:r>
              <a:rPr lang="en-US" sz="3500" cap="none" dirty="0" smtClean="0">
                <a:solidFill>
                  <a:schemeClr val="tx1"/>
                </a:solidFill>
                <a:latin typeface="Arial" panose="020B0604020202020204" pitchFamily="34" charset="0"/>
                <a:cs typeface="Arial" panose="020B0604020202020204" pitchFamily="34" charset="0"/>
              </a:rPr>
              <a:t> </a:t>
            </a:r>
            <a:r>
              <a:rPr lang="en-US" sz="3500" cap="none" dirty="0">
                <a:solidFill>
                  <a:schemeClr val="tx1"/>
                </a:solidFill>
                <a:latin typeface="Arial" panose="020B0604020202020204" pitchFamily="34" charset="0"/>
                <a:cs typeface="Arial" panose="020B0604020202020204" pitchFamily="34" charset="0"/>
              </a:rPr>
              <a:t>the </a:t>
            </a:r>
            <a:r>
              <a:rPr lang="en-US" sz="3500" cap="none" dirty="0" smtClean="0">
                <a:solidFill>
                  <a:schemeClr val="tx1"/>
                </a:solidFill>
                <a:latin typeface="Arial" panose="020B0604020202020204" pitchFamily="34" charset="0"/>
                <a:cs typeface="Arial" panose="020B0604020202020204" pitchFamily="34" charset="0"/>
              </a:rPr>
              <a:t>COA </a:t>
            </a:r>
            <a:r>
              <a:rPr lang="en-US" sz="3500" cap="none" dirty="0">
                <a:solidFill>
                  <a:schemeClr val="tx1"/>
                </a:solidFill>
                <a:latin typeface="Arial" panose="020B0604020202020204" pitchFamily="34" charset="0"/>
                <a:cs typeface="Arial" panose="020B0604020202020204" pitchFamily="34" charset="0"/>
              </a:rPr>
              <a:t>declared </a:t>
            </a:r>
            <a:r>
              <a:rPr lang="en-US" sz="3500" b="1" cap="none" dirty="0" err="1">
                <a:solidFill>
                  <a:schemeClr val="tx1"/>
                </a:solidFill>
                <a:latin typeface="Arial" panose="020B0604020202020204" pitchFamily="34" charset="0"/>
                <a:cs typeface="Arial" panose="020B0604020202020204" pitchFamily="34" charset="0"/>
              </a:rPr>
              <a:t>Sgt</a:t>
            </a:r>
            <a:r>
              <a:rPr lang="en-US" sz="3500" b="1" cap="none" dirty="0">
                <a:solidFill>
                  <a:schemeClr val="tx1"/>
                </a:solidFill>
                <a:latin typeface="Arial" panose="020B0604020202020204" pitchFamily="34" charset="0"/>
                <a:cs typeface="Arial" panose="020B0604020202020204" pitchFamily="34" charset="0"/>
              </a:rPr>
              <a:t> </a:t>
            </a:r>
            <a:r>
              <a:rPr lang="en-US" sz="3500" b="1" cap="none" dirty="0" err="1">
                <a:solidFill>
                  <a:schemeClr val="tx1"/>
                </a:solidFill>
                <a:latin typeface="Arial" panose="020B0604020202020204" pitchFamily="34" charset="0"/>
                <a:cs typeface="Arial" panose="020B0604020202020204" pitchFamily="34" charset="0"/>
              </a:rPr>
              <a:t>Ouma</a:t>
            </a:r>
            <a:r>
              <a:rPr lang="en-US" sz="3500" b="1" cap="none" dirty="0">
                <a:solidFill>
                  <a:schemeClr val="tx1"/>
                </a:solidFill>
                <a:latin typeface="Arial" panose="020B0604020202020204" pitchFamily="34" charset="0"/>
                <a:cs typeface="Arial" panose="020B0604020202020204" pitchFamily="34" charset="0"/>
              </a:rPr>
              <a:t> </a:t>
            </a:r>
            <a:r>
              <a:rPr lang="en-US" sz="3500" cap="none" dirty="0" smtClean="0">
                <a:solidFill>
                  <a:schemeClr val="tx1"/>
                </a:solidFill>
                <a:latin typeface="Arial" panose="020B0604020202020204" pitchFamily="34" charset="0"/>
                <a:cs typeface="Arial" panose="020B0604020202020204" pitchFamily="34" charset="0"/>
              </a:rPr>
              <a:t>(</a:t>
            </a:r>
            <a:r>
              <a:rPr lang="en-US" sz="3500" cap="none" dirty="0">
                <a:solidFill>
                  <a:schemeClr val="tx1"/>
                </a:solidFill>
                <a:latin typeface="Arial" panose="020B0604020202020204" pitchFamily="34" charset="0"/>
                <a:cs typeface="Arial" panose="020B0604020202020204" pitchFamily="34" charset="0"/>
              </a:rPr>
              <a:t>an investigating officer)’s torturous acts that included inserting sticks tied with rubber band between one of the accused (A4- </a:t>
            </a:r>
            <a:r>
              <a:rPr lang="en-US" sz="3500" cap="none" dirty="0" err="1">
                <a:solidFill>
                  <a:schemeClr val="tx1"/>
                </a:solidFill>
                <a:latin typeface="Arial" panose="020B0604020202020204" pitchFamily="34" charset="0"/>
                <a:cs typeface="Arial" panose="020B0604020202020204" pitchFamily="34" charset="0"/>
              </a:rPr>
              <a:t>Kantu</a:t>
            </a:r>
            <a:r>
              <a:rPr lang="en-US" sz="3500" cap="none" dirty="0">
                <a:solidFill>
                  <a:schemeClr val="tx1"/>
                </a:solidFill>
                <a:latin typeface="Arial" panose="020B0604020202020204" pitchFamily="34" charset="0"/>
                <a:cs typeface="Arial" panose="020B0604020202020204" pitchFamily="34" charset="0"/>
              </a:rPr>
              <a:t> Allan)’s fingers, commonly known as “</a:t>
            </a:r>
            <a:r>
              <a:rPr lang="en-US" sz="3500" cap="none" dirty="0" err="1">
                <a:solidFill>
                  <a:schemeClr val="tx1"/>
                </a:solidFill>
                <a:latin typeface="Arial" panose="020B0604020202020204" pitchFamily="34" charset="0"/>
                <a:cs typeface="Arial" panose="020B0604020202020204" pitchFamily="34" charset="0"/>
              </a:rPr>
              <a:t>baibbuli</a:t>
            </a:r>
            <a:r>
              <a:rPr lang="en-US" sz="3500" cap="none" dirty="0" smtClean="0">
                <a:solidFill>
                  <a:schemeClr val="tx1"/>
                </a:solidFill>
                <a:latin typeface="Arial" panose="020B0604020202020204" pitchFamily="34" charset="0"/>
                <a:cs typeface="Arial" panose="020B0604020202020204" pitchFamily="34" charset="0"/>
              </a:rPr>
              <a:t>”, </a:t>
            </a:r>
            <a:r>
              <a:rPr lang="en-US" sz="3500" cap="none" dirty="0">
                <a:solidFill>
                  <a:schemeClr val="tx1"/>
                </a:solidFill>
                <a:latin typeface="Arial" panose="020B0604020202020204" pitchFamily="34" charset="0"/>
                <a:cs typeface="Arial" panose="020B0604020202020204" pitchFamily="34" charset="0"/>
              </a:rPr>
              <a:t>coercing him to hand over his certificate of title </a:t>
            </a:r>
            <a:r>
              <a:rPr lang="en-US" sz="3500" cap="none" dirty="0" smtClean="0">
                <a:solidFill>
                  <a:schemeClr val="tx1"/>
                </a:solidFill>
                <a:latin typeface="Arial" panose="020B0604020202020204" pitchFamily="34" charset="0"/>
                <a:cs typeface="Arial" panose="020B0604020202020204" pitchFamily="34" charset="0"/>
              </a:rPr>
              <a:t>that </a:t>
            </a:r>
            <a:r>
              <a:rPr lang="en-US" sz="3500" cap="none" dirty="0">
                <a:solidFill>
                  <a:schemeClr val="tx1"/>
                </a:solidFill>
                <a:latin typeface="Arial" panose="020B0604020202020204" pitchFamily="34" charset="0"/>
                <a:cs typeface="Arial" panose="020B0604020202020204" pitchFamily="34" charset="0"/>
              </a:rPr>
              <a:t>would be eventually sold to the </a:t>
            </a:r>
            <a:r>
              <a:rPr lang="en-US" sz="3500" cap="none" dirty="0" smtClean="0">
                <a:solidFill>
                  <a:schemeClr val="tx1"/>
                </a:solidFill>
                <a:latin typeface="Arial" panose="020B0604020202020204" pitchFamily="34" charset="0"/>
                <a:cs typeface="Arial" panose="020B0604020202020204" pitchFamily="34" charset="0"/>
              </a:rPr>
              <a:t>Appellant, violated his </a:t>
            </a:r>
            <a:r>
              <a:rPr lang="en-US" sz="3500" cap="none" dirty="0">
                <a:solidFill>
                  <a:schemeClr val="tx1"/>
                </a:solidFill>
                <a:latin typeface="Arial" panose="020B0604020202020204" pitchFamily="34" charset="0"/>
                <a:cs typeface="Arial" panose="020B0604020202020204" pitchFamily="34" charset="0"/>
              </a:rPr>
              <a:t>non </a:t>
            </a:r>
            <a:r>
              <a:rPr lang="en-US" sz="3500" cap="none" dirty="0" err="1">
                <a:solidFill>
                  <a:schemeClr val="tx1"/>
                </a:solidFill>
                <a:latin typeface="Arial" panose="020B0604020202020204" pitchFamily="34" charset="0"/>
                <a:cs typeface="Arial" panose="020B0604020202020204" pitchFamily="34" charset="0"/>
              </a:rPr>
              <a:t>derogable</a:t>
            </a:r>
            <a:r>
              <a:rPr lang="en-US" sz="3500" cap="none" dirty="0">
                <a:solidFill>
                  <a:schemeClr val="tx1"/>
                </a:solidFill>
                <a:latin typeface="Arial" panose="020B0604020202020204" pitchFamily="34" charset="0"/>
                <a:cs typeface="Arial" panose="020B0604020202020204" pitchFamily="34" charset="0"/>
              </a:rPr>
              <a:t> </a:t>
            </a:r>
            <a:r>
              <a:rPr lang="en-US" sz="3500" cap="none" dirty="0" smtClean="0">
                <a:solidFill>
                  <a:schemeClr val="tx1"/>
                </a:solidFill>
                <a:latin typeface="Arial" panose="020B0604020202020204" pitchFamily="34" charset="0"/>
                <a:cs typeface="Arial" panose="020B0604020202020204" pitchFamily="34" charset="0"/>
              </a:rPr>
              <a:t>right </a:t>
            </a:r>
            <a:r>
              <a:rPr lang="en-US" sz="3500" cap="none" dirty="0">
                <a:solidFill>
                  <a:schemeClr val="tx1"/>
                </a:solidFill>
                <a:latin typeface="Arial" panose="020B0604020202020204" pitchFamily="34" charset="0"/>
                <a:cs typeface="Arial" panose="020B0604020202020204" pitchFamily="34" charset="0"/>
              </a:rPr>
              <a:t>from </a:t>
            </a:r>
            <a:r>
              <a:rPr lang="en-US" sz="3500" cap="none" dirty="0" smtClean="0">
                <a:solidFill>
                  <a:schemeClr val="tx1"/>
                </a:solidFill>
                <a:latin typeface="Arial" panose="020B0604020202020204" pitchFamily="34" charset="0"/>
                <a:cs typeface="Arial" panose="020B0604020202020204" pitchFamily="34" charset="0"/>
              </a:rPr>
              <a:t>torture </a:t>
            </a:r>
            <a:r>
              <a:rPr lang="en-US" sz="3500" cap="none" dirty="0">
                <a:solidFill>
                  <a:schemeClr val="tx1"/>
                </a:solidFill>
                <a:latin typeface="Arial" panose="020B0604020202020204" pitchFamily="34" charset="0"/>
                <a:cs typeface="Arial" panose="020B0604020202020204" pitchFamily="34" charset="0"/>
              </a:rPr>
              <a:t>(</a:t>
            </a:r>
            <a:r>
              <a:rPr lang="en-US" sz="3500" cap="none" dirty="0" smtClean="0">
                <a:solidFill>
                  <a:schemeClr val="tx1"/>
                </a:solidFill>
                <a:latin typeface="Arial" panose="020B0604020202020204" pitchFamily="34" charset="0"/>
                <a:cs typeface="Arial" panose="020B0604020202020204" pitchFamily="34" charset="0"/>
              </a:rPr>
              <a:t>Art </a:t>
            </a:r>
            <a:r>
              <a:rPr lang="en-US" sz="3500" cap="none" dirty="0">
                <a:solidFill>
                  <a:schemeClr val="tx1"/>
                </a:solidFill>
                <a:latin typeface="Arial" panose="020B0604020202020204" pitchFamily="34" charset="0"/>
                <a:cs typeface="Arial" panose="020B0604020202020204" pitchFamily="34" charset="0"/>
              </a:rPr>
              <a:t>24 and 44(a) of the Constitution. </a:t>
            </a:r>
            <a:endParaRPr lang="en-US" sz="3500" cap="none" dirty="0" smtClean="0">
              <a:solidFill>
                <a:schemeClr val="tx1"/>
              </a:solidFill>
              <a:latin typeface="Arial" panose="020B0604020202020204" pitchFamily="34" charset="0"/>
              <a:cs typeface="Arial" panose="020B0604020202020204" pitchFamily="34" charset="0"/>
            </a:endParaRPr>
          </a:p>
          <a:p>
            <a:pPr algn="just">
              <a:lnSpc>
                <a:spcPct val="100000"/>
              </a:lnSpc>
              <a:spcBef>
                <a:spcPts val="0"/>
              </a:spcBef>
            </a:pPr>
            <a:r>
              <a:rPr lang="en-US" sz="3500" cap="none" dirty="0" smtClean="0">
                <a:solidFill>
                  <a:schemeClr val="tx1"/>
                </a:solidFill>
                <a:latin typeface="Arial" panose="020B0604020202020204" pitchFamily="34" charset="0"/>
                <a:cs typeface="Arial" panose="020B0604020202020204" pitchFamily="34" charset="0"/>
              </a:rPr>
              <a:t>The COA nullified appellant </a:t>
            </a:r>
            <a:r>
              <a:rPr lang="en-US" sz="3500" cap="none" dirty="0">
                <a:solidFill>
                  <a:schemeClr val="tx1"/>
                </a:solidFill>
                <a:latin typeface="Arial" panose="020B0604020202020204" pitchFamily="34" charset="0"/>
                <a:cs typeface="Arial" panose="020B0604020202020204" pitchFamily="34" charset="0"/>
              </a:rPr>
              <a:t>and </a:t>
            </a:r>
            <a:r>
              <a:rPr lang="en-US" sz="3500" cap="none" dirty="0" smtClean="0">
                <a:solidFill>
                  <a:schemeClr val="tx1"/>
                </a:solidFill>
                <a:latin typeface="Arial" panose="020B0604020202020204" pitchFamily="34" charset="0"/>
                <a:cs typeface="Arial" panose="020B0604020202020204" pitchFamily="34" charset="0"/>
              </a:rPr>
              <a:t> </a:t>
            </a:r>
            <a:r>
              <a:rPr lang="en-US" sz="3500" cap="none" dirty="0" err="1">
                <a:solidFill>
                  <a:schemeClr val="tx1"/>
                </a:solidFill>
                <a:latin typeface="Arial" panose="020B0604020202020204" pitchFamily="34" charset="0"/>
                <a:cs typeface="Arial" panose="020B0604020202020204" pitchFamily="34" charset="0"/>
              </a:rPr>
              <a:t>Kantu</a:t>
            </a:r>
            <a:r>
              <a:rPr lang="en-US" sz="3500" cap="none" dirty="0">
                <a:solidFill>
                  <a:schemeClr val="tx1"/>
                </a:solidFill>
                <a:latin typeface="Arial" panose="020B0604020202020204" pitchFamily="34" charset="0"/>
                <a:cs typeface="Arial" panose="020B0604020202020204" pitchFamily="34" charset="0"/>
              </a:rPr>
              <a:t> Allan’s charges in </a:t>
            </a:r>
            <a:r>
              <a:rPr lang="en-US" sz="3500" cap="none" dirty="0" smtClean="0">
                <a:solidFill>
                  <a:schemeClr val="tx1"/>
                </a:solidFill>
                <a:latin typeface="Arial" panose="020B0604020202020204" pitchFamily="34" charset="0"/>
                <a:cs typeface="Arial" panose="020B0604020202020204" pitchFamily="34" charset="0"/>
              </a:rPr>
              <a:t>HC </a:t>
            </a:r>
            <a:r>
              <a:rPr lang="en-US" sz="3500" cap="none" dirty="0">
                <a:solidFill>
                  <a:schemeClr val="tx1"/>
                </a:solidFill>
                <a:latin typeface="Arial" panose="020B0604020202020204" pitchFamily="34" charset="0"/>
                <a:cs typeface="Arial" panose="020B0604020202020204" pitchFamily="34" charset="0"/>
              </a:rPr>
              <a:t>Anti-Corruption Division Criminal Case No. 75 of </a:t>
            </a:r>
            <a:r>
              <a:rPr lang="en-US" sz="3500" cap="none" dirty="0" smtClean="0">
                <a:solidFill>
                  <a:schemeClr val="tx1"/>
                </a:solidFill>
                <a:latin typeface="Arial" panose="020B0604020202020204" pitchFamily="34" charset="0"/>
                <a:cs typeface="Arial" panose="020B0604020202020204" pitchFamily="34" charset="0"/>
              </a:rPr>
              <a:t>2019. </a:t>
            </a:r>
            <a:endParaRPr lang="en-US" sz="3500" i="1" cap="none" dirty="0">
              <a:latin typeface="Arial" panose="020B0604020202020204" pitchFamily="34" charset="0"/>
              <a:cs typeface="Arial" panose="020B0604020202020204" pitchFamily="34" charset="0"/>
            </a:endParaRPr>
          </a:p>
          <a:p>
            <a:pPr lvl="1" algn="just">
              <a:lnSpc>
                <a:spcPct val="100000"/>
              </a:lnSpc>
              <a:spcBef>
                <a:spcPts val="0"/>
              </a:spcBef>
            </a:pPr>
            <a:endParaRPr lang="en-US" sz="2400" i="1" cap="none" dirty="0">
              <a:latin typeface="Arial" panose="020B0604020202020204" pitchFamily="34" charset="0"/>
              <a:cs typeface="Arial" panose="020B0604020202020204" pitchFamily="34" charset="0"/>
            </a:endParaRPr>
          </a:p>
          <a:p>
            <a:pPr algn="just">
              <a:lnSpc>
                <a:spcPct val="100000"/>
              </a:lnSpc>
              <a:spcBef>
                <a:spcPts val="0"/>
              </a:spcBef>
            </a:pPr>
            <a:endParaRPr lang="en-US" sz="2400" cap="none" dirty="0">
              <a:solidFill>
                <a:schemeClr val="tx1"/>
              </a:solidFill>
              <a:latin typeface="Arial" panose="020B0604020202020204" pitchFamily="34" charset="0"/>
              <a:cs typeface="Arial" panose="020B0604020202020204" pitchFamily="34" charset="0"/>
            </a:endParaRPr>
          </a:p>
          <a:p>
            <a:pPr algn="just">
              <a:lnSpc>
                <a:spcPct val="100000"/>
              </a:lnSpc>
              <a:spcBef>
                <a:spcPts val="0"/>
              </a:spcBef>
            </a:pPr>
            <a:endParaRPr lang="en-US" sz="2400" cap="none"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3627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611" y="79514"/>
            <a:ext cx="12038274" cy="45719"/>
          </a:xfrm>
        </p:spPr>
        <p:txBody>
          <a:bodyPr>
            <a:noAutofit/>
          </a:bodyPr>
          <a:lstStyle/>
          <a:p>
            <a:pPr algn="just">
              <a:lnSpc>
                <a:spcPct val="100000"/>
              </a:lnSpc>
            </a:pPr>
            <a:endParaRPr lang="en-GB" sz="26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3611" y="0"/>
            <a:ext cx="12038274" cy="6858001"/>
          </a:xfrm>
        </p:spPr>
        <p:txBody>
          <a:bodyPr>
            <a:noAutofit/>
          </a:bodyPr>
          <a:lstStyle/>
          <a:p>
            <a:pPr algn="just">
              <a:lnSpc>
                <a:spcPct val="100000"/>
              </a:lnSpc>
              <a:spcBef>
                <a:spcPts val="0"/>
              </a:spcBef>
            </a:pPr>
            <a:r>
              <a:rPr lang="en-US" sz="2800" i="1" cap="none" dirty="0" smtClean="0">
                <a:latin typeface="Arial" panose="020B0604020202020204" pitchFamily="34" charset="0"/>
                <a:cs typeface="Arial" panose="020B0604020202020204" pitchFamily="34" charset="0"/>
              </a:rPr>
              <a:t>- </a:t>
            </a:r>
            <a:r>
              <a:rPr lang="en-US" sz="2600" i="1" cap="none" dirty="0" smtClean="0">
                <a:solidFill>
                  <a:schemeClr val="tx1"/>
                </a:solidFill>
                <a:latin typeface="Arial" panose="020B0604020202020204" pitchFamily="34" charset="0"/>
                <a:cs typeface="Arial" panose="020B0604020202020204" pitchFamily="34" charset="0"/>
              </a:rPr>
              <a:t>See also </a:t>
            </a:r>
            <a:r>
              <a:rPr lang="en-US" sz="2600" i="1" cap="none" dirty="0" err="1" smtClean="0">
                <a:solidFill>
                  <a:schemeClr val="tx1"/>
                </a:solidFill>
                <a:latin typeface="Arial" panose="020B0604020202020204" pitchFamily="34" charset="0"/>
                <a:cs typeface="Arial" panose="020B0604020202020204" pitchFamily="34" charset="0"/>
                <a:hlinkClick r:id="" action="ppaction://noaction"/>
              </a:rPr>
              <a:t>Asiimwe</a:t>
            </a:r>
            <a:r>
              <a:rPr lang="en-US" sz="2600" i="1" cap="none" dirty="0" smtClean="0">
                <a:solidFill>
                  <a:schemeClr val="tx1"/>
                </a:solidFill>
                <a:latin typeface="Arial" panose="020B0604020202020204" pitchFamily="34" charset="0"/>
                <a:cs typeface="Arial" panose="020B0604020202020204" pitchFamily="34" charset="0"/>
                <a:hlinkClick r:id="" action="ppaction://noaction"/>
              </a:rPr>
              <a:t> </a:t>
            </a:r>
            <a:r>
              <a:rPr lang="en-US" sz="2600" i="1" cap="none" dirty="0">
                <a:solidFill>
                  <a:schemeClr val="tx1"/>
                </a:solidFill>
                <a:latin typeface="Arial" panose="020B0604020202020204" pitchFamily="34" charset="0"/>
                <a:cs typeface="Arial" panose="020B0604020202020204" pitchFamily="34" charset="0"/>
                <a:hlinkClick r:id="" action="ppaction://noaction"/>
              </a:rPr>
              <a:t>and Another v Attorney General and 2 Others</a:t>
            </a:r>
            <a:r>
              <a:rPr lang="en-US" sz="2600" cap="none" dirty="0">
                <a:solidFill>
                  <a:schemeClr val="tx1"/>
                </a:solidFill>
                <a:latin typeface="Arial" panose="020B0604020202020204" pitchFamily="34" charset="0"/>
                <a:cs typeface="Arial" panose="020B0604020202020204" pitchFamily="34" charset="0"/>
                <a:hlinkClick r:id="" action="ppaction://noaction"/>
              </a:rPr>
              <a:t> </a:t>
            </a:r>
            <a:r>
              <a:rPr lang="en-US" sz="2600" cap="none" dirty="0" smtClean="0">
                <a:solidFill>
                  <a:schemeClr val="tx1"/>
                </a:solidFill>
                <a:latin typeface="Arial" panose="020B0604020202020204" pitchFamily="34" charset="0"/>
                <a:cs typeface="Arial" panose="020B0604020202020204" pitchFamily="34" charset="0"/>
                <a:hlinkClick r:id="" action="ppaction://noaction"/>
              </a:rPr>
              <a:t>(2022) </a:t>
            </a:r>
            <a:r>
              <a:rPr lang="en-US" sz="2600" cap="none" dirty="0" smtClean="0">
                <a:solidFill>
                  <a:schemeClr val="tx1"/>
                </a:solidFill>
                <a:latin typeface="Arial" panose="020B0604020202020204" pitchFamily="34" charset="0"/>
                <a:cs typeface="Arial" panose="020B0604020202020204" pitchFamily="34" charset="0"/>
              </a:rPr>
              <a:t>(</a:t>
            </a:r>
            <a:r>
              <a:rPr lang="en-US" sz="2600" cap="none" dirty="0" err="1" smtClean="0">
                <a:solidFill>
                  <a:schemeClr val="tx1"/>
                </a:solidFill>
                <a:latin typeface="Arial" panose="020B0604020202020204" pitchFamily="34" charset="0"/>
                <a:cs typeface="Arial" panose="020B0604020202020204" pitchFamily="34" charset="0"/>
              </a:rPr>
              <a:t>Gidudu</a:t>
            </a:r>
            <a:r>
              <a:rPr lang="en-US" sz="2600" cap="none" dirty="0" smtClean="0">
                <a:solidFill>
                  <a:schemeClr val="tx1"/>
                </a:solidFill>
                <a:latin typeface="Arial" panose="020B0604020202020204" pitchFamily="34" charset="0"/>
                <a:cs typeface="Arial" panose="020B0604020202020204" pitchFamily="34" charset="0"/>
              </a:rPr>
              <a:t> </a:t>
            </a:r>
            <a:r>
              <a:rPr lang="en-US" sz="2600" cap="none" dirty="0">
                <a:solidFill>
                  <a:schemeClr val="tx1"/>
                </a:solidFill>
                <a:latin typeface="Arial" panose="020B0604020202020204" pitchFamily="34" charset="0"/>
                <a:cs typeface="Arial" panose="020B0604020202020204" pitchFamily="34" charset="0"/>
              </a:rPr>
              <a:t>J) </a:t>
            </a:r>
            <a:r>
              <a:rPr lang="en-US" sz="2600" cap="none" dirty="0" smtClean="0">
                <a:solidFill>
                  <a:schemeClr val="tx1"/>
                </a:solidFill>
                <a:latin typeface="Arial" panose="020B0604020202020204" pitchFamily="34" charset="0"/>
                <a:cs typeface="Arial" panose="020B0604020202020204" pitchFamily="34" charset="0"/>
              </a:rPr>
              <a:t>–The </a:t>
            </a:r>
            <a:r>
              <a:rPr lang="en-US" sz="2600" cap="none" dirty="0">
                <a:solidFill>
                  <a:schemeClr val="tx1"/>
                </a:solidFill>
                <a:latin typeface="Arial" panose="020B0604020202020204" pitchFamily="34" charset="0"/>
                <a:cs typeface="Arial" panose="020B0604020202020204" pitchFamily="34" charset="0"/>
              </a:rPr>
              <a:t>Court </a:t>
            </a:r>
            <a:r>
              <a:rPr lang="en-US" sz="2600" cap="none" dirty="0" smtClean="0">
                <a:solidFill>
                  <a:schemeClr val="tx1"/>
                </a:solidFill>
                <a:latin typeface="Arial" panose="020B0604020202020204" pitchFamily="34" charset="0"/>
                <a:cs typeface="Arial" panose="020B0604020202020204" pitchFamily="34" charset="0"/>
              </a:rPr>
              <a:t>relied </a:t>
            </a:r>
            <a:r>
              <a:rPr lang="en-US" sz="2600" cap="none" dirty="0">
                <a:solidFill>
                  <a:schemeClr val="tx1"/>
                </a:solidFill>
                <a:latin typeface="Arial" panose="020B0604020202020204" pitchFamily="34" charset="0"/>
                <a:cs typeface="Arial" panose="020B0604020202020204" pitchFamily="34" charset="0"/>
              </a:rPr>
              <a:t>on </a:t>
            </a:r>
            <a:r>
              <a:rPr lang="en-US" sz="2600" cap="none" dirty="0" smtClean="0">
                <a:solidFill>
                  <a:schemeClr val="tx1"/>
                </a:solidFill>
                <a:latin typeface="Arial" panose="020B0604020202020204" pitchFamily="34" charset="0"/>
                <a:cs typeface="Arial" panose="020B0604020202020204" pitchFamily="34" charset="0"/>
              </a:rPr>
              <a:t> </a:t>
            </a:r>
            <a:r>
              <a:rPr lang="en-US" sz="2600" i="1" cap="none" dirty="0" err="1">
                <a:solidFill>
                  <a:srgbClr val="C00000"/>
                </a:solidFill>
                <a:latin typeface="Arial" panose="020B0604020202020204" pitchFamily="34" charset="0"/>
                <a:cs typeface="Arial" panose="020B0604020202020204" pitchFamily="34" charset="0"/>
              </a:rPr>
              <a:t>Dr</a:t>
            </a:r>
            <a:r>
              <a:rPr lang="en-US" sz="2600" i="1" cap="none" dirty="0">
                <a:solidFill>
                  <a:srgbClr val="C00000"/>
                </a:solidFill>
                <a:latin typeface="Arial" panose="020B0604020202020204" pitchFamily="34" charset="0"/>
                <a:cs typeface="Arial" panose="020B0604020202020204" pitchFamily="34" charset="0"/>
              </a:rPr>
              <a:t> </a:t>
            </a:r>
            <a:r>
              <a:rPr lang="en-US" sz="2600" i="1" cap="none" dirty="0" err="1">
                <a:solidFill>
                  <a:srgbClr val="C00000"/>
                </a:solidFill>
                <a:latin typeface="Arial" panose="020B0604020202020204" pitchFamily="34" charset="0"/>
                <a:cs typeface="Arial" panose="020B0604020202020204" pitchFamily="34" charset="0"/>
              </a:rPr>
              <a:t>Kizza</a:t>
            </a:r>
            <a:r>
              <a:rPr lang="en-US" sz="2600" i="1" cap="none" dirty="0">
                <a:solidFill>
                  <a:srgbClr val="C00000"/>
                </a:solidFill>
                <a:latin typeface="Arial" panose="020B0604020202020204" pitchFamily="34" charset="0"/>
                <a:cs typeface="Arial" panose="020B0604020202020204" pitchFamily="34" charset="0"/>
              </a:rPr>
              <a:t> </a:t>
            </a:r>
            <a:r>
              <a:rPr lang="en-US" sz="2600" i="1" cap="none" dirty="0" err="1">
                <a:solidFill>
                  <a:srgbClr val="C00000"/>
                </a:solidFill>
                <a:latin typeface="Arial" panose="020B0604020202020204" pitchFamily="34" charset="0"/>
                <a:cs typeface="Arial" panose="020B0604020202020204" pitchFamily="34" charset="0"/>
              </a:rPr>
              <a:t>Besigye</a:t>
            </a:r>
            <a:r>
              <a:rPr lang="en-US" sz="2600" i="1" cap="none" dirty="0">
                <a:solidFill>
                  <a:srgbClr val="C00000"/>
                </a:solidFill>
                <a:latin typeface="Arial" panose="020B0604020202020204" pitchFamily="34" charset="0"/>
                <a:cs typeface="Arial" panose="020B0604020202020204" pitchFamily="34" charset="0"/>
              </a:rPr>
              <a:t> &amp; 10 </a:t>
            </a:r>
            <a:r>
              <a:rPr lang="en-US" sz="2600" i="1" cap="none" dirty="0" err="1">
                <a:solidFill>
                  <a:srgbClr val="C00000"/>
                </a:solidFill>
                <a:latin typeface="Arial" panose="020B0604020202020204" pitchFamily="34" charset="0"/>
                <a:cs typeface="Arial" panose="020B0604020202020204" pitchFamily="34" charset="0"/>
              </a:rPr>
              <a:t>Ors</a:t>
            </a:r>
            <a:r>
              <a:rPr lang="en-US" sz="2600" i="1" cap="none" dirty="0">
                <a:solidFill>
                  <a:srgbClr val="C00000"/>
                </a:solidFill>
                <a:latin typeface="Arial" panose="020B0604020202020204" pitchFamily="34" charset="0"/>
                <a:cs typeface="Arial" panose="020B0604020202020204" pitchFamily="34" charset="0"/>
              </a:rPr>
              <a:t> v The Attorney General</a:t>
            </a:r>
            <a:r>
              <a:rPr lang="en-US" sz="2600" cap="none" dirty="0">
                <a:solidFill>
                  <a:srgbClr val="C00000"/>
                </a:solidFill>
                <a:latin typeface="Arial" panose="020B0604020202020204" pitchFamily="34" charset="0"/>
                <a:cs typeface="Arial" panose="020B0604020202020204" pitchFamily="34" charset="0"/>
              </a:rPr>
              <a:t> (Constitutional Petition No. 7 of 2007) [2009] </a:t>
            </a:r>
            <a:r>
              <a:rPr lang="en-US" sz="2600" cap="none" dirty="0" err="1">
                <a:solidFill>
                  <a:srgbClr val="C00000"/>
                </a:solidFill>
                <a:latin typeface="Arial" panose="020B0604020202020204" pitchFamily="34" charset="0"/>
                <a:cs typeface="Arial" panose="020B0604020202020204" pitchFamily="34" charset="0"/>
              </a:rPr>
              <a:t>UGCC</a:t>
            </a:r>
            <a:r>
              <a:rPr lang="en-US" sz="2600" cap="none" dirty="0">
                <a:solidFill>
                  <a:srgbClr val="C00000"/>
                </a:solidFill>
                <a:latin typeface="Arial" panose="020B0604020202020204" pitchFamily="34" charset="0"/>
                <a:cs typeface="Arial" panose="020B0604020202020204" pitchFamily="34" charset="0"/>
              </a:rPr>
              <a:t> 3 (1 September 2009)</a:t>
            </a:r>
            <a:r>
              <a:rPr lang="en-US" sz="2600" cap="none" dirty="0">
                <a:solidFill>
                  <a:schemeClr val="tx1"/>
                </a:solidFill>
                <a:latin typeface="Arial" panose="020B0604020202020204" pitchFamily="34" charset="0"/>
                <a:cs typeface="Arial" panose="020B0604020202020204" pitchFamily="34" charset="0"/>
              </a:rPr>
              <a:t> that found that;</a:t>
            </a:r>
          </a:p>
          <a:p>
            <a:pPr lvl="1" algn="just">
              <a:lnSpc>
                <a:spcPct val="100000"/>
              </a:lnSpc>
              <a:spcBef>
                <a:spcPts val="0"/>
              </a:spcBef>
            </a:pPr>
            <a:r>
              <a:rPr lang="en-US" sz="2500" cap="none" dirty="0">
                <a:solidFill>
                  <a:srgbClr val="C00000"/>
                </a:solidFill>
                <a:latin typeface="Arial" panose="020B0604020202020204" pitchFamily="34" charset="0"/>
                <a:cs typeface="Arial" panose="020B0604020202020204" pitchFamily="34" charset="0"/>
              </a:rPr>
              <a:t>[C]</a:t>
            </a:r>
            <a:r>
              <a:rPr lang="en-US" sz="2500" cap="none" dirty="0" err="1">
                <a:solidFill>
                  <a:srgbClr val="C00000"/>
                </a:solidFill>
                <a:latin typeface="Arial" panose="020B0604020202020204" pitchFamily="34" charset="0"/>
                <a:cs typeface="Arial" panose="020B0604020202020204" pitchFamily="34" charset="0"/>
              </a:rPr>
              <a:t>ourt</a:t>
            </a:r>
            <a:r>
              <a:rPr lang="en-US" sz="2500" cap="none" dirty="0">
                <a:solidFill>
                  <a:srgbClr val="C00000"/>
                </a:solidFill>
                <a:latin typeface="Arial" panose="020B0604020202020204" pitchFamily="34" charset="0"/>
                <a:cs typeface="Arial" panose="020B0604020202020204" pitchFamily="34" charset="0"/>
              </a:rPr>
              <a:t> cannot sanction any continued prosecution of the petitioners where during the proceedings the human rights of the petitioners have been violated......No matter how strong the evidence against them may be, no fair trial can be achieved and any subsequent trials would be a waste of time and abuse of court </a:t>
            </a:r>
            <a:r>
              <a:rPr lang="en-US" sz="2500" cap="none" dirty="0" smtClean="0">
                <a:solidFill>
                  <a:srgbClr val="C00000"/>
                </a:solidFill>
                <a:latin typeface="Arial" panose="020B0604020202020204" pitchFamily="34" charset="0"/>
                <a:cs typeface="Arial" panose="020B0604020202020204" pitchFamily="34" charset="0"/>
              </a:rPr>
              <a:t>process</a:t>
            </a:r>
          </a:p>
          <a:p>
            <a:pPr algn="just">
              <a:lnSpc>
                <a:spcPct val="100000"/>
              </a:lnSpc>
              <a:spcBef>
                <a:spcPts val="0"/>
              </a:spcBef>
            </a:pPr>
            <a:r>
              <a:rPr lang="en-US" sz="2600" cap="none" dirty="0">
                <a:solidFill>
                  <a:schemeClr val="tx1"/>
                </a:solidFill>
                <a:latin typeface="Arial" panose="020B0604020202020204" pitchFamily="34" charset="0"/>
                <a:cs typeface="Arial" panose="020B0604020202020204" pitchFamily="34" charset="0"/>
              </a:rPr>
              <a:t>–</a:t>
            </a:r>
            <a:r>
              <a:rPr lang="en-US" sz="2600" b="1" cap="none" dirty="0">
                <a:solidFill>
                  <a:schemeClr val="tx1"/>
                </a:solidFill>
                <a:latin typeface="Arial" panose="020B0604020202020204" pitchFamily="34" charset="0"/>
                <a:cs typeface="Arial" panose="020B0604020202020204" pitchFamily="34" charset="0"/>
              </a:rPr>
              <a:t>nullified their </a:t>
            </a:r>
            <a:r>
              <a:rPr lang="en-US" sz="2600" b="1" cap="none" dirty="0" smtClean="0">
                <a:solidFill>
                  <a:schemeClr val="tx1"/>
                </a:solidFill>
                <a:latin typeface="Arial" panose="020B0604020202020204" pitchFamily="34" charset="0"/>
                <a:cs typeface="Arial" panose="020B0604020202020204" pitchFamily="34" charset="0"/>
              </a:rPr>
              <a:t>trial with </a:t>
            </a:r>
            <a:r>
              <a:rPr lang="en-US" sz="2600" b="1" cap="none" dirty="0">
                <a:solidFill>
                  <a:schemeClr val="tx1"/>
                </a:solidFill>
                <a:latin typeface="Arial" panose="020B0604020202020204" pitchFamily="34" charset="0"/>
                <a:cs typeface="Arial" panose="020B0604020202020204" pitchFamily="34" charset="0"/>
              </a:rPr>
              <a:t>two </a:t>
            </a:r>
            <a:r>
              <a:rPr lang="en-US" sz="2600" b="1" cap="none" dirty="0" smtClean="0">
                <a:solidFill>
                  <a:schemeClr val="tx1"/>
                </a:solidFill>
                <a:latin typeface="Arial" panose="020B0604020202020204" pitchFamily="34" charset="0"/>
                <a:cs typeface="Arial" panose="020B0604020202020204" pitchFamily="34" charset="0"/>
              </a:rPr>
              <a:t>others, </a:t>
            </a:r>
            <a:r>
              <a:rPr lang="en-US" sz="2600" b="1" cap="none" dirty="0">
                <a:solidFill>
                  <a:schemeClr val="tx1"/>
                </a:solidFill>
                <a:latin typeface="Arial" panose="020B0604020202020204" pitchFamily="34" charset="0"/>
                <a:cs typeface="Arial" panose="020B0604020202020204" pitchFamily="34" charset="0"/>
              </a:rPr>
              <a:t>for abuse of office c/s 11(1) of the </a:t>
            </a:r>
            <a:r>
              <a:rPr lang="en-US" sz="2600" b="1" i="1" cap="none" dirty="0">
                <a:solidFill>
                  <a:schemeClr val="tx1"/>
                </a:solidFill>
                <a:latin typeface="Arial" panose="020B0604020202020204" pitchFamily="34" charset="0"/>
                <a:cs typeface="Arial" panose="020B0604020202020204" pitchFamily="34" charset="0"/>
              </a:rPr>
              <a:t>Anti-Corruption Act,</a:t>
            </a:r>
            <a:r>
              <a:rPr lang="en-US" sz="2600" b="1" cap="none" dirty="0">
                <a:solidFill>
                  <a:schemeClr val="tx1"/>
                </a:solidFill>
                <a:latin typeface="Arial" panose="020B0604020202020204" pitchFamily="34" charset="0"/>
                <a:cs typeface="Arial" panose="020B0604020202020204" pitchFamily="34" charset="0"/>
              </a:rPr>
              <a:t> 2009, Act 6/2009; Theft c/</a:t>
            </a:r>
            <a:r>
              <a:rPr lang="en-US" sz="2600" b="1" cap="none" dirty="0" err="1">
                <a:solidFill>
                  <a:schemeClr val="tx1"/>
                </a:solidFill>
                <a:latin typeface="Arial" panose="020B0604020202020204" pitchFamily="34" charset="0"/>
                <a:cs typeface="Arial" panose="020B0604020202020204" pitchFamily="34" charset="0"/>
              </a:rPr>
              <a:t>ss</a:t>
            </a:r>
            <a:r>
              <a:rPr lang="en-US" sz="2600" b="1" cap="none" dirty="0">
                <a:solidFill>
                  <a:schemeClr val="tx1"/>
                </a:solidFill>
                <a:latin typeface="Arial" panose="020B0604020202020204" pitchFamily="34" charset="0"/>
                <a:cs typeface="Arial" panose="020B0604020202020204" pitchFamily="34" charset="0"/>
              </a:rPr>
              <a:t> 254(1) and </a:t>
            </a:r>
            <a:r>
              <a:rPr lang="en-US" sz="2600" b="1" cap="none" dirty="0" smtClean="0">
                <a:solidFill>
                  <a:schemeClr val="tx1"/>
                </a:solidFill>
                <a:latin typeface="Arial" panose="020B0604020202020204" pitchFamily="34" charset="0"/>
                <a:cs typeface="Arial" panose="020B0604020202020204" pitchFamily="34" charset="0"/>
              </a:rPr>
              <a:t>261</a:t>
            </a:r>
            <a:r>
              <a:rPr lang="en-US" sz="2600" b="1" i="1" cap="none" dirty="0" smtClean="0">
                <a:solidFill>
                  <a:schemeClr val="tx1"/>
                </a:solidFill>
                <a:latin typeface="Arial" panose="020B0604020202020204" pitchFamily="34" charset="0"/>
                <a:cs typeface="Arial" panose="020B0604020202020204" pitchFamily="34" charset="0"/>
              </a:rPr>
              <a:t> </a:t>
            </a:r>
            <a:r>
              <a:rPr lang="en-US" sz="2600" b="1" i="1" cap="none" dirty="0">
                <a:solidFill>
                  <a:schemeClr val="tx1"/>
                </a:solidFill>
                <a:latin typeface="Arial" panose="020B0604020202020204" pitchFamily="34" charset="0"/>
                <a:cs typeface="Arial" panose="020B0604020202020204" pitchFamily="34" charset="0"/>
              </a:rPr>
              <a:t>Penal Code Act,</a:t>
            </a:r>
            <a:r>
              <a:rPr lang="en-US" sz="2600" b="1" cap="none" dirty="0">
                <a:solidFill>
                  <a:schemeClr val="tx1"/>
                </a:solidFill>
                <a:latin typeface="Arial" panose="020B0604020202020204" pitchFamily="34" charset="0"/>
                <a:cs typeface="Arial" panose="020B0604020202020204" pitchFamily="34" charset="0"/>
              </a:rPr>
              <a:t> Cap 120; and Conspiracy to commit a felony c/s </a:t>
            </a:r>
            <a:r>
              <a:rPr lang="en-US" sz="2600" b="1" cap="none" dirty="0" smtClean="0">
                <a:solidFill>
                  <a:schemeClr val="tx1"/>
                </a:solidFill>
                <a:latin typeface="Arial" panose="020B0604020202020204" pitchFamily="34" charset="0"/>
                <a:cs typeface="Arial" panose="020B0604020202020204" pitchFamily="34" charset="0"/>
              </a:rPr>
              <a:t>390 </a:t>
            </a:r>
            <a:r>
              <a:rPr lang="en-US" sz="2600" b="1" cap="none" dirty="0">
                <a:solidFill>
                  <a:schemeClr val="tx1"/>
                </a:solidFill>
                <a:latin typeface="Arial" panose="020B0604020202020204" pitchFamily="34" charset="0"/>
                <a:cs typeface="Arial" panose="020B0604020202020204" pitchFamily="34" charset="0"/>
              </a:rPr>
              <a:t>Penal Code Act: stealing USD 410,000 </a:t>
            </a:r>
            <a:r>
              <a:rPr lang="en-US" sz="2600" cap="none" dirty="0">
                <a:solidFill>
                  <a:schemeClr val="tx1"/>
                </a:solidFill>
                <a:latin typeface="Arial" panose="020B0604020202020204" pitchFamily="34" charset="0"/>
                <a:cs typeface="Arial" panose="020B0604020202020204" pitchFamily="34" charset="0"/>
              </a:rPr>
              <a:t>from </a:t>
            </a:r>
            <a:r>
              <a:rPr lang="en-US" sz="2600" cap="none" dirty="0" err="1">
                <a:solidFill>
                  <a:schemeClr val="tx1"/>
                </a:solidFill>
                <a:latin typeface="Arial" panose="020B0604020202020204" pitchFamily="34" charset="0"/>
                <a:cs typeface="Arial" panose="020B0604020202020204" pitchFamily="34" charset="0"/>
              </a:rPr>
              <a:t>GAK</a:t>
            </a:r>
            <a:r>
              <a:rPr lang="en-US" sz="2600" cap="none" dirty="0">
                <a:solidFill>
                  <a:schemeClr val="tx1"/>
                </a:solidFill>
                <a:latin typeface="Arial" panose="020B0604020202020204" pitchFamily="34" charset="0"/>
                <a:cs typeface="Arial" panose="020B0604020202020204" pitchFamily="34" charset="0"/>
              </a:rPr>
              <a:t> Express Co. Limited on 28/2/2021 while working as </a:t>
            </a:r>
            <a:r>
              <a:rPr lang="en-US" sz="2600" cap="none" dirty="0" err="1">
                <a:solidFill>
                  <a:schemeClr val="tx1"/>
                </a:solidFill>
                <a:latin typeface="Arial" panose="020B0604020202020204" pitchFamily="34" charset="0"/>
                <a:cs typeface="Arial" panose="020B0604020202020204" pitchFamily="34" charset="0"/>
              </a:rPr>
              <a:t>URA</a:t>
            </a:r>
            <a:r>
              <a:rPr lang="en-US" sz="2600" cap="none" dirty="0">
                <a:solidFill>
                  <a:schemeClr val="tx1"/>
                </a:solidFill>
                <a:latin typeface="Arial" panose="020B0604020202020204" pitchFamily="34" charset="0"/>
                <a:cs typeface="Arial" panose="020B0604020202020204" pitchFamily="34" charset="0"/>
              </a:rPr>
              <a:t> </a:t>
            </a:r>
            <a:r>
              <a:rPr lang="en-US" sz="2600" cap="none" dirty="0" smtClean="0">
                <a:solidFill>
                  <a:schemeClr val="tx1"/>
                </a:solidFill>
                <a:latin typeface="Arial" panose="020B0604020202020204" pitchFamily="34" charset="0"/>
                <a:cs typeface="Arial" panose="020B0604020202020204" pitchFamily="34" charset="0"/>
              </a:rPr>
              <a:t>employees</a:t>
            </a:r>
            <a:r>
              <a:rPr lang="en-US" sz="2600" cap="none" dirty="0">
                <a:solidFill>
                  <a:schemeClr val="tx1"/>
                </a:solidFill>
                <a:latin typeface="Arial" panose="020B0604020202020204" pitchFamily="34" charset="0"/>
                <a:cs typeface="Arial" panose="020B0604020202020204" pitchFamily="34" charset="0"/>
              </a:rPr>
              <a:t>;</a:t>
            </a:r>
            <a:r>
              <a:rPr lang="en-US" sz="2600" cap="none" dirty="0" smtClean="0">
                <a:solidFill>
                  <a:schemeClr val="tx1"/>
                </a:solidFill>
                <a:latin typeface="Arial" panose="020B0604020202020204" pitchFamily="34" charset="0"/>
                <a:cs typeface="Arial" panose="020B0604020202020204" pitchFamily="34" charset="0"/>
              </a:rPr>
              <a:t> </a:t>
            </a:r>
            <a:r>
              <a:rPr lang="en-US" sz="2600" cap="none" dirty="0">
                <a:solidFill>
                  <a:schemeClr val="tx1"/>
                </a:solidFill>
                <a:latin typeface="Arial" panose="020B0604020202020204" pitchFamily="34" charset="0"/>
                <a:cs typeface="Arial" panose="020B0604020202020204" pitchFamily="34" charset="0"/>
              </a:rPr>
              <a:t>acquitted them u/s 11 (2) </a:t>
            </a:r>
            <a:r>
              <a:rPr lang="en-US" sz="2600" cap="none" dirty="0" err="1">
                <a:solidFill>
                  <a:schemeClr val="tx1"/>
                </a:solidFill>
                <a:latin typeface="Arial" panose="020B0604020202020204" pitchFamily="34" charset="0"/>
                <a:cs typeface="Arial" panose="020B0604020202020204" pitchFamily="34" charset="0"/>
              </a:rPr>
              <a:t>HREA</a:t>
            </a:r>
            <a:r>
              <a:rPr lang="en-US" sz="2600" cap="none" dirty="0">
                <a:solidFill>
                  <a:schemeClr val="tx1"/>
                </a:solidFill>
                <a:latin typeface="Arial" panose="020B0604020202020204" pitchFamily="34" charset="0"/>
                <a:cs typeface="Arial" panose="020B0604020202020204" pitchFamily="34" charset="0"/>
              </a:rPr>
              <a:t>, 2019; </a:t>
            </a:r>
            <a:endParaRPr lang="en-US" sz="2600" cap="none" dirty="0" smtClean="0">
              <a:solidFill>
                <a:schemeClr val="tx1"/>
              </a:solidFill>
              <a:latin typeface="Arial" panose="020B0604020202020204" pitchFamily="34" charset="0"/>
              <a:cs typeface="Arial" panose="020B0604020202020204" pitchFamily="34" charset="0"/>
            </a:endParaRPr>
          </a:p>
          <a:p>
            <a:pPr algn="just">
              <a:lnSpc>
                <a:spcPct val="100000"/>
              </a:lnSpc>
              <a:spcBef>
                <a:spcPts val="0"/>
              </a:spcBef>
            </a:pPr>
            <a:r>
              <a:rPr lang="en-US" sz="2600" cap="none" dirty="0">
                <a:solidFill>
                  <a:schemeClr val="tx1"/>
                </a:solidFill>
                <a:latin typeface="Arial" panose="020B0604020202020204" pitchFamily="34" charset="0"/>
                <a:cs typeface="Arial" panose="020B0604020202020204" pitchFamily="34" charset="0"/>
              </a:rPr>
              <a:t>– </a:t>
            </a:r>
            <a:r>
              <a:rPr lang="en-US" sz="2600" cap="none" dirty="0" smtClean="0">
                <a:solidFill>
                  <a:schemeClr val="tx1"/>
                </a:solidFill>
                <a:latin typeface="Arial" panose="020B0604020202020204" pitchFamily="34" charset="0"/>
                <a:cs typeface="Arial" panose="020B0604020202020204" pitchFamily="34" charset="0"/>
              </a:rPr>
              <a:t>awarded  both General and Punitive damages: </a:t>
            </a:r>
            <a:r>
              <a:rPr lang="en-US" sz="2600" cap="none" dirty="0">
                <a:solidFill>
                  <a:schemeClr val="tx1"/>
                </a:solidFill>
                <a:latin typeface="Arial" panose="020B0604020202020204" pitchFamily="34" charset="0"/>
                <a:cs typeface="Arial" panose="020B0604020202020204" pitchFamily="34" charset="0"/>
              </a:rPr>
              <a:t>A1 </a:t>
            </a:r>
            <a:r>
              <a:rPr lang="en-US" sz="2600" cap="none" dirty="0" smtClean="0">
                <a:solidFill>
                  <a:schemeClr val="tx1"/>
                </a:solidFill>
                <a:latin typeface="Arial" panose="020B0604020202020204" pitchFamily="34" charset="0"/>
                <a:cs typeface="Arial" panose="020B0604020202020204" pitchFamily="34" charset="0"/>
              </a:rPr>
              <a:t>200M /= </a:t>
            </a:r>
            <a:r>
              <a:rPr lang="en-US" sz="2600" cap="none" dirty="0">
                <a:solidFill>
                  <a:schemeClr val="tx1"/>
                </a:solidFill>
                <a:latin typeface="Arial" panose="020B0604020202020204" pitchFamily="34" charset="0"/>
                <a:cs typeface="Arial" panose="020B0604020202020204" pitchFamily="34" charset="0"/>
              </a:rPr>
              <a:t>and </a:t>
            </a:r>
            <a:r>
              <a:rPr lang="en-US" sz="2600" cap="none" dirty="0" smtClean="0">
                <a:solidFill>
                  <a:schemeClr val="tx1"/>
                </a:solidFill>
                <a:latin typeface="Arial" panose="020B0604020202020204" pitchFamily="34" charset="0"/>
                <a:cs typeface="Arial" panose="020B0604020202020204" pitchFamily="34" charset="0"/>
              </a:rPr>
              <a:t>50M, </a:t>
            </a:r>
            <a:r>
              <a:rPr lang="en-US" sz="2600" cap="none" dirty="0">
                <a:solidFill>
                  <a:schemeClr val="tx1"/>
                </a:solidFill>
                <a:latin typeface="Arial" panose="020B0604020202020204" pitchFamily="34" charset="0"/>
                <a:cs typeface="Arial" panose="020B0604020202020204" pitchFamily="34" charset="0"/>
              </a:rPr>
              <a:t>and A2 </a:t>
            </a:r>
            <a:r>
              <a:rPr lang="en-US" sz="2600" cap="none" dirty="0" smtClean="0">
                <a:solidFill>
                  <a:schemeClr val="tx1"/>
                </a:solidFill>
                <a:latin typeface="Arial" panose="020B0604020202020204" pitchFamily="34" charset="0"/>
                <a:cs typeface="Arial" panose="020B0604020202020204" pitchFamily="34" charset="0"/>
              </a:rPr>
              <a:t>100M </a:t>
            </a:r>
            <a:r>
              <a:rPr lang="en-US" sz="2600" cap="none" dirty="0">
                <a:solidFill>
                  <a:schemeClr val="tx1"/>
                </a:solidFill>
                <a:latin typeface="Arial" panose="020B0604020202020204" pitchFamily="34" charset="0"/>
                <a:cs typeface="Arial" panose="020B0604020202020204" pitchFamily="34" charset="0"/>
              </a:rPr>
              <a:t>/= </a:t>
            </a:r>
            <a:r>
              <a:rPr lang="en-US" sz="2600" cap="none" dirty="0" smtClean="0">
                <a:solidFill>
                  <a:schemeClr val="tx1"/>
                </a:solidFill>
                <a:latin typeface="Arial" panose="020B0604020202020204" pitchFamily="34" charset="0"/>
                <a:cs typeface="Arial" panose="020B0604020202020204" pitchFamily="34" charset="0"/>
              </a:rPr>
              <a:t> </a:t>
            </a:r>
            <a:r>
              <a:rPr lang="en-US" sz="2600" cap="none" dirty="0">
                <a:solidFill>
                  <a:schemeClr val="tx1"/>
                </a:solidFill>
                <a:latin typeface="Arial" panose="020B0604020202020204" pitchFamily="34" charset="0"/>
                <a:cs typeface="Arial" panose="020B0604020202020204" pitchFamily="34" charset="0"/>
              </a:rPr>
              <a:t>and </a:t>
            </a:r>
            <a:r>
              <a:rPr lang="en-US" sz="2600" cap="none" dirty="0" smtClean="0">
                <a:solidFill>
                  <a:schemeClr val="tx1"/>
                </a:solidFill>
                <a:latin typeface="Arial" panose="020B0604020202020204" pitchFamily="34" charset="0"/>
                <a:cs typeface="Arial" panose="020B0604020202020204" pitchFamily="34" charset="0"/>
              </a:rPr>
              <a:t>50M against </a:t>
            </a:r>
            <a:r>
              <a:rPr lang="en-US" sz="2600" cap="none" dirty="0">
                <a:solidFill>
                  <a:schemeClr val="tx1"/>
                </a:solidFill>
                <a:latin typeface="Arial" panose="020B0604020202020204" pitchFamily="34" charset="0"/>
                <a:cs typeface="Arial" panose="020B0604020202020204" pitchFamily="34" charset="0"/>
              </a:rPr>
              <a:t>the </a:t>
            </a:r>
            <a:r>
              <a:rPr lang="en-US" sz="2600" cap="none" dirty="0" smtClean="0">
                <a:solidFill>
                  <a:schemeClr val="tx1"/>
                </a:solidFill>
                <a:latin typeface="Arial" panose="020B0604020202020204" pitchFamily="34" charset="0"/>
                <a:cs typeface="Arial" panose="020B0604020202020204" pitchFamily="34" charset="0"/>
              </a:rPr>
              <a:t>AG </a:t>
            </a:r>
            <a:r>
              <a:rPr lang="en-US" sz="2600" cap="none" dirty="0">
                <a:solidFill>
                  <a:schemeClr val="tx1"/>
                </a:solidFill>
                <a:latin typeface="Arial" panose="020B0604020202020204" pitchFamily="34" charset="0"/>
                <a:cs typeface="Arial" panose="020B0604020202020204" pitchFamily="34" charset="0"/>
              </a:rPr>
              <a:t>and </a:t>
            </a:r>
            <a:r>
              <a:rPr lang="en-US" sz="2600" cap="none" dirty="0" smtClean="0">
                <a:solidFill>
                  <a:schemeClr val="tx1"/>
                </a:solidFill>
                <a:latin typeface="Arial" panose="020B0604020202020204" pitchFamily="34" charset="0"/>
                <a:cs typeface="Arial" panose="020B0604020202020204" pitchFamily="34" charset="0"/>
              </a:rPr>
              <a:t> </a:t>
            </a:r>
            <a:r>
              <a:rPr lang="en-US" sz="2600" cap="none" dirty="0" err="1" smtClean="0">
                <a:solidFill>
                  <a:schemeClr val="tx1"/>
                </a:solidFill>
                <a:latin typeface="Arial" panose="020B0604020202020204" pitchFamily="34" charset="0"/>
                <a:cs typeface="Arial" panose="020B0604020202020204" pitchFamily="34" charset="0"/>
              </a:rPr>
              <a:t>URA</a:t>
            </a:r>
            <a:r>
              <a:rPr lang="en-US" sz="2600" cap="none" dirty="0" smtClean="0">
                <a:solidFill>
                  <a:schemeClr val="tx1"/>
                </a:solidFill>
                <a:latin typeface="Arial" panose="020B0604020202020204" pitchFamily="34" charset="0"/>
                <a:cs typeface="Arial" panose="020B0604020202020204" pitchFamily="34" charset="0"/>
              </a:rPr>
              <a:t>  jointly and severely.</a:t>
            </a:r>
          </a:p>
          <a:p>
            <a:pPr algn="just">
              <a:lnSpc>
                <a:spcPct val="100000"/>
              </a:lnSpc>
              <a:spcBef>
                <a:spcPts val="0"/>
              </a:spcBef>
            </a:pPr>
            <a:endParaRPr lang="en-US" sz="2400" cap="none" dirty="0" smtClean="0">
              <a:solidFill>
                <a:schemeClr val="tx1"/>
              </a:solidFill>
              <a:latin typeface="Arial" panose="020B0604020202020204" pitchFamily="34" charset="0"/>
              <a:cs typeface="Arial" panose="020B0604020202020204" pitchFamily="34" charset="0"/>
            </a:endParaRPr>
          </a:p>
          <a:p>
            <a:pPr lvl="1" algn="just">
              <a:lnSpc>
                <a:spcPct val="100000"/>
              </a:lnSpc>
              <a:spcBef>
                <a:spcPts val="0"/>
              </a:spcBef>
            </a:pPr>
            <a:endParaRPr lang="en-US" sz="2400" i="1" cap="none" dirty="0">
              <a:latin typeface="Arial" panose="020B0604020202020204" pitchFamily="34" charset="0"/>
              <a:cs typeface="Arial" panose="020B0604020202020204" pitchFamily="34" charset="0"/>
            </a:endParaRPr>
          </a:p>
          <a:p>
            <a:pPr algn="just">
              <a:lnSpc>
                <a:spcPct val="100000"/>
              </a:lnSpc>
              <a:spcBef>
                <a:spcPts val="0"/>
              </a:spcBef>
            </a:pPr>
            <a:endParaRPr lang="en-US" sz="2400" cap="none" dirty="0">
              <a:solidFill>
                <a:schemeClr val="tx1"/>
              </a:solidFill>
              <a:latin typeface="Arial" panose="020B0604020202020204" pitchFamily="34" charset="0"/>
              <a:cs typeface="Arial" panose="020B0604020202020204" pitchFamily="34" charset="0"/>
            </a:endParaRPr>
          </a:p>
          <a:p>
            <a:pPr algn="just">
              <a:lnSpc>
                <a:spcPct val="100000"/>
              </a:lnSpc>
              <a:spcBef>
                <a:spcPts val="0"/>
              </a:spcBef>
            </a:pPr>
            <a:endParaRPr lang="en-US" sz="2400" cap="none"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9197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611" y="79514"/>
            <a:ext cx="12038274" cy="45719"/>
          </a:xfrm>
        </p:spPr>
        <p:txBody>
          <a:bodyPr>
            <a:noAutofit/>
          </a:bodyPr>
          <a:lstStyle/>
          <a:p>
            <a:pPr algn="just">
              <a:lnSpc>
                <a:spcPct val="100000"/>
              </a:lnSpc>
            </a:pPr>
            <a:endParaRPr lang="en-GB" sz="26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3611" y="0"/>
            <a:ext cx="12038274" cy="6858001"/>
          </a:xfrm>
        </p:spPr>
        <p:txBody>
          <a:bodyPr>
            <a:noAutofit/>
          </a:bodyPr>
          <a:lstStyle/>
          <a:p>
            <a:pPr algn="just">
              <a:lnSpc>
                <a:spcPct val="100000"/>
              </a:lnSpc>
              <a:spcBef>
                <a:spcPts val="0"/>
              </a:spcBef>
            </a:pPr>
            <a:r>
              <a:rPr lang="en-US" sz="2600" i="1" cap="none" dirty="0" smtClean="0">
                <a:solidFill>
                  <a:schemeClr val="tx1"/>
                </a:solidFill>
                <a:latin typeface="Arial" panose="020B0604020202020204" pitchFamily="34" charset="0"/>
                <a:cs typeface="Arial" panose="020B0604020202020204" pitchFamily="34" charset="0"/>
              </a:rPr>
              <a:t>See </a:t>
            </a:r>
            <a:r>
              <a:rPr lang="en-US" sz="2600" i="1" cap="none" dirty="0">
                <a:solidFill>
                  <a:schemeClr val="tx1"/>
                </a:solidFill>
                <a:latin typeface="Arial" panose="020B0604020202020204" pitchFamily="34" charset="0"/>
                <a:cs typeface="Arial" panose="020B0604020202020204" pitchFamily="34" charset="0"/>
              </a:rPr>
              <a:t>also: </a:t>
            </a:r>
            <a:r>
              <a:rPr lang="en-US" sz="2600" i="1" cap="none" dirty="0" smtClean="0">
                <a:solidFill>
                  <a:schemeClr val="tx1"/>
                </a:solidFill>
                <a:latin typeface="Arial" panose="020B0604020202020204" pitchFamily="34" charset="0"/>
                <a:cs typeface="Arial" panose="020B0604020202020204" pitchFamily="34" charset="0"/>
                <a:hlinkClick r:id="" action="ppaction://noaction"/>
              </a:rPr>
              <a:t>Uganda v MI (2023)</a:t>
            </a:r>
            <a:r>
              <a:rPr lang="en-US" sz="2600" i="1" cap="none" dirty="0" smtClean="0">
                <a:solidFill>
                  <a:schemeClr val="tx1"/>
                </a:solidFill>
                <a:latin typeface="Arial" panose="020B0604020202020204" pitchFamily="34" charset="0"/>
                <a:cs typeface="Arial" panose="020B0604020202020204" pitchFamily="34" charset="0"/>
              </a:rPr>
              <a:t>,(</a:t>
            </a:r>
            <a:r>
              <a:rPr lang="en-US" sz="2600" i="1" cap="none" dirty="0" err="1">
                <a:solidFill>
                  <a:schemeClr val="tx1"/>
                </a:solidFill>
                <a:latin typeface="Arial" panose="020B0604020202020204" pitchFamily="34" charset="0"/>
                <a:cs typeface="Arial" panose="020B0604020202020204" pitchFamily="34" charset="0"/>
              </a:rPr>
              <a:t>Mutonyi</a:t>
            </a:r>
            <a:r>
              <a:rPr lang="en-US" sz="2600" i="1" cap="none" dirty="0">
                <a:solidFill>
                  <a:schemeClr val="tx1"/>
                </a:solidFill>
                <a:latin typeface="Arial" panose="020B0604020202020204" pitchFamily="34" charset="0"/>
                <a:cs typeface="Arial" panose="020B0604020202020204" pitchFamily="34" charset="0"/>
              </a:rPr>
              <a:t> J</a:t>
            </a:r>
            <a:r>
              <a:rPr lang="en-US" sz="2600" i="1" cap="none" dirty="0" smtClean="0">
                <a:solidFill>
                  <a:schemeClr val="tx1"/>
                </a:solidFill>
                <a:latin typeface="Arial" panose="020B0604020202020204" pitchFamily="34" charset="0"/>
                <a:cs typeface="Arial" panose="020B0604020202020204" pitchFamily="34" charset="0"/>
              </a:rPr>
              <a:t>)</a:t>
            </a:r>
          </a:p>
          <a:p>
            <a:pPr marL="342900" indent="-342900" algn="just">
              <a:lnSpc>
                <a:spcPct val="100000"/>
              </a:lnSpc>
              <a:spcBef>
                <a:spcPts val="0"/>
              </a:spcBef>
              <a:buFont typeface="Wingdings" panose="05000000000000000000" pitchFamily="2" charset="2"/>
              <a:buChar char="q"/>
            </a:pPr>
            <a:r>
              <a:rPr lang="en-US" sz="2600" cap="none" dirty="0" smtClean="0">
                <a:solidFill>
                  <a:schemeClr val="tx1"/>
                </a:solidFill>
                <a:latin typeface="Arial" panose="020B0604020202020204" pitchFamily="34" charset="0"/>
                <a:cs typeface="Arial" panose="020B0604020202020204" pitchFamily="34" charset="0"/>
              </a:rPr>
              <a:t> </a:t>
            </a:r>
            <a:r>
              <a:rPr lang="en-US" sz="2600" cap="none" dirty="0">
                <a:solidFill>
                  <a:schemeClr val="tx1"/>
                </a:solidFill>
                <a:latin typeface="Arial" panose="020B0604020202020204" pitchFamily="34" charset="0"/>
                <a:cs typeface="Arial" panose="020B0604020202020204" pitchFamily="34" charset="0"/>
              </a:rPr>
              <a:t>the </a:t>
            </a:r>
            <a:r>
              <a:rPr lang="en-US" sz="2600" cap="none" dirty="0" smtClean="0">
                <a:solidFill>
                  <a:schemeClr val="tx1"/>
                </a:solidFill>
                <a:latin typeface="Arial" panose="020B0604020202020204" pitchFamily="34" charset="0"/>
                <a:cs typeface="Arial" panose="020B0604020202020204" pitchFamily="34" charset="0"/>
              </a:rPr>
              <a:t>learned Judge </a:t>
            </a:r>
            <a:r>
              <a:rPr lang="en-US" sz="2600" cap="none" dirty="0">
                <a:solidFill>
                  <a:schemeClr val="tx1"/>
                </a:solidFill>
                <a:latin typeface="Arial" panose="020B0604020202020204" pitchFamily="34" charset="0"/>
                <a:cs typeface="Arial" panose="020B0604020202020204" pitchFamily="34" charset="0"/>
              </a:rPr>
              <a:t>declared the intended trial a nullity u/s 11(c ) </a:t>
            </a:r>
            <a:r>
              <a:rPr lang="en-US" sz="2600" cap="none" dirty="0" err="1">
                <a:solidFill>
                  <a:schemeClr val="tx1"/>
                </a:solidFill>
                <a:latin typeface="Arial" panose="020B0604020202020204" pitchFamily="34" charset="0"/>
                <a:cs typeface="Arial" panose="020B0604020202020204" pitchFamily="34" charset="0"/>
              </a:rPr>
              <a:t>HREA</a:t>
            </a:r>
            <a:r>
              <a:rPr lang="en-US" sz="2600" cap="none" dirty="0">
                <a:solidFill>
                  <a:schemeClr val="tx1"/>
                </a:solidFill>
                <a:latin typeface="Arial" panose="020B0604020202020204" pitchFamily="34" charset="0"/>
                <a:cs typeface="Arial" panose="020B0604020202020204" pitchFamily="34" charset="0"/>
              </a:rPr>
              <a:t>, 2019 before arraigning the minor </a:t>
            </a:r>
            <a:endParaRPr lang="en-US" sz="2600" cap="none" dirty="0" smtClean="0">
              <a:solidFill>
                <a:schemeClr val="tx1"/>
              </a:solidFill>
              <a:latin typeface="Arial" panose="020B0604020202020204" pitchFamily="34" charset="0"/>
              <a:cs typeface="Arial" panose="020B0604020202020204" pitchFamily="34" charset="0"/>
            </a:endParaRPr>
          </a:p>
          <a:p>
            <a:pPr marL="342900" indent="-342900" algn="just">
              <a:lnSpc>
                <a:spcPct val="100000"/>
              </a:lnSpc>
              <a:spcBef>
                <a:spcPts val="0"/>
              </a:spcBef>
              <a:buFont typeface="Wingdings" panose="05000000000000000000" pitchFamily="2" charset="2"/>
              <a:buChar char="q"/>
            </a:pPr>
            <a:r>
              <a:rPr lang="en-US" sz="2600" cap="none" dirty="0" smtClean="0">
                <a:solidFill>
                  <a:schemeClr val="tx1"/>
                </a:solidFill>
                <a:latin typeface="Arial" panose="020B0604020202020204" pitchFamily="34" charset="0"/>
                <a:cs typeface="Arial" panose="020B0604020202020204" pitchFamily="34" charset="0"/>
              </a:rPr>
              <a:t>The </a:t>
            </a:r>
            <a:r>
              <a:rPr lang="en-US" sz="2600" cap="none" dirty="0">
                <a:solidFill>
                  <a:schemeClr val="tx1"/>
                </a:solidFill>
                <a:latin typeface="Arial" panose="020B0604020202020204" pitchFamily="34" charset="0"/>
                <a:cs typeface="Arial" panose="020B0604020202020204" pitchFamily="34" charset="0"/>
              </a:rPr>
              <a:t>Court </a:t>
            </a:r>
            <a:r>
              <a:rPr lang="en-US" sz="2600" cap="none" dirty="0" smtClean="0">
                <a:solidFill>
                  <a:schemeClr val="tx1"/>
                </a:solidFill>
                <a:latin typeface="Arial" panose="020B0604020202020204" pitchFamily="34" charset="0"/>
                <a:cs typeface="Arial" panose="020B0604020202020204" pitchFamily="34" charset="0"/>
              </a:rPr>
              <a:t>found:</a:t>
            </a:r>
          </a:p>
          <a:p>
            <a:pPr marL="800100" lvl="1" indent="-342900" algn="just">
              <a:lnSpc>
                <a:spcPct val="100000"/>
              </a:lnSpc>
              <a:spcBef>
                <a:spcPts val="0"/>
              </a:spcBef>
              <a:buFont typeface="Wingdings" panose="05000000000000000000" pitchFamily="2" charset="2"/>
              <a:buChar char="Ø"/>
            </a:pPr>
            <a:r>
              <a:rPr lang="en-US" sz="2400" cap="none" dirty="0" smtClean="0">
                <a:solidFill>
                  <a:schemeClr val="tx1"/>
                </a:solidFill>
                <a:latin typeface="Arial" panose="020B0604020202020204" pitchFamily="34" charset="0"/>
                <a:cs typeface="Arial" panose="020B0604020202020204" pitchFamily="34" charset="0"/>
              </a:rPr>
              <a:t> </a:t>
            </a:r>
            <a:r>
              <a:rPr lang="en-US" sz="2400" cap="none" dirty="0">
                <a:solidFill>
                  <a:schemeClr val="tx1"/>
                </a:solidFill>
                <a:latin typeface="Arial" panose="020B0604020202020204" pitchFamily="34" charset="0"/>
                <a:cs typeface="Arial" panose="020B0604020202020204" pitchFamily="34" charset="0"/>
              </a:rPr>
              <a:t>the prosecution’s acts of charging the 17-year-old minor with a more serious and wrong offence of </a:t>
            </a:r>
            <a:r>
              <a:rPr lang="en-US" sz="2400" cap="none" dirty="0" smtClean="0">
                <a:solidFill>
                  <a:schemeClr val="tx1"/>
                </a:solidFill>
                <a:latin typeface="Arial" panose="020B0604020202020204" pitchFamily="34" charset="0"/>
                <a:cs typeface="Arial" panose="020B0604020202020204" pitchFamily="34" charset="0"/>
              </a:rPr>
              <a:t>Trafficking </a:t>
            </a:r>
            <a:r>
              <a:rPr lang="en-US" sz="2400" cap="none" dirty="0">
                <a:solidFill>
                  <a:schemeClr val="tx1"/>
                </a:solidFill>
                <a:latin typeface="Arial" panose="020B0604020202020204" pitchFamily="34" charset="0"/>
                <a:cs typeface="Arial" panose="020B0604020202020204" pitchFamily="34" charset="0"/>
              </a:rPr>
              <a:t>a 13-year girl child c/s 5(a) of the </a:t>
            </a:r>
            <a:r>
              <a:rPr lang="en-US" sz="2400" i="1" cap="none" dirty="0">
                <a:solidFill>
                  <a:schemeClr val="tx1"/>
                </a:solidFill>
                <a:latin typeface="Arial" panose="020B0604020202020204" pitchFamily="34" charset="0"/>
                <a:cs typeface="Arial" panose="020B0604020202020204" pitchFamily="34" charset="0"/>
              </a:rPr>
              <a:t>Prevention of Trafficking in Persons Act, 2009, Act 7 of 2009</a:t>
            </a:r>
            <a:r>
              <a:rPr lang="en-US" sz="2400" cap="none" dirty="0">
                <a:solidFill>
                  <a:schemeClr val="tx1"/>
                </a:solidFill>
                <a:latin typeface="Arial" panose="020B0604020202020204" pitchFamily="34" charset="0"/>
                <a:cs typeface="Arial" panose="020B0604020202020204" pitchFamily="34" charset="0"/>
              </a:rPr>
              <a:t>, yet he had been arrested for simple defilement regarding the child to child sex; </a:t>
            </a:r>
            <a:endParaRPr lang="en-US" sz="2400" cap="none" dirty="0" smtClean="0">
              <a:solidFill>
                <a:schemeClr val="tx1"/>
              </a:solidFill>
              <a:latin typeface="Arial" panose="020B0604020202020204" pitchFamily="34" charset="0"/>
              <a:cs typeface="Arial" panose="020B0604020202020204" pitchFamily="34" charset="0"/>
            </a:endParaRPr>
          </a:p>
          <a:p>
            <a:pPr marL="800100" lvl="1" indent="-342900" algn="just">
              <a:lnSpc>
                <a:spcPct val="100000"/>
              </a:lnSpc>
              <a:spcBef>
                <a:spcPts val="0"/>
              </a:spcBef>
              <a:buFont typeface="Wingdings" panose="05000000000000000000" pitchFamily="2" charset="2"/>
              <a:buChar char="Ø"/>
            </a:pPr>
            <a:r>
              <a:rPr lang="en-US" sz="2400" cap="none" dirty="0" smtClean="0">
                <a:solidFill>
                  <a:schemeClr val="tx1"/>
                </a:solidFill>
                <a:latin typeface="Arial" panose="020B0604020202020204" pitchFamily="34" charset="0"/>
                <a:cs typeface="Arial" panose="020B0604020202020204" pitchFamily="34" charset="0"/>
              </a:rPr>
              <a:t>and </a:t>
            </a:r>
            <a:r>
              <a:rPr lang="en-US" sz="2400" cap="none" dirty="0">
                <a:solidFill>
                  <a:schemeClr val="tx1"/>
                </a:solidFill>
                <a:latin typeface="Arial" panose="020B0604020202020204" pitchFamily="34" charset="0"/>
                <a:cs typeface="Arial" panose="020B0604020202020204" pitchFamily="34" charset="0"/>
              </a:rPr>
              <a:t>the compulsory medical examination  PF 24 A results that confirmed his age also indicated that he sustained head, neck, abdominal and upper back bruises and upper and lower limbs tenderness due to his body assault a day or two after his arrest</a:t>
            </a:r>
            <a:r>
              <a:rPr lang="en-US" sz="2400" cap="none" dirty="0" smtClean="0">
                <a:solidFill>
                  <a:schemeClr val="tx1"/>
                </a:solidFill>
                <a:latin typeface="Arial" panose="020B0604020202020204" pitchFamily="34" charset="0"/>
                <a:cs typeface="Arial" panose="020B0604020202020204" pitchFamily="34" charset="0"/>
              </a:rPr>
              <a:t>,</a:t>
            </a:r>
          </a:p>
          <a:p>
            <a:pPr marL="342900" indent="-342900" algn="just">
              <a:lnSpc>
                <a:spcPct val="100000"/>
              </a:lnSpc>
              <a:spcBef>
                <a:spcPts val="0"/>
              </a:spcBef>
              <a:buFont typeface="Wingdings" panose="05000000000000000000" pitchFamily="2" charset="2"/>
              <a:buChar char="q"/>
            </a:pPr>
            <a:r>
              <a:rPr lang="en-US" sz="2600" cap="none" dirty="0" smtClean="0">
                <a:solidFill>
                  <a:schemeClr val="tx1"/>
                </a:solidFill>
                <a:latin typeface="Arial" panose="020B0604020202020204" pitchFamily="34" charset="0"/>
                <a:cs typeface="Arial" panose="020B0604020202020204" pitchFamily="34" charset="0"/>
              </a:rPr>
              <a:t> </a:t>
            </a:r>
            <a:r>
              <a:rPr lang="en-US" sz="2600" cap="none" dirty="0">
                <a:solidFill>
                  <a:schemeClr val="tx1"/>
                </a:solidFill>
                <a:latin typeface="Arial" panose="020B0604020202020204" pitchFamily="34" charset="0"/>
                <a:cs typeface="Arial" panose="020B0604020202020204" pitchFamily="34" charset="0"/>
              </a:rPr>
              <a:t>all amounted to both </a:t>
            </a:r>
            <a:r>
              <a:rPr lang="en-US" sz="2600" b="1" cap="none" dirty="0">
                <a:solidFill>
                  <a:schemeClr val="tx1"/>
                </a:solidFill>
                <a:latin typeface="Arial" panose="020B0604020202020204" pitchFamily="34" charset="0"/>
                <a:cs typeface="Arial" panose="020B0604020202020204" pitchFamily="34" charset="0"/>
              </a:rPr>
              <a:t>psychological and physical torture </a:t>
            </a:r>
            <a:r>
              <a:rPr lang="en-US" sz="2600" cap="none" dirty="0">
                <a:solidFill>
                  <a:schemeClr val="tx1"/>
                </a:solidFill>
                <a:latin typeface="Arial" panose="020B0604020202020204" pitchFamily="34" charset="0"/>
                <a:cs typeface="Arial" panose="020B0604020202020204" pitchFamily="34" charset="0"/>
              </a:rPr>
              <a:t>of this juvenile offender in contravention of s 2(2)(a) of  </a:t>
            </a:r>
            <a:r>
              <a:rPr lang="en-US" sz="2600" cap="none" dirty="0" smtClean="0">
                <a:solidFill>
                  <a:schemeClr val="tx1"/>
                </a:solidFill>
                <a:latin typeface="Arial" panose="020B0604020202020204" pitchFamily="34" charset="0"/>
                <a:cs typeface="Arial" panose="020B0604020202020204" pitchFamily="34" charset="0"/>
              </a:rPr>
              <a:t>the </a:t>
            </a:r>
            <a:r>
              <a:rPr lang="en-US" sz="2600" i="1" cap="none" dirty="0" smtClean="0">
                <a:solidFill>
                  <a:schemeClr val="tx1"/>
                </a:solidFill>
                <a:latin typeface="Arial" panose="020B0604020202020204" pitchFamily="34" charset="0"/>
                <a:cs typeface="Arial" panose="020B0604020202020204" pitchFamily="34" charset="0"/>
              </a:rPr>
              <a:t>Prevention and Prohibition of Torture Act, 2012, Act 3 of 2012</a:t>
            </a:r>
          </a:p>
          <a:p>
            <a:pPr algn="just">
              <a:lnSpc>
                <a:spcPct val="100000"/>
              </a:lnSpc>
              <a:spcBef>
                <a:spcPts val="0"/>
              </a:spcBef>
            </a:pPr>
            <a:r>
              <a:rPr lang="en-US" sz="2600" cap="none" dirty="0" smtClean="0">
                <a:solidFill>
                  <a:schemeClr val="tx1"/>
                </a:solidFill>
                <a:latin typeface="Arial" panose="020B0604020202020204" pitchFamily="34" charset="0"/>
                <a:cs typeface="Arial" panose="020B0604020202020204" pitchFamily="34" charset="0"/>
              </a:rPr>
              <a:t>. </a:t>
            </a:r>
            <a:endParaRPr lang="en-US" sz="2600" cap="none" dirty="0">
              <a:solidFill>
                <a:schemeClr val="tx1"/>
              </a:solidFill>
              <a:latin typeface="Arial" panose="020B0604020202020204" pitchFamily="34" charset="0"/>
              <a:cs typeface="Arial" panose="020B0604020202020204" pitchFamily="34" charset="0"/>
            </a:endParaRPr>
          </a:p>
          <a:p>
            <a:pPr lvl="1" algn="just">
              <a:lnSpc>
                <a:spcPct val="100000"/>
              </a:lnSpc>
              <a:spcBef>
                <a:spcPts val="0"/>
              </a:spcBef>
            </a:pPr>
            <a:endParaRPr lang="en-US" sz="2600" i="1" cap="none" dirty="0">
              <a:latin typeface="Arial" panose="020B0604020202020204" pitchFamily="34" charset="0"/>
              <a:cs typeface="Arial" panose="020B0604020202020204" pitchFamily="34" charset="0"/>
            </a:endParaRPr>
          </a:p>
          <a:p>
            <a:pPr algn="just">
              <a:lnSpc>
                <a:spcPct val="100000"/>
              </a:lnSpc>
              <a:spcBef>
                <a:spcPts val="0"/>
              </a:spcBef>
            </a:pPr>
            <a:endParaRPr lang="en-US" sz="2400" cap="none" dirty="0">
              <a:solidFill>
                <a:schemeClr val="tx1"/>
              </a:solidFill>
              <a:latin typeface="Arial" panose="020B0604020202020204" pitchFamily="34" charset="0"/>
              <a:cs typeface="Arial" panose="020B0604020202020204" pitchFamily="34" charset="0"/>
            </a:endParaRPr>
          </a:p>
          <a:p>
            <a:pPr algn="just">
              <a:lnSpc>
                <a:spcPct val="100000"/>
              </a:lnSpc>
              <a:spcBef>
                <a:spcPts val="0"/>
              </a:spcBef>
            </a:pPr>
            <a:endParaRPr lang="en-US" sz="2400" cap="none"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9839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524</Words>
  <Application>Microsoft Office PowerPoint</Application>
  <PresentationFormat>Widescreen</PresentationFormat>
  <Paragraphs>25</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Examples of HREA action)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Examples of HREA action)</dc:title>
  <dc:creator>PERSONAL</dc:creator>
  <cp:lastModifiedBy>PERSONAL</cp:lastModifiedBy>
  <cp:revision>2</cp:revision>
  <dcterms:created xsi:type="dcterms:W3CDTF">2023-12-19T05:53:16Z</dcterms:created>
  <dcterms:modified xsi:type="dcterms:W3CDTF">2023-12-19T06:06:17Z</dcterms:modified>
</cp:coreProperties>
</file>