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76" r:id="rId3"/>
    <p:sldId id="257" r:id="rId4"/>
    <p:sldId id="275" r:id="rId5"/>
    <p:sldId id="258" r:id="rId6"/>
    <p:sldId id="259" r:id="rId7"/>
    <p:sldId id="261" r:id="rId8"/>
    <p:sldId id="264" r:id="rId9"/>
    <p:sldId id="278" r:id="rId10"/>
    <p:sldId id="277" r:id="rId11"/>
    <p:sldId id="263" r:id="rId12"/>
    <p:sldId id="265" r:id="rId13"/>
    <p:sldId id="266" r:id="rId14"/>
    <p:sldId id="279" r:id="rId15"/>
    <p:sldId id="273" r:id="rId16"/>
    <p:sldId id="269" r:id="rId17"/>
    <p:sldId id="281" r:id="rId18"/>
    <p:sldId id="282" r:id="rId19"/>
    <p:sldId id="283" r:id="rId20"/>
    <p:sldId id="272" r:id="rId21"/>
    <p:sldId id="280" r:id="rId22"/>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3" d="100"/>
          <a:sy n="93" d="100"/>
        </p:scale>
        <p:origin x="5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215"/>
          </a:xfrm>
          <a:prstGeom prst="rect">
            <a:avLst/>
          </a:prstGeom>
        </p:spPr>
        <p:txBody>
          <a:bodyPr vert="horz" lIns="93177" tIns="46589" rIns="93177" bIns="46589" rtlCol="0"/>
          <a:lstStyle>
            <a:lvl1pPr algn="r">
              <a:defRPr sz="1200"/>
            </a:lvl1pPr>
          </a:lstStyle>
          <a:p>
            <a:fld id="{70C009FE-7319-4F4E-9C44-588471D8DA8A}" type="datetimeFigureOut">
              <a:rPr lang="en-US" smtClean="0"/>
              <a:t>3/4/2025</a:t>
            </a:fld>
            <a:endParaRPr lang="en-US"/>
          </a:p>
        </p:txBody>
      </p:sp>
      <p:sp>
        <p:nvSpPr>
          <p:cNvPr id="4" name="Footer Placeholder 3"/>
          <p:cNvSpPr>
            <a:spLocks noGrp="1"/>
          </p:cNvSpPr>
          <p:nvPr>
            <p:ph type="ftr" sz="quarter" idx="2"/>
          </p:nvPr>
        </p:nvSpPr>
        <p:spPr>
          <a:xfrm>
            <a:off x="0" y="9431600"/>
            <a:ext cx="2945659" cy="498214"/>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1600"/>
            <a:ext cx="2945659" cy="498214"/>
          </a:xfrm>
          <a:prstGeom prst="rect">
            <a:avLst/>
          </a:prstGeom>
        </p:spPr>
        <p:txBody>
          <a:bodyPr vert="horz" lIns="93177" tIns="46589" rIns="93177" bIns="46589" rtlCol="0" anchor="b"/>
          <a:lstStyle>
            <a:lvl1pPr algn="r">
              <a:defRPr sz="1200"/>
            </a:lvl1pPr>
          </a:lstStyle>
          <a:p>
            <a:fld id="{84D270A3-26B9-4D2E-8BF9-F59FB7CBFA91}" type="slidenum">
              <a:rPr lang="en-US" smtClean="0"/>
              <a:t>‹#›</a:t>
            </a:fld>
            <a:endParaRPr lang="en-US"/>
          </a:p>
        </p:txBody>
      </p:sp>
    </p:spTree>
    <p:extLst>
      <p:ext uri="{BB962C8B-B14F-4D97-AF65-F5344CB8AC3E}">
        <p14:creationId xmlns:p14="http://schemas.microsoft.com/office/powerpoint/2010/main" val="19505339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95AA7F-C76D-4395-AEEE-CA300F9103F7}"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197532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5AA7F-C76D-4395-AEEE-CA300F9103F7}"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3434051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5AA7F-C76D-4395-AEEE-CA300F9103F7}"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194736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5AA7F-C76D-4395-AEEE-CA300F9103F7}"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3518673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95AA7F-C76D-4395-AEEE-CA300F9103F7}"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2433461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95AA7F-C76D-4395-AEEE-CA300F9103F7}"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67848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95AA7F-C76D-4395-AEEE-CA300F9103F7}" type="datetimeFigureOut">
              <a:rPr lang="en-US" smtClean="0"/>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2330893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95AA7F-C76D-4395-AEEE-CA300F9103F7}" type="datetimeFigureOut">
              <a:rPr lang="en-US" smtClean="0"/>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393522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5AA7F-C76D-4395-AEEE-CA300F9103F7}" type="datetimeFigureOut">
              <a:rPr lang="en-US" smtClean="0"/>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1938739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95AA7F-C76D-4395-AEEE-CA300F9103F7}"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192643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95AA7F-C76D-4395-AEEE-CA300F9103F7}"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18A08-6EB8-4A8F-8244-F3244DA24B88}" type="slidenum">
              <a:rPr lang="en-US" smtClean="0"/>
              <a:t>‹#›</a:t>
            </a:fld>
            <a:endParaRPr lang="en-US"/>
          </a:p>
        </p:txBody>
      </p:sp>
    </p:spTree>
    <p:extLst>
      <p:ext uri="{BB962C8B-B14F-4D97-AF65-F5344CB8AC3E}">
        <p14:creationId xmlns:p14="http://schemas.microsoft.com/office/powerpoint/2010/main" val="103345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5AA7F-C76D-4395-AEEE-CA300F9103F7}" type="datetimeFigureOut">
              <a:rPr lang="en-US" smtClean="0"/>
              <a:t>3/4/2025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18A08-6EB8-4A8F-8244-F3244DA24B88}" type="slidenum">
              <a:rPr lang="en-US" smtClean="0"/>
              <a:t>‹#›</a:t>
            </a:fld>
            <a:endParaRPr lang="en-US"/>
          </a:p>
        </p:txBody>
      </p:sp>
    </p:spTree>
    <p:extLst>
      <p:ext uri="{BB962C8B-B14F-4D97-AF65-F5344CB8AC3E}">
        <p14:creationId xmlns:p14="http://schemas.microsoft.com/office/powerpoint/2010/main" val="3745045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2125"/>
            <a:ext cx="9144000" cy="1687132"/>
          </a:xfrm>
        </p:spPr>
        <p:txBody>
          <a:bodyPr>
            <a:normAutofit fontScale="90000"/>
          </a:bodyPr>
          <a:lstStyle/>
          <a:p>
            <a:r>
              <a:rPr lang="en-US" sz="4400" b="1" dirty="0" smtClean="0"/>
              <a:t>INDUCTION COURSE FOR NEWLY APPOINTED </a:t>
            </a:r>
            <a:r>
              <a:rPr lang="en-US" sz="4400" b="1" dirty="0" smtClean="0"/>
              <a:t>CHIEF MAGISTRATES AND MAGISTRATES GRADE ONE</a:t>
            </a:r>
            <a:endParaRPr lang="en-US" sz="4400" b="1" dirty="0"/>
          </a:p>
        </p:txBody>
      </p:sp>
      <p:sp>
        <p:nvSpPr>
          <p:cNvPr id="3" name="Subtitle 2"/>
          <p:cNvSpPr>
            <a:spLocks noGrp="1"/>
          </p:cNvSpPr>
          <p:nvPr>
            <p:ph type="subTitle" idx="1"/>
          </p:nvPr>
        </p:nvSpPr>
        <p:spPr>
          <a:xfrm>
            <a:off x="1524000" y="2730321"/>
            <a:ext cx="9144000" cy="3721994"/>
          </a:xfrm>
        </p:spPr>
        <p:txBody>
          <a:bodyPr>
            <a:normAutofit lnSpcReduction="10000"/>
          </a:bodyPr>
          <a:lstStyle/>
          <a:p>
            <a:r>
              <a:rPr lang="en-US" sz="6000" dirty="0" smtClean="0"/>
              <a:t>HANDLING OF CHILD VICTIMS AND WITNESSES</a:t>
            </a:r>
          </a:p>
          <a:p>
            <a:endParaRPr lang="en-US" sz="2800" b="1" dirty="0" smtClean="0"/>
          </a:p>
          <a:p>
            <a:r>
              <a:rPr lang="en-US" sz="2800" b="1" dirty="0" smtClean="0"/>
              <a:t>PRESENTED BY:-</a:t>
            </a:r>
          </a:p>
          <a:p>
            <a:r>
              <a:rPr lang="en-US" sz="2800" b="1" dirty="0" smtClean="0"/>
              <a:t>JUSTICE DAMALIE N. LWANGA</a:t>
            </a:r>
          </a:p>
          <a:p>
            <a:r>
              <a:rPr lang="en-US" sz="2800" b="1" dirty="0" smtClean="0"/>
              <a:t>5</a:t>
            </a:r>
            <a:r>
              <a:rPr lang="en-US" sz="2800" b="1" baseline="30000" dirty="0" smtClean="0"/>
              <a:t>th</a:t>
            </a:r>
            <a:r>
              <a:rPr lang="en-US" sz="2800" b="1" dirty="0" smtClean="0"/>
              <a:t> MARCH 2025 </a:t>
            </a:r>
            <a:endParaRPr lang="en-US" sz="2800" b="1" dirty="0"/>
          </a:p>
        </p:txBody>
      </p:sp>
    </p:spTree>
    <p:extLst>
      <p:ext uri="{BB962C8B-B14F-4D97-AF65-F5344CB8AC3E}">
        <p14:creationId xmlns:p14="http://schemas.microsoft.com/office/powerpoint/2010/main" val="2908134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OF CHILD VICTIMS</a:t>
            </a:r>
            <a:endParaRPr lang="en-US" dirty="0"/>
          </a:p>
        </p:txBody>
      </p:sp>
      <p:sp>
        <p:nvSpPr>
          <p:cNvPr id="3" name="Content Placeholder 2"/>
          <p:cNvSpPr>
            <a:spLocks noGrp="1"/>
          </p:cNvSpPr>
          <p:nvPr>
            <p:ph idx="1"/>
          </p:nvPr>
        </p:nvSpPr>
        <p:spPr/>
        <p:txBody>
          <a:bodyPr/>
          <a:lstStyle/>
          <a:p>
            <a:r>
              <a:rPr lang="en-US" dirty="0" smtClean="0"/>
              <a:t>Judiciary ICT </a:t>
            </a:r>
            <a:r>
              <a:rPr lang="en-US" dirty="0"/>
              <a:t>Innovations – Including the Judicature (Visual – Audio Link) </a:t>
            </a:r>
            <a:r>
              <a:rPr lang="en-US" dirty="0" smtClean="0"/>
              <a:t>Rules.</a:t>
            </a:r>
            <a:endParaRPr lang="en-US" dirty="0"/>
          </a:p>
          <a:p>
            <a:r>
              <a:rPr lang="en-US" dirty="0"/>
              <a:t>The Rules permit the use of technology in conducting court proceedings </a:t>
            </a:r>
            <a:r>
              <a:rPr lang="en-US" dirty="0" smtClean="0"/>
              <a:t>relating to Sexual or violent offences – Rule 5(b); </a:t>
            </a:r>
            <a:r>
              <a:rPr lang="en-US" dirty="0"/>
              <a:t>hence victims do not necessarily have to be physically present in court, </a:t>
            </a:r>
            <a:r>
              <a:rPr lang="en-US" dirty="0" smtClean="0"/>
              <a:t>or </a:t>
            </a:r>
            <a:r>
              <a:rPr lang="en-US" dirty="0"/>
              <a:t>even the accused </a:t>
            </a:r>
            <a:r>
              <a:rPr lang="en-US" dirty="0" smtClean="0"/>
              <a:t>person(s).</a:t>
            </a:r>
          </a:p>
          <a:p>
            <a:r>
              <a:rPr lang="en-US" dirty="0" smtClean="0"/>
              <a:t>Rule 15(1) – Court to adopt child friendly procedures, including examination being done through an intermediary if necessary.</a:t>
            </a:r>
          </a:p>
          <a:p>
            <a:r>
              <a:rPr lang="en-US" dirty="0" smtClean="0"/>
              <a:t>Rule 15(2) – Court may direct that examination be done in a manner appropriate for the age or mental ability of the child.</a:t>
            </a:r>
            <a:endParaRPr lang="en-US" dirty="0"/>
          </a:p>
          <a:p>
            <a:pPr marL="0" indent="0">
              <a:buNone/>
            </a:pPr>
            <a:endParaRPr lang="en-US" dirty="0"/>
          </a:p>
        </p:txBody>
      </p:sp>
    </p:spTree>
    <p:extLst>
      <p:ext uri="{BB962C8B-B14F-4D97-AF65-F5344CB8AC3E}">
        <p14:creationId xmlns:p14="http://schemas.microsoft.com/office/powerpoint/2010/main" val="1409321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CHILD FRIENDLY SERVICES</a:t>
            </a:r>
            <a:endParaRPr lang="en-US" dirty="0"/>
          </a:p>
        </p:txBody>
      </p:sp>
      <p:sp>
        <p:nvSpPr>
          <p:cNvPr id="3" name="Content Placeholder 2"/>
          <p:cNvSpPr>
            <a:spLocks noGrp="1"/>
          </p:cNvSpPr>
          <p:nvPr>
            <p:ph idx="1"/>
          </p:nvPr>
        </p:nvSpPr>
        <p:spPr/>
        <p:txBody>
          <a:bodyPr>
            <a:normAutofit/>
          </a:bodyPr>
          <a:lstStyle/>
          <a:p>
            <a:r>
              <a:rPr lang="en-GB" dirty="0"/>
              <a:t>Child friendly services are central in the Protection, Assistance and A</a:t>
            </a:r>
            <a:r>
              <a:rPr lang="en-GB" dirty="0" smtClean="0"/>
              <a:t>ccess </a:t>
            </a:r>
            <a:r>
              <a:rPr lang="en-GB" dirty="0"/>
              <a:t>to justice for child victims of </a:t>
            </a:r>
            <a:r>
              <a:rPr lang="en-GB" dirty="0" smtClean="0"/>
              <a:t>offences, </a:t>
            </a:r>
            <a:r>
              <a:rPr lang="en-GB" dirty="0"/>
              <a:t>and </a:t>
            </a:r>
            <a:r>
              <a:rPr lang="en-GB" dirty="0" smtClean="0"/>
              <a:t>child witnesses:</a:t>
            </a:r>
            <a:endParaRPr lang="en-GB" dirty="0"/>
          </a:p>
          <a:p>
            <a:r>
              <a:rPr lang="en-GB" dirty="0" smtClean="0"/>
              <a:t>To promote children rights – </a:t>
            </a:r>
            <a:r>
              <a:rPr lang="en-GB" dirty="0"/>
              <a:t>protection from harm </a:t>
            </a:r>
            <a:r>
              <a:rPr lang="en-GB" dirty="0" err="1"/>
              <a:t>e.g</a:t>
            </a:r>
            <a:r>
              <a:rPr lang="en-GB" dirty="0"/>
              <a:t> secondary trauma, mitigating the effects of </a:t>
            </a:r>
            <a:r>
              <a:rPr lang="en-GB" dirty="0" smtClean="0"/>
              <a:t>child </a:t>
            </a:r>
            <a:r>
              <a:rPr lang="en-GB" dirty="0"/>
              <a:t>abuse, and to address </a:t>
            </a:r>
            <a:r>
              <a:rPr lang="en-GB" dirty="0" smtClean="0"/>
              <a:t>their </a:t>
            </a:r>
            <a:r>
              <a:rPr lang="en-GB" dirty="0"/>
              <a:t>development </a:t>
            </a:r>
            <a:r>
              <a:rPr lang="en-GB" dirty="0" smtClean="0"/>
              <a:t>needs.</a:t>
            </a:r>
            <a:endParaRPr lang="en-GB" dirty="0"/>
          </a:p>
          <a:p>
            <a:r>
              <a:rPr lang="en-GB" dirty="0"/>
              <a:t>Ensuring the children’s cooperation throughout the legal process, for successful trials of their </a:t>
            </a:r>
            <a:r>
              <a:rPr lang="en-GB" dirty="0" smtClean="0"/>
              <a:t>abusers or other offenders; it </a:t>
            </a:r>
            <a:r>
              <a:rPr lang="en-GB" dirty="0"/>
              <a:t>is essential that the child appreciates and trusts the system and the players in the system</a:t>
            </a:r>
            <a:r>
              <a:rPr lang="en-GB" dirty="0" smtClean="0"/>
              <a:t>.</a:t>
            </a:r>
          </a:p>
          <a:p>
            <a:pPr marL="0" indent="0">
              <a:buNone/>
            </a:pPr>
            <a:r>
              <a:rPr lang="en-GB" dirty="0" smtClean="0"/>
              <a:t> </a:t>
            </a:r>
            <a:endParaRPr lang="en-GB" dirty="0"/>
          </a:p>
          <a:p>
            <a:pPr marL="0" indent="0">
              <a:buNone/>
            </a:pPr>
            <a:endParaRPr lang="en-US" dirty="0"/>
          </a:p>
        </p:txBody>
      </p:sp>
    </p:spTree>
    <p:extLst>
      <p:ext uri="{BB962C8B-B14F-4D97-AF65-F5344CB8AC3E}">
        <p14:creationId xmlns:p14="http://schemas.microsoft.com/office/powerpoint/2010/main" val="3046239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ATTITUDE AND UNDERSTANDING</a:t>
            </a:r>
            <a:endParaRPr lang="en-US" dirty="0"/>
          </a:p>
        </p:txBody>
      </p:sp>
      <p:sp>
        <p:nvSpPr>
          <p:cNvPr id="3" name="Content Placeholder 2"/>
          <p:cNvSpPr>
            <a:spLocks noGrp="1"/>
          </p:cNvSpPr>
          <p:nvPr>
            <p:ph idx="1"/>
          </p:nvPr>
        </p:nvSpPr>
        <p:spPr/>
        <p:txBody>
          <a:bodyPr>
            <a:normAutofit/>
          </a:bodyPr>
          <a:lstStyle/>
          <a:p>
            <a:r>
              <a:rPr lang="en-GB" altLang="en-US" dirty="0"/>
              <a:t>It is important for all actors in </a:t>
            </a:r>
            <a:r>
              <a:rPr lang="en-GB" altLang="en-US" dirty="0" smtClean="0"/>
              <a:t>cases where children are involved to </a:t>
            </a:r>
            <a:r>
              <a:rPr lang="en-GB" altLang="en-US" dirty="0"/>
              <a:t>have a positive attitude and understanding:</a:t>
            </a:r>
          </a:p>
          <a:p>
            <a:pPr marL="0" indent="0">
              <a:buNone/>
            </a:pPr>
            <a:r>
              <a:rPr lang="en-GB" altLang="en-US" dirty="0"/>
              <a:t>- A traumatised </a:t>
            </a:r>
            <a:r>
              <a:rPr lang="en-GB" altLang="en-US" dirty="0" smtClean="0"/>
              <a:t>child victim/witness </a:t>
            </a:r>
            <a:r>
              <a:rPr lang="en-GB" altLang="en-US" dirty="0"/>
              <a:t>may not behave or conduct him/herself as expected. </a:t>
            </a:r>
          </a:p>
          <a:p>
            <a:pPr marL="0" indent="0">
              <a:buNone/>
            </a:pPr>
            <a:r>
              <a:rPr lang="en-GB" altLang="en-US" dirty="0"/>
              <a:t>- A victim may fear to report in time due to fear of the </a:t>
            </a:r>
            <a:r>
              <a:rPr lang="en-GB" altLang="en-US" dirty="0" smtClean="0"/>
              <a:t>perpetrator, or the reaction </a:t>
            </a:r>
            <a:r>
              <a:rPr lang="en-GB" altLang="en-US" dirty="0"/>
              <a:t>of the parents, community or law enforcement.</a:t>
            </a:r>
          </a:p>
          <a:p>
            <a:pPr>
              <a:buFontTx/>
              <a:buChar char="-"/>
            </a:pPr>
            <a:r>
              <a:rPr lang="en-GB" altLang="en-US" dirty="0"/>
              <a:t>Children must be protected from unnecessary public exposure to sexual </a:t>
            </a:r>
            <a:r>
              <a:rPr lang="en-GB" altLang="en-US" dirty="0" smtClean="0"/>
              <a:t>matters, </a:t>
            </a:r>
            <a:r>
              <a:rPr lang="en-GB" altLang="en-US" dirty="0"/>
              <a:t>due to tender age and morality reasons.</a:t>
            </a:r>
          </a:p>
          <a:p>
            <a:pPr marL="0" indent="0">
              <a:buNone/>
            </a:pPr>
            <a:r>
              <a:rPr lang="en-GB" altLang="en-US" dirty="0" smtClean="0"/>
              <a:t>* Each </a:t>
            </a:r>
            <a:r>
              <a:rPr lang="en-GB" altLang="en-US" dirty="0"/>
              <a:t>case should </a:t>
            </a:r>
            <a:r>
              <a:rPr lang="en-GB" altLang="en-US" dirty="0" smtClean="0"/>
              <a:t>however, be </a:t>
            </a:r>
            <a:r>
              <a:rPr lang="en-GB" altLang="en-US" dirty="0"/>
              <a:t>handled on its own merits. </a:t>
            </a:r>
          </a:p>
          <a:p>
            <a:pPr marL="0" indent="0">
              <a:buNone/>
            </a:pPr>
            <a:endParaRPr lang="en-US" dirty="0"/>
          </a:p>
        </p:txBody>
      </p:sp>
    </p:spTree>
    <p:extLst>
      <p:ext uri="{BB962C8B-B14F-4D97-AF65-F5344CB8AC3E}">
        <p14:creationId xmlns:p14="http://schemas.microsoft.com/office/powerpoint/2010/main" val="632063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CHILD FRIENDLY PRACTICES BY COURT/PROCEDURAL JUSTICE</a:t>
            </a:r>
            <a:endParaRPr lang="en-US" dirty="0"/>
          </a:p>
        </p:txBody>
      </p:sp>
      <p:sp>
        <p:nvSpPr>
          <p:cNvPr id="3" name="Content Placeholder 2"/>
          <p:cNvSpPr>
            <a:spLocks noGrp="1"/>
          </p:cNvSpPr>
          <p:nvPr>
            <p:ph idx="1"/>
          </p:nvPr>
        </p:nvSpPr>
        <p:spPr/>
        <p:txBody>
          <a:bodyPr>
            <a:normAutofit/>
          </a:bodyPr>
          <a:lstStyle/>
          <a:p>
            <a:pPr marL="0" indent="0">
              <a:buNone/>
            </a:pPr>
            <a:r>
              <a:rPr lang="en-GB" altLang="en-US" dirty="0" smtClean="0"/>
              <a:t>Practitioners have over time developed Best </a:t>
            </a:r>
            <a:r>
              <a:rPr lang="en-GB" altLang="en-US" dirty="0"/>
              <a:t>C</a:t>
            </a:r>
            <a:r>
              <a:rPr lang="en-GB" altLang="en-US" dirty="0" smtClean="0"/>
              <a:t>hild </a:t>
            </a:r>
            <a:r>
              <a:rPr lang="en-GB" altLang="en-US" dirty="0"/>
              <a:t>F</a:t>
            </a:r>
            <a:r>
              <a:rPr lang="en-GB" altLang="en-US" dirty="0" smtClean="0"/>
              <a:t>riendly </a:t>
            </a:r>
            <a:r>
              <a:rPr lang="en-GB" altLang="en-US" dirty="0"/>
              <a:t>P</a:t>
            </a:r>
            <a:r>
              <a:rPr lang="en-GB" altLang="en-US" dirty="0" smtClean="0"/>
              <a:t>ractices for handling of child victims and witnesses, to fill the gap:</a:t>
            </a:r>
          </a:p>
          <a:p>
            <a:r>
              <a:rPr lang="en-GB" altLang="en-US" dirty="0" smtClean="0"/>
              <a:t>At court the </a:t>
            </a:r>
            <a:r>
              <a:rPr lang="en-GB" altLang="en-US" dirty="0"/>
              <a:t>child </a:t>
            </a:r>
            <a:r>
              <a:rPr lang="en-GB" altLang="en-US" dirty="0" smtClean="0"/>
              <a:t>should be </a:t>
            </a:r>
            <a:r>
              <a:rPr lang="en-GB" altLang="en-US" dirty="0"/>
              <a:t>kept in child friendly </a:t>
            </a:r>
            <a:r>
              <a:rPr lang="en-GB" altLang="en-US" dirty="0" smtClean="0"/>
              <a:t>environment/waiting room, </a:t>
            </a:r>
            <a:r>
              <a:rPr lang="en-GB" altLang="en-US" dirty="0"/>
              <a:t>depending on his/her age</a:t>
            </a:r>
            <a:r>
              <a:rPr lang="en-GB" altLang="en-US" dirty="0" smtClean="0"/>
              <a:t>.</a:t>
            </a:r>
          </a:p>
          <a:p>
            <a:r>
              <a:rPr lang="en-GB" altLang="en-US" dirty="0"/>
              <a:t>Choose the best position for the child in court, for him/her to feel safe and protected. </a:t>
            </a:r>
            <a:endParaRPr lang="en-GB" altLang="en-US" dirty="0" smtClean="0"/>
          </a:p>
          <a:p>
            <a:r>
              <a:rPr lang="en-GB" altLang="en-US" dirty="0" smtClean="0"/>
              <a:t>Do not keep the child waiting for long before his/her testimony.</a:t>
            </a:r>
          </a:p>
          <a:p>
            <a:r>
              <a:rPr lang="en-GB" altLang="en-US" dirty="0" smtClean="0"/>
              <a:t>Ensure that the child has eaten before giving his/her testimony.</a:t>
            </a:r>
          </a:p>
          <a:p>
            <a:r>
              <a:rPr lang="en-GB" altLang="en-US" dirty="0" smtClean="0"/>
              <a:t>The child’s attention span and pace should be taken into account.</a:t>
            </a:r>
          </a:p>
          <a:p>
            <a:pPr marL="0" indent="0">
              <a:buNone/>
            </a:pPr>
            <a:endParaRPr lang="en-GB" altLang="en-US" dirty="0" smtClean="0"/>
          </a:p>
          <a:p>
            <a:endParaRPr lang="en-GB" altLang="en-US" dirty="0" smtClean="0"/>
          </a:p>
          <a:p>
            <a:pPr marL="0" indent="0">
              <a:buNone/>
            </a:pPr>
            <a:endParaRPr lang="en-GB" altLang="en-US" dirty="0" smtClean="0"/>
          </a:p>
          <a:p>
            <a:pPr marL="0" indent="0">
              <a:buNone/>
            </a:pPr>
            <a:endParaRPr lang="en-GB" dirty="0"/>
          </a:p>
          <a:p>
            <a:endParaRPr lang="en-GB" altLang="en-US" dirty="0" smtClean="0"/>
          </a:p>
          <a:p>
            <a:pPr marL="0" indent="0">
              <a:buNone/>
            </a:pPr>
            <a:endParaRPr lang="en-GB" altLang="en-US" dirty="0" smtClean="0"/>
          </a:p>
          <a:p>
            <a:endParaRPr lang="en-GB" altLang="en-US" dirty="0" smtClean="0"/>
          </a:p>
          <a:p>
            <a:endParaRPr lang="en-GB" altLang="en-US" dirty="0" smtClean="0"/>
          </a:p>
          <a:p>
            <a:endParaRPr lang="en-GB" altLang="en-US" dirty="0"/>
          </a:p>
          <a:p>
            <a:endParaRPr lang="en-US" dirty="0"/>
          </a:p>
        </p:txBody>
      </p:sp>
    </p:spTree>
    <p:extLst>
      <p:ext uri="{BB962C8B-B14F-4D97-AF65-F5344CB8AC3E}">
        <p14:creationId xmlns:p14="http://schemas.microsoft.com/office/powerpoint/2010/main" val="1154091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CHILD FRIENDLY </a:t>
            </a:r>
            <a:r>
              <a:rPr lang="en-US" dirty="0" smtClean="0"/>
              <a:t>PRACTICES CON’T</a:t>
            </a:r>
            <a:endParaRPr lang="en-US" dirty="0"/>
          </a:p>
        </p:txBody>
      </p:sp>
      <p:sp>
        <p:nvSpPr>
          <p:cNvPr id="3" name="Content Placeholder 2"/>
          <p:cNvSpPr>
            <a:spLocks noGrp="1"/>
          </p:cNvSpPr>
          <p:nvPr>
            <p:ph idx="1"/>
          </p:nvPr>
        </p:nvSpPr>
        <p:spPr/>
        <p:txBody>
          <a:bodyPr>
            <a:normAutofit/>
          </a:bodyPr>
          <a:lstStyle/>
          <a:p>
            <a:r>
              <a:rPr lang="en-GB" altLang="en-US" dirty="0"/>
              <a:t>Proceedings should be held in camera or through Visual – Audio Link</a:t>
            </a:r>
            <a:r>
              <a:rPr lang="en-GB" altLang="en-US" dirty="0" smtClean="0"/>
              <a:t>.</a:t>
            </a:r>
          </a:p>
          <a:p>
            <a:r>
              <a:rPr lang="en-GB" altLang="en-US" dirty="0" smtClean="0"/>
              <a:t>Encourage the use of Anatomical Dolls in sexual offences, for morality reasons.</a:t>
            </a:r>
          </a:p>
          <a:p>
            <a:r>
              <a:rPr lang="en-GB" altLang="en-US" dirty="0"/>
              <a:t>Avail drinking water and </a:t>
            </a:r>
            <a:r>
              <a:rPr lang="en-GB" altLang="en-US" dirty="0" smtClean="0"/>
              <a:t>tissues</a:t>
            </a:r>
            <a:r>
              <a:rPr lang="en-GB" altLang="en-US" dirty="0"/>
              <a:t> </a:t>
            </a:r>
            <a:r>
              <a:rPr lang="en-GB" altLang="en-US" dirty="0" smtClean="0"/>
              <a:t>when necessary.</a:t>
            </a:r>
            <a:endParaRPr lang="en-GB" altLang="en-US" dirty="0"/>
          </a:p>
          <a:p>
            <a:r>
              <a:rPr lang="en-GB" altLang="en-US" dirty="0" smtClean="0"/>
              <a:t>Apply </a:t>
            </a:r>
            <a:r>
              <a:rPr lang="en-GB" altLang="en-US" dirty="0"/>
              <a:t>a trauma informed approach, to ensure the child feels safe and that his/her concerns are taken care of</a:t>
            </a:r>
            <a:r>
              <a:rPr lang="en-GB" altLang="en-US" dirty="0" smtClean="0"/>
              <a:t>.</a:t>
            </a:r>
          </a:p>
          <a:p>
            <a:r>
              <a:rPr lang="en-GB" dirty="0" smtClean="0"/>
              <a:t>Trauma could manifest through </a:t>
            </a:r>
            <a:r>
              <a:rPr lang="en-US" dirty="0" smtClean="0"/>
              <a:t>Agitation, Hostility, Difficulty sitting or standing still, Withdrawal </a:t>
            </a:r>
            <a:r>
              <a:rPr lang="en-US" dirty="0"/>
              <a:t>or </a:t>
            </a:r>
            <a:r>
              <a:rPr lang="en-US" dirty="0" smtClean="0"/>
              <a:t>indifference, Lack </a:t>
            </a:r>
            <a:r>
              <a:rPr lang="en-US" dirty="0"/>
              <a:t>of eye </a:t>
            </a:r>
            <a:r>
              <a:rPr lang="en-US" dirty="0" smtClean="0"/>
              <a:t>contact, Inattentiveness, Memory loss or Fragmentation </a:t>
            </a:r>
            <a:r>
              <a:rPr lang="en-US" dirty="0"/>
              <a:t>of </a:t>
            </a:r>
            <a:r>
              <a:rPr lang="en-US" dirty="0" smtClean="0"/>
              <a:t>memory.</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025606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CHILD FRIENDLY </a:t>
            </a:r>
            <a:r>
              <a:rPr lang="en-US" dirty="0" smtClean="0"/>
              <a:t>PRACTICES CONT’D</a:t>
            </a:r>
            <a:endParaRPr lang="en-US" dirty="0"/>
          </a:p>
        </p:txBody>
      </p:sp>
      <p:sp>
        <p:nvSpPr>
          <p:cNvPr id="3" name="Content Placeholder 2"/>
          <p:cNvSpPr>
            <a:spLocks noGrp="1"/>
          </p:cNvSpPr>
          <p:nvPr>
            <p:ph idx="1"/>
          </p:nvPr>
        </p:nvSpPr>
        <p:spPr/>
        <p:txBody>
          <a:bodyPr>
            <a:normAutofit/>
          </a:bodyPr>
          <a:lstStyle/>
          <a:p>
            <a:r>
              <a:rPr lang="en-GB" altLang="en-US" dirty="0" smtClean="0"/>
              <a:t>Allow </a:t>
            </a:r>
            <a:r>
              <a:rPr lang="en-GB" altLang="en-US" dirty="0"/>
              <a:t>the child to be accompanied by a support person in court,</a:t>
            </a:r>
            <a:r>
              <a:rPr lang="en-GB" dirty="0"/>
              <a:t> to maintain his/her confidence and a feeling of security, and to take care of the child’s other concerns</a:t>
            </a:r>
            <a:r>
              <a:rPr lang="en-GB" altLang="en-US" dirty="0" smtClean="0"/>
              <a:t>.</a:t>
            </a:r>
          </a:p>
          <a:p>
            <a:r>
              <a:rPr lang="en-GB" altLang="en-US" dirty="0" smtClean="0"/>
              <a:t>Let the child know his/her </a:t>
            </a:r>
            <a:r>
              <a:rPr lang="en-GB" dirty="0" smtClean="0"/>
              <a:t>role </a:t>
            </a:r>
            <a:r>
              <a:rPr lang="en-GB" dirty="0"/>
              <a:t>and </a:t>
            </a:r>
            <a:r>
              <a:rPr lang="en-GB" dirty="0" smtClean="0"/>
              <a:t>that of court; and the </a:t>
            </a:r>
            <a:r>
              <a:rPr lang="en-GB" dirty="0"/>
              <a:t>value of his/her testimony to the court.</a:t>
            </a:r>
            <a:endParaRPr lang="en-GB" altLang="en-US" dirty="0"/>
          </a:p>
          <a:p>
            <a:r>
              <a:rPr lang="en-GB" dirty="0" smtClean="0"/>
              <a:t>Develop </a:t>
            </a:r>
            <a:r>
              <a:rPr lang="en-GB" dirty="0"/>
              <a:t>rapport with the child victim/witness to build her/his trust/confidence, in the court</a:t>
            </a:r>
            <a:r>
              <a:rPr lang="en-GB" dirty="0" smtClean="0"/>
              <a:t>.</a:t>
            </a:r>
          </a:p>
          <a:p>
            <a:r>
              <a:rPr lang="en-GB" dirty="0" smtClean="0"/>
              <a:t>Refer the child for psychosocial or other support if necessary.</a:t>
            </a:r>
          </a:p>
          <a:p>
            <a:endParaRPr lang="en-GB" dirty="0"/>
          </a:p>
          <a:p>
            <a:endParaRPr lang="en-US" dirty="0"/>
          </a:p>
        </p:txBody>
      </p:sp>
    </p:spTree>
    <p:extLst>
      <p:ext uri="{BB962C8B-B14F-4D97-AF65-F5344CB8AC3E}">
        <p14:creationId xmlns:p14="http://schemas.microsoft.com/office/powerpoint/2010/main" val="30730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CHILD FRIENDLY PRACTICES CONT’D</a:t>
            </a:r>
          </a:p>
        </p:txBody>
      </p:sp>
      <p:sp>
        <p:nvSpPr>
          <p:cNvPr id="3" name="Content Placeholder 2"/>
          <p:cNvSpPr>
            <a:spLocks noGrp="1"/>
          </p:cNvSpPr>
          <p:nvPr>
            <p:ph idx="1"/>
          </p:nvPr>
        </p:nvSpPr>
        <p:spPr/>
        <p:txBody>
          <a:bodyPr>
            <a:normAutofit/>
          </a:bodyPr>
          <a:lstStyle/>
          <a:p>
            <a:r>
              <a:rPr lang="en-GB" dirty="0" smtClean="0"/>
              <a:t>Avoid intimidating commands to the child or to other people in the presence of the child.</a:t>
            </a:r>
            <a:endParaRPr lang="en-GB" dirty="0"/>
          </a:p>
          <a:p>
            <a:r>
              <a:rPr lang="en-US" dirty="0"/>
              <a:t>Protect the child from unfair and embarrassing questions</a:t>
            </a:r>
            <a:r>
              <a:rPr lang="en-US" dirty="0" smtClean="0"/>
              <a:t>.</a:t>
            </a:r>
          </a:p>
          <a:p>
            <a:r>
              <a:rPr lang="en-US" dirty="0" smtClean="0"/>
              <a:t>Disallow victim </a:t>
            </a:r>
            <a:r>
              <a:rPr lang="en-US" dirty="0"/>
              <a:t>blaming statements or questions to the child</a:t>
            </a:r>
            <a:r>
              <a:rPr lang="en-US" dirty="0" smtClean="0"/>
              <a:t>.</a:t>
            </a:r>
          </a:p>
          <a:p>
            <a:r>
              <a:rPr lang="en-GB" altLang="en-US" dirty="0"/>
              <a:t>Conduct court in a child friendly/ordinary attire for a conducive court </a:t>
            </a:r>
            <a:r>
              <a:rPr lang="en-GB" altLang="en-US" dirty="0" smtClean="0"/>
              <a:t>environment; </a:t>
            </a:r>
            <a:r>
              <a:rPr lang="en-GB" altLang="en-US" dirty="0"/>
              <a:t>do away with the court robes</a:t>
            </a:r>
            <a:r>
              <a:rPr lang="en-GB" altLang="en-US" dirty="0" smtClean="0"/>
              <a:t>.</a:t>
            </a:r>
          </a:p>
          <a:p>
            <a:r>
              <a:rPr lang="en-GB" dirty="0"/>
              <a:t>Ensure use of age appropriate language and questions in court, including during the </a:t>
            </a:r>
            <a:r>
              <a:rPr lang="en-GB" dirty="0" err="1"/>
              <a:t>voire</a:t>
            </a:r>
            <a:r>
              <a:rPr lang="en-GB" dirty="0"/>
              <a:t> dire.</a:t>
            </a:r>
          </a:p>
          <a:p>
            <a:pPr marL="0" indent="0">
              <a:buNone/>
            </a:pPr>
            <a:endParaRPr lang="en-GB" altLang="en-US" dirty="0"/>
          </a:p>
          <a:p>
            <a:pPr marL="0" indent="0">
              <a:buNone/>
            </a:pPr>
            <a:endParaRPr lang="en-US" dirty="0" smtClean="0"/>
          </a:p>
          <a:p>
            <a:pPr marL="0" indent="0">
              <a:buNone/>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781707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 OF A VOIRE DIRE</a:t>
            </a:r>
            <a:endParaRPr lang="en-US" dirty="0"/>
          </a:p>
        </p:txBody>
      </p:sp>
      <p:sp>
        <p:nvSpPr>
          <p:cNvPr id="3" name="Content Placeholder 2"/>
          <p:cNvSpPr>
            <a:spLocks noGrp="1"/>
          </p:cNvSpPr>
          <p:nvPr>
            <p:ph idx="1"/>
          </p:nvPr>
        </p:nvSpPr>
        <p:spPr/>
        <p:txBody>
          <a:bodyPr>
            <a:normAutofit/>
          </a:bodyPr>
          <a:lstStyle/>
          <a:p>
            <a:r>
              <a:rPr lang="en-US" dirty="0"/>
              <a:t>In cases of young children the </a:t>
            </a:r>
            <a:r>
              <a:rPr lang="en-US" dirty="0" err="1"/>
              <a:t>voire</a:t>
            </a:r>
            <a:r>
              <a:rPr lang="en-US" dirty="0"/>
              <a:t> dire is a good opportunity for court to develop rapport with the child victim/witness</a:t>
            </a:r>
            <a:r>
              <a:rPr lang="en-US" dirty="0" smtClean="0"/>
              <a:t>.</a:t>
            </a:r>
          </a:p>
          <a:p>
            <a:r>
              <a:rPr lang="en-GB" dirty="0" smtClean="0"/>
              <a:t>Court must conduct a </a:t>
            </a:r>
            <a:r>
              <a:rPr lang="en-GB" dirty="0" err="1" smtClean="0"/>
              <a:t>voire</a:t>
            </a:r>
            <a:r>
              <a:rPr lang="en-GB" dirty="0" smtClean="0"/>
              <a:t> dire before a child of tender years </a:t>
            </a:r>
            <a:r>
              <a:rPr lang="en-GB" dirty="0"/>
              <a:t>(a child below 14 years) </a:t>
            </a:r>
            <a:r>
              <a:rPr lang="en-GB" dirty="0" smtClean="0"/>
              <a:t>testifies, for the purpose of determining whether:</a:t>
            </a:r>
          </a:p>
          <a:p>
            <a:pPr>
              <a:buFontTx/>
              <a:buChar char="-"/>
            </a:pPr>
            <a:r>
              <a:rPr lang="en-GB" dirty="0" smtClean="0"/>
              <a:t>The child understands the nature of the oath; or</a:t>
            </a:r>
          </a:p>
          <a:p>
            <a:pPr>
              <a:buFontTx/>
              <a:buChar char="-"/>
            </a:pPr>
            <a:r>
              <a:rPr lang="en-GB" dirty="0" smtClean="0"/>
              <a:t>The child understands the duty of telling the truth; and</a:t>
            </a:r>
          </a:p>
          <a:p>
            <a:pPr>
              <a:buFontTx/>
              <a:buChar char="-"/>
            </a:pPr>
            <a:r>
              <a:rPr lang="en-GB" dirty="0" smtClean="0"/>
              <a:t>The child is possessed with sufficient intelligence to </a:t>
            </a:r>
            <a:r>
              <a:rPr lang="en-US" dirty="0" smtClean="0"/>
              <a:t>justify </a:t>
            </a:r>
            <a:r>
              <a:rPr lang="en-US" dirty="0"/>
              <a:t>the reception of </a:t>
            </a:r>
            <a:r>
              <a:rPr lang="en-US" dirty="0" smtClean="0"/>
              <a:t>his/her evidence.</a:t>
            </a:r>
            <a:endParaRPr lang="en-US" dirty="0"/>
          </a:p>
          <a:p>
            <a:pPr>
              <a:buFontTx/>
              <a:buChar char="-"/>
            </a:pPr>
            <a:endParaRPr lang="en-GB" dirty="0" smtClean="0"/>
          </a:p>
          <a:p>
            <a:pPr>
              <a:buFontTx/>
              <a:buChar char="-"/>
            </a:pPr>
            <a:endParaRPr lang="en-GB" dirty="0"/>
          </a:p>
          <a:p>
            <a:pPr>
              <a:buFontTx/>
              <a:buChar char="-"/>
            </a:pPr>
            <a:endParaRPr lang="en-GB" dirty="0" smtClean="0"/>
          </a:p>
          <a:p>
            <a:pPr>
              <a:buFontTx/>
              <a:buChar char="-"/>
            </a:pPr>
            <a:endParaRPr lang="en-US" dirty="0"/>
          </a:p>
          <a:p>
            <a:endParaRPr lang="en-US" dirty="0"/>
          </a:p>
        </p:txBody>
      </p:sp>
    </p:spTree>
    <p:extLst>
      <p:ext uri="{BB962C8B-B14F-4D97-AF65-F5344CB8AC3E}">
        <p14:creationId xmlns:p14="http://schemas.microsoft.com/office/powerpoint/2010/main" val="1872660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CONDUCT OF A VOIRE DIRE </a:t>
            </a:r>
            <a:r>
              <a:rPr lang="en-GB" dirty="0" smtClean="0"/>
              <a:t>CONT’D</a:t>
            </a:r>
            <a:endParaRPr lang="en-US" dirty="0"/>
          </a:p>
        </p:txBody>
      </p:sp>
      <p:sp>
        <p:nvSpPr>
          <p:cNvPr id="3" name="Content Placeholder 2"/>
          <p:cNvSpPr>
            <a:spLocks noGrp="1"/>
          </p:cNvSpPr>
          <p:nvPr>
            <p:ph idx="1"/>
          </p:nvPr>
        </p:nvSpPr>
        <p:spPr/>
        <p:txBody>
          <a:bodyPr/>
          <a:lstStyle/>
          <a:p>
            <a:r>
              <a:rPr lang="en-GB" dirty="0" smtClean="0"/>
              <a:t>A </a:t>
            </a:r>
            <a:r>
              <a:rPr lang="en-GB" dirty="0" err="1" smtClean="0"/>
              <a:t>voire</a:t>
            </a:r>
            <a:r>
              <a:rPr lang="en-GB" dirty="0" smtClean="0"/>
              <a:t> dire helps court to decide whether the </a:t>
            </a:r>
            <a:r>
              <a:rPr lang="en-GB" dirty="0"/>
              <a:t>child should testify, if so if s/he should testify on oath or not on </a:t>
            </a:r>
            <a:r>
              <a:rPr lang="en-GB" dirty="0" smtClean="0"/>
              <a:t>oath.</a:t>
            </a:r>
          </a:p>
          <a:p>
            <a:r>
              <a:rPr lang="en-GB" dirty="0"/>
              <a:t>Where the child </a:t>
            </a:r>
            <a:r>
              <a:rPr lang="en-GB" dirty="0" smtClean="0"/>
              <a:t>understands </a:t>
            </a:r>
            <a:r>
              <a:rPr lang="en-GB" dirty="0"/>
              <a:t>the nature of the oath s/he should </a:t>
            </a:r>
            <a:r>
              <a:rPr lang="en-GB" dirty="0" smtClean="0"/>
              <a:t>testify </a:t>
            </a:r>
            <a:r>
              <a:rPr lang="en-GB" dirty="0"/>
              <a:t>on </a:t>
            </a:r>
            <a:r>
              <a:rPr lang="en-GB" dirty="0" smtClean="0"/>
              <a:t>oath.</a:t>
            </a:r>
          </a:p>
          <a:p>
            <a:r>
              <a:rPr lang="en-GB" dirty="0" smtClean="0"/>
              <a:t>Where the child does not understand the nature of the oath s/he should not testify on oath, but can be allowed to testify not on oath if s/he understands the duty of telling the truth.</a:t>
            </a:r>
          </a:p>
          <a:p>
            <a:r>
              <a:rPr lang="en-GB" dirty="0" smtClean="0"/>
              <a:t>If the child does not understand the duty to tell the truth and is not possessed with sufficient intelligence to justify reception of </a:t>
            </a:r>
            <a:r>
              <a:rPr lang="en-GB" smtClean="0"/>
              <a:t>his/her evidence </a:t>
            </a:r>
            <a:r>
              <a:rPr lang="en-GB" dirty="0" smtClean="0"/>
              <a:t>s/he should not be allowed to testify.  </a:t>
            </a:r>
            <a:endParaRPr lang="en-US" dirty="0"/>
          </a:p>
        </p:txBody>
      </p:sp>
    </p:spTree>
    <p:extLst>
      <p:ext uri="{BB962C8B-B14F-4D97-AF65-F5344CB8AC3E}">
        <p14:creationId xmlns:p14="http://schemas.microsoft.com/office/powerpoint/2010/main" val="3301052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CONDUCT OF A VOIRE DIRE </a:t>
            </a:r>
            <a:r>
              <a:rPr lang="en-GB" dirty="0" smtClean="0"/>
              <a:t>CONT’D</a:t>
            </a:r>
            <a:endParaRPr lang="en-US" dirty="0"/>
          </a:p>
        </p:txBody>
      </p:sp>
      <p:sp>
        <p:nvSpPr>
          <p:cNvPr id="3" name="Content Placeholder 2"/>
          <p:cNvSpPr>
            <a:spLocks noGrp="1"/>
          </p:cNvSpPr>
          <p:nvPr>
            <p:ph idx="1"/>
          </p:nvPr>
        </p:nvSpPr>
        <p:spPr/>
        <p:txBody>
          <a:bodyPr/>
          <a:lstStyle/>
          <a:p>
            <a:r>
              <a:rPr lang="en-GB" dirty="0" smtClean="0"/>
              <a:t>Case law has determined that a </a:t>
            </a:r>
            <a:r>
              <a:rPr lang="en-GB" dirty="0" err="1" smtClean="0"/>
              <a:t>voire</a:t>
            </a:r>
            <a:r>
              <a:rPr lang="en-GB" dirty="0" smtClean="0"/>
              <a:t> dire is best conducted by court recording the questions put to the child and the answers given by the child to those questions.</a:t>
            </a:r>
          </a:p>
          <a:p>
            <a:r>
              <a:rPr lang="en-GB" dirty="0" smtClean="0"/>
              <a:t>Where a child gives unsworn evidence court cannot base a conviction on it unless it is corroborated – This is a statutory requirement.</a:t>
            </a:r>
          </a:p>
          <a:p>
            <a:r>
              <a:rPr lang="en-GB" dirty="0" smtClean="0"/>
              <a:t>Whether a child testifies on oath or gives unsworn evidence, s/he must be cross examined.</a:t>
            </a:r>
          </a:p>
          <a:p>
            <a:pPr marL="0" indent="0">
              <a:buNone/>
            </a:pPr>
            <a:r>
              <a:rPr lang="en-GB" dirty="0" smtClean="0"/>
              <a:t> </a:t>
            </a:r>
          </a:p>
          <a:p>
            <a:endParaRPr lang="en-US" dirty="0"/>
          </a:p>
        </p:txBody>
      </p:sp>
    </p:spTree>
    <p:extLst>
      <p:ext uri="{BB962C8B-B14F-4D97-AF65-F5344CB8AC3E}">
        <p14:creationId xmlns:p14="http://schemas.microsoft.com/office/powerpoint/2010/main" val="380822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CHILDREN INVOLVEMENT IN COURT BUSINESS</a:t>
            </a:r>
          </a:p>
          <a:p>
            <a:r>
              <a:rPr lang="en-US" dirty="0" smtClean="0"/>
              <a:t>THE VULNERABILITY OF CHILDREN</a:t>
            </a:r>
          </a:p>
          <a:p>
            <a:r>
              <a:rPr lang="en-US" dirty="0" smtClean="0"/>
              <a:t>PROTECTION OF CHILD VICTIMS BY THE LAW</a:t>
            </a:r>
          </a:p>
          <a:p>
            <a:r>
              <a:rPr lang="en-US" dirty="0" smtClean="0"/>
              <a:t>THE NEED FOR CHILD FRIENDLY SERVICES</a:t>
            </a:r>
          </a:p>
          <a:p>
            <a:r>
              <a:rPr lang="en-US" dirty="0" smtClean="0"/>
              <a:t>BEST CHILD FRIENDLY PRACTICES BY COURT</a:t>
            </a:r>
          </a:p>
          <a:p>
            <a:r>
              <a:rPr lang="en-US" dirty="0" smtClean="0"/>
              <a:t>CONCLUSION</a:t>
            </a:r>
          </a:p>
          <a:p>
            <a:endParaRPr lang="en-US" dirty="0"/>
          </a:p>
        </p:txBody>
      </p:sp>
    </p:spTree>
    <p:extLst>
      <p:ext uri="{BB962C8B-B14F-4D97-AF65-F5344CB8AC3E}">
        <p14:creationId xmlns:p14="http://schemas.microsoft.com/office/powerpoint/2010/main" val="35086423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sz="3800" dirty="0"/>
              <a:t>The handling of child victims and witnesses in court plays a vital role in the success of the cases in which they are involved; by addressing their unique needs, and ensuring </a:t>
            </a:r>
            <a:r>
              <a:rPr lang="en-US" sz="3800" dirty="0" smtClean="0"/>
              <a:t>protection of their rights.</a:t>
            </a:r>
            <a:endParaRPr lang="en-US" sz="3800" dirty="0"/>
          </a:p>
          <a:p>
            <a:r>
              <a:rPr lang="en-US" sz="3800" dirty="0" smtClean="0"/>
              <a:t>A </a:t>
            </a:r>
            <a:r>
              <a:rPr lang="en-US" sz="3800" dirty="0"/>
              <a:t>judicial officer must always </a:t>
            </a:r>
            <a:r>
              <a:rPr lang="en-US" sz="3800" dirty="0" smtClean="0"/>
              <a:t>endeavor to </a:t>
            </a:r>
            <a:r>
              <a:rPr lang="en-US" sz="3800" dirty="0"/>
              <a:t>apply the best </a:t>
            </a:r>
            <a:r>
              <a:rPr lang="en-US" sz="3800" dirty="0" smtClean="0"/>
              <a:t>practices, making use of available resources, according </a:t>
            </a:r>
            <a:r>
              <a:rPr lang="en-US" sz="3800" dirty="0"/>
              <a:t>to the peculiar circumstances of each </a:t>
            </a:r>
            <a:r>
              <a:rPr lang="en-US" sz="3800" dirty="0" smtClean="0"/>
              <a:t>case, as launch of the guidelines in </a:t>
            </a:r>
            <a:r>
              <a:rPr lang="en-US" sz="3800" smtClean="0"/>
              <a:t>this area is </a:t>
            </a:r>
            <a:r>
              <a:rPr lang="en-US" sz="3800" dirty="0" smtClean="0"/>
              <a:t>awaited.</a:t>
            </a:r>
          </a:p>
          <a:p>
            <a:pPr marL="0" indent="0">
              <a:buNone/>
            </a:pPr>
            <a:r>
              <a:rPr lang="en-US" sz="4800" b="1" i="1" dirty="0" smtClean="0"/>
              <a:t>                         </a:t>
            </a:r>
            <a:endParaRPr lang="en-US" sz="4800" b="1" i="1" dirty="0"/>
          </a:p>
          <a:p>
            <a:endParaRPr lang="en-US" dirty="0"/>
          </a:p>
          <a:p>
            <a:pPr marL="0" indent="0">
              <a:buNone/>
            </a:pPr>
            <a:endParaRPr lang="en-US" dirty="0"/>
          </a:p>
        </p:txBody>
      </p:sp>
    </p:spTree>
    <p:extLst>
      <p:ext uri="{BB962C8B-B14F-4D97-AF65-F5344CB8AC3E}">
        <p14:creationId xmlns:p14="http://schemas.microsoft.com/office/powerpoint/2010/main" val="28598995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5400" b="1" i="1" dirty="0" smtClean="0"/>
              <a:t>                   </a:t>
            </a:r>
          </a:p>
          <a:p>
            <a:pPr marL="0" indent="0">
              <a:buNone/>
            </a:pPr>
            <a:r>
              <a:rPr lang="en-US" sz="5400" b="1" i="1" dirty="0" smtClean="0"/>
              <a:t>                   THANK </a:t>
            </a:r>
            <a:r>
              <a:rPr lang="en-US" sz="5400" b="1" i="1" dirty="0"/>
              <a:t>YOU!</a:t>
            </a:r>
            <a:endParaRPr lang="en-US" sz="5400" dirty="0"/>
          </a:p>
        </p:txBody>
      </p:sp>
    </p:spTree>
    <p:extLst>
      <p:ext uri="{BB962C8B-B14F-4D97-AF65-F5344CB8AC3E}">
        <p14:creationId xmlns:p14="http://schemas.microsoft.com/office/powerpoint/2010/main" val="1017575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GB" dirty="0" smtClean="0"/>
              <a:t>Under the Uganda Children Act a child is a person below the age of 18 years.</a:t>
            </a:r>
          </a:p>
          <a:p>
            <a:r>
              <a:rPr lang="en-GB" dirty="0" smtClean="0"/>
              <a:t>Uganda is a party to several International and </a:t>
            </a:r>
            <a:r>
              <a:rPr lang="en-GB" dirty="0" err="1" smtClean="0"/>
              <a:t>RegionalInstruments</a:t>
            </a:r>
            <a:r>
              <a:rPr lang="en-GB" dirty="0" smtClean="0"/>
              <a:t>/ Standards for protection of children.</a:t>
            </a:r>
          </a:p>
          <a:p>
            <a:r>
              <a:rPr lang="en-GB" dirty="0" smtClean="0"/>
              <a:t>Accordingly Uganda has enacted child friendly laws with a view to promote the rights of children. </a:t>
            </a:r>
          </a:p>
          <a:p>
            <a:r>
              <a:rPr lang="en-GB" dirty="0" smtClean="0"/>
              <a:t>Just like the rights of children in conflict with the law are protected under the Children Act, child victims and witnesses are also entitled to protection in the justice system, including the courts.</a:t>
            </a:r>
          </a:p>
        </p:txBody>
      </p:sp>
    </p:spTree>
    <p:extLst>
      <p:ext uri="{BB962C8B-B14F-4D97-AF65-F5344CB8AC3E}">
        <p14:creationId xmlns:p14="http://schemas.microsoft.com/office/powerpoint/2010/main" val="1981591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CHILDREN INVOLVED IN COURT MATTERS?</a:t>
            </a:r>
            <a:endParaRPr lang="en-US" dirty="0"/>
          </a:p>
        </p:txBody>
      </p:sp>
      <p:sp>
        <p:nvSpPr>
          <p:cNvPr id="3" name="Content Placeholder 2"/>
          <p:cNvSpPr>
            <a:spLocks noGrp="1"/>
          </p:cNvSpPr>
          <p:nvPr>
            <p:ph idx="1"/>
          </p:nvPr>
        </p:nvSpPr>
        <p:spPr/>
        <p:txBody>
          <a:bodyPr>
            <a:normAutofit fontScale="92500"/>
          </a:bodyPr>
          <a:lstStyle/>
          <a:p>
            <a:r>
              <a:rPr lang="en-GB" dirty="0"/>
              <a:t>Children appear in court:</a:t>
            </a:r>
          </a:p>
          <a:p>
            <a:pPr>
              <a:buFontTx/>
              <a:buChar char="-"/>
            </a:pPr>
            <a:r>
              <a:rPr lang="en-GB" dirty="0"/>
              <a:t>When they get in conflict with the law </a:t>
            </a:r>
            <a:r>
              <a:rPr lang="en-GB" dirty="0" smtClean="0"/>
              <a:t>(juvenile </a:t>
            </a:r>
            <a:r>
              <a:rPr lang="en-GB" dirty="0"/>
              <a:t>offenders); </a:t>
            </a:r>
          </a:p>
          <a:p>
            <a:pPr>
              <a:buFontTx/>
              <a:buChar char="-"/>
            </a:pPr>
            <a:r>
              <a:rPr lang="en-GB" dirty="0"/>
              <a:t>W</a:t>
            </a:r>
            <a:r>
              <a:rPr lang="en-GB" dirty="0" smtClean="0"/>
              <a:t>hen </a:t>
            </a:r>
            <a:r>
              <a:rPr lang="en-GB" dirty="0"/>
              <a:t>they get in contact with the law </a:t>
            </a:r>
            <a:r>
              <a:rPr lang="en-GB" dirty="0" smtClean="0"/>
              <a:t>to testify in </a:t>
            </a:r>
            <a:r>
              <a:rPr lang="en-GB" dirty="0"/>
              <a:t>civil cases </a:t>
            </a:r>
            <a:r>
              <a:rPr lang="en-GB" dirty="0" err="1"/>
              <a:t>e.g</a:t>
            </a:r>
            <a:r>
              <a:rPr lang="en-GB" dirty="0"/>
              <a:t> custody</a:t>
            </a:r>
            <a:r>
              <a:rPr lang="en-GB" dirty="0" smtClean="0"/>
              <a:t>;</a:t>
            </a:r>
            <a:endParaRPr lang="en-GB" dirty="0"/>
          </a:p>
          <a:p>
            <a:pPr>
              <a:buFontTx/>
              <a:buChar char="-"/>
            </a:pPr>
            <a:r>
              <a:rPr lang="en-GB" dirty="0" smtClean="0"/>
              <a:t>When </a:t>
            </a:r>
            <a:r>
              <a:rPr lang="en-GB" dirty="0"/>
              <a:t>they </a:t>
            </a:r>
            <a:r>
              <a:rPr lang="en-GB" dirty="0" smtClean="0"/>
              <a:t>get in contact with the law as victims </a:t>
            </a:r>
            <a:r>
              <a:rPr lang="en-GB" dirty="0"/>
              <a:t>or witnesses in criminal cases like murder, child sexual or physical abuse, property related crimes, or in crimes relating to mental/psychological harm </a:t>
            </a:r>
            <a:r>
              <a:rPr lang="en-GB" dirty="0" err="1"/>
              <a:t>e.g</a:t>
            </a:r>
            <a:r>
              <a:rPr lang="en-GB" dirty="0"/>
              <a:t> pornography.</a:t>
            </a:r>
          </a:p>
          <a:p>
            <a:r>
              <a:rPr lang="en-GB" dirty="0"/>
              <a:t>Children are often victims and witnesses in crimes committed by people close to them </a:t>
            </a:r>
            <a:r>
              <a:rPr lang="en-GB" dirty="0" err="1"/>
              <a:t>e.g</a:t>
            </a:r>
            <a:r>
              <a:rPr lang="en-GB" dirty="0"/>
              <a:t> parents, guardians, relatives, teachers or child care personnel.</a:t>
            </a:r>
          </a:p>
          <a:p>
            <a:pPr marL="0" indent="0">
              <a:buNone/>
            </a:pPr>
            <a:endParaRPr lang="en-US" dirty="0"/>
          </a:p>
        </p:txBody>
      </p:sp>
    </p:spTree>
    <p:extLst>
      <p:ext uri="{BB962C8B-B14F-4D97-AF65-F5344CB8AC3E}">
        <p14:creationId xmlns:p14="http://schemas.microsoft.com/office/powerpoint/2010/main" val="1849670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VULNERABILITY OF CHILDREN</a:t>
            </a:r>
            <a:endParaRPr lang="en-US" dirty="0"/>
          </a:p>
        </p:txBody>
      </p:sp>
      <p:sp>
        <p:nvSpPr>
          <p:cNvPr id="3" name="Content Placeholder 2"/>
          <p:cNvSpPr>
            <a:spLocks noGrp="1"/>
          </p:cNvSpPr>
          <p:nvPr>
            <p:ph idx="1"/>
          </p:nvPr>
        </p:nvSpPr>
        <p:spPr/>
        <p:txBody>
          <a:bodyPr/>
          <a:lstStyle/>
          <a:p>
            <a:r>
              <a:rPr lang="en-GB" dirty="0" smtClean="0"/>
              <a:t>All children are vulnerable by virtue of their age:</a:t>
            </a:r>
          </a:p>
          <a:p>
            <a:pPr>
              <a:buFontTx/>
              <a:buChar char="-"/>
            </a:pPr>
            <a:r>
              <a:rPr lang="en-GB" dirty="0" smtClean="0"/>
              <a:t>Children depend on adults for their welfare</a:t>
            </a:r>
          </a:p>
          <a:p>
            <a:pPr>
              <a:buFontTx/>
              <a:buChar char="-"/>
            </a:pPr>
            <a:r>
              <a:rPr lang="en-GB" dirty="0" smtClean="0"/>
              <a:t>A child’s brain is not fully developed</a:t>
            </a:r>
          </a:p>
          <a:p>
            <a:pPr>
              <a:buFontTx/>
              <a:buChar char="-"/>
            </a:pPr>
            <a:r>
              <a:rPr lang="en-GB" dirty="0" smtClean="0"/>
              <a:t>Child development process and needs</a:t>
            </a:r>
          </a:p>
          <a:p>
            <a:r>
              <a:rPr lang="en-GB" dirty="0" smtClean="0"/>
              <a:t>In addition to the above, child victims and witnesses in criminal cases are vulnerable witnesses because of the nature/effects/circumstances of the offences or evidence involved; and </a:t>
            </a:r>
          </a:p>
          <a:p>
            <a:r>
              <a:rPr lang="en-GB" dirty="0" smtClean="0"/>
              <a:t>The nature of the justice delivery process. </a:t>
            </a:r>
          </a:p>
          <a:p>
            <a:endParaRPr lang="en-US" dirty="0"/>
          </a:p>
        </p:txBody>
      </p:sp>
    </p:spTree>
    <p:extLst>
      <p:ext uri="{BB962C8B-B14F-4D97-AF65-F5344CB8AC3E}">
        <p14:creationId xmlns:p14="http://schemas.microsoft.com/office/powerpoint/2010/main" val="2220338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OF CHILD VICTIMS</a:t>
            </a:r>
            <a:endParaRPr lang="en-US" dirty="0"/>
          </a:p>
        </p:txBody>
      </p:sp>
      <p:sp>
        <p:nvSpPr>
          <p:cNvPr id="3" name="Content Placeholder 2"/>
          <p:cNvSpPr>
            <a:spLocks noGrp="1"/>
          </p:cNvSpPr>
          <p:nvPr>
            <p:ph idx="1"/>
          </p:nvPr>
        </p:nvSpPr>
        <p:spPr/>
        <p:txBody>
          <a:bodyPr/>
          <a:lstStyle/>
          <a:p>
            <a:pPr>
              <a:defRPr/>
            </a:pPr>
            <a:r>
              <a:rPr lang="en-GB" dirty="0"/>
              <a:t>Where the child is a victim or witness to violent crime this may result into emotional pressure, intimidation or </a:t>
            </a:r>
            <a:r>
              <a:rPr lang="en-GB" dirty="0" smtClean="0"/>
              <a:t>threats (direct or otherwise) by the offender or his/her family, or the community.</a:t>
            </a:r>
            <a:endParaRPr lang="en-US" dirty="0"/>
          </a:p>
          <a:p>
            <a:pPr>
              <a:defRPr/>
            </a:pPr>
            <a:r>
              <a:rPr lang="en-GB" dirty="0"/>
              <a:t>Due to the trauma and stigma resulting from the offence the child may develop long term fear, low self esteem, loss of trust, anger, depression, shame, powerlessness, dissociation, embarrassment etc</a:t>
            </a:r>
            <a:r>
              <a:rPr lang="en-GB" dirty="0" smtClean="0"/>
              <a:t>.</a:t>
            </a:r>
          </a:p>
          <a:p>
            <a:pPr>
              <a:defRPr/>
            </a:pPr>
            <a:r>
              <a:rPr lang="en-GB" dirty="0"/>
              <a:t>The child might develop feelings of guilt even where he/she is the victim of crime </a:t>
            </a:r>
            <a:r>
              <a:rPr lang="en-GB" dirty="0" err="1"/>
              <a:t>e.g</a:t>
            </a:r>
            <a:r>
              <a:rPr lang="en-GB" dirty="0"/>
              <a:t> sexual abuse.</a:t>
            </a:r>
          </a:p>
          <a:p>
            <a:pPr marL="0" indent="0">
              <a:buNone/>
              <a:defRPr/>
            </a:pPr>
            <a:endParaRPr lang="en-GB" dirty="0" smtClean="0"/>
          </a:p>
          <a:p>
            <a:pPr marL="0" indent="0">
              <a:buNone/>
            </a:pPr>
            <a:endParaRPr lang="en-US" dirty="0"/>
          </a:p>
        </p:txBody>
      </p:sp>
    </p:spTree>
    <p:extLst>
      <p:ext uri="{BB962C8B-B14F-4D97-AF65-F5344CB8AC3E}">
        <p14:creationId xmlns:p14="http://schemas.microsoft.com/office/powerpoint/2010/main" val="1434757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OF CHILD VICTIMS CONT’D</a:t>
            </a:r>
            <a:endParaRPr lang="en-US" dirty="0"/>
          </a:p>
        </p:txBody>
      </p:sp>
      <p:sp>
        <p:nvSpPr>
          <p:cNvPr id="3" name="Content Placeholder 2"/>
          <p:cNvSpPr>
            <a:spLocks noGrp="1"/>
          </p:cNvSpPr>
          <p:nvPr>
            <p:ph idx="1"/>
          </p:nvPr>
        </p:nvSpPr>
        <p:spPr/>
        <p:txBody>
          <a:bodyPr>
            <a:normAutofit/>
          </a:bodyPr>
          <a:lstStyle/>
          <a:p>
            <a:pPr>
              <a:defRPr/>
            </a:pPr>
            <a:r>
              <a:rPr lang="en-GB" dirty="0" smtClean="0"/>
              <a:t>The </a:t>
            </a:r>
            <a:r>
              <a:rPr lang="en-GB" dirty="0"/>
              <a:t>child might fear/hate </a:t>
            </a:r>
            <a:r>
              <a:rPr lang="en-GB" dirty="0" smtClean="0"/>
              <a:t>seeing/facing </a:t>
            </a:r>
            <a:r>
              <a:rPr lang="en-GB" dirty="0"/>
              <a:t>the abuser or testifying against him/her due to </a:t>
            </a:r>
            <a:r>
              <a:rPr lang="en-GB" dirty="0" smtClean="0"/>
              <a:t>threats/nature </a:t>
            </a:r>
            <a:r>
              <a:rPr lang="en-GB" dirty="0"/>
              <a:t>of the </a:t>
            </a:r>
            <a:r>
              <a:rPr lang="en-GB" dirty="0" smtClean="0"/>
              <a:t>offence/relationship. </a:t>
            </a:r>
            <a:endParaRPr lang="en-GB" dirty="0"/>
          </a:p>
          <a:p>
            <a:pPr>
              <a:defRPr/>
            </a:pPr>
            <a:r>
              <a:rPr lang="en-GB" dirty="0"/>
              <a:t>The child might lose trust in certain people, </a:t>
            </a:r>
            <a:r>
              <a:rPr lang="en-GB" dirty="0" smtClean="0"/>
              <a:t>or </a:t>
            </a:r>
            <a:r>
              <a:rPr lang="en-GB" dirty="0"/>
              <a:t>lose interest in activities that are necessary </a:t>
            </a:r>
            <a:r>
              <a:rPr lang="en-GB" dirty="0" smtClean="0"/>
              <a:t>for </a:t>
            </a:r>
            <a:r>
              <a:rPr lang="en-GB" dirty="0"/>
              <a:t>their development</a:t>
            </a:r>
            <a:r>
              <a:rPr lang="en-GB" dirty="0" smtClean="0"/>
              <a:t>.</a:t>
            </a:r>
          </a:p>
          <a:p>
            <a:pPr>
              <a:defRPr/>
            </a:pPr>
            <a:r>
              <a:rPr lang="en-GB" dirty="0"/>
              <a:t>The child might wish to simply forget the incident(s) rather than be reminded of it over and over (secondary trauma</a:t>
            </a:r>
            <a:r>
              <a:rPr lang="en-GB" dirty="0" smtClean="0"/>
              <a:t>).</a:t>
            </a:r>
          </a:p>
          <a:p>
            <a:pPr>
              <a:defRPr/>
            </a:pPr>
            <a:r>
              <a:rPr lang="en-GB" dirty="0"/>
              <a:t>The child might lose interest in the case due to unfriendly/poor handling during the legal process. </a:t>
            </a:r>
            <a:endParaRPr lang="en-US" dirty="0"/>
          </a:p>
          <a:p>
            <a:pPr marL="0" indent="0">
              <a:buNone/>
              <a:defRPr/>
            </a:pPr>
            <a:endParaRPr lang="en-GB" dirty="0"/>
          </a:p>
          <a:p>
            <a:pPr>
              <a:defRPr/>
            </a:pPr>
            <a:endParaRPr lang="en-GB" dirty="0"/>
          </a:p>
          <a:p>
            <a:endParaRPr lang="en-US" dirty="0"/>
          </a:p>
        </p:txBody>
      </p:sp>
    </p:spTree>
    <p:extLst>
      <p:ext uri="{BB962C8B-B14F-4D97-AF65-F5344CB8AC3E}">
        <p14:creationId xmlns:p14="http://schemas.microsoft.com/office/powerpoint/2010/main" val="1558867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OF CHILD VICTIMS BY THE LAW</a:t>
            </a:r>
            <a:endParaRPr lang="en-US" dirty="0"/>
          </a:p>
        </p:txBody>
      </p:sp>
      <p:sp>
        <p:nvSpPr>
          <p:cNvPr id="3" name="Content Placeholder 2"/>
          <p:cNvSpPr>
            <a:spLocks noGrp="1"/>
          </p:cNvSpPr>
          <p:nvPr>
            <p:ph idx="1"/>
          </p:nvPr>
        </p:nvSpPr>
        <p:spPr/>
        <p:txBody>
          <a:bodyPr/>
          <a:lstStyle/>
          <a:p>
            <a:r>
              <a:rPr lang="en-GB" altLang="en-US" sz="3200" dirty="0" smtClean="0"/>
              <a:t>The law protects children mainly for morality reasons </a:t>
            </a:r>
            <a:r>
              <a:rPr lang="en-GB" altLang="en-US" sz="3200" dirty="0" err="1" smtClean="0"/>
              <a:t>e.g</a:t>
            </a:r>
            <a:r>
              <a:rPr lang="en-GB" altLang="en-US" sz="3200" dirty="0" smtClean="0"/>
              <a:t> defilement:</a:t>
            </a:r>
          </a:p>
          <a:p>
            <a:pPr marL="0" indent="0">
              <a:buNone/>
            </a:pPr>
            <a:r>
              <a:rPr lang="en-GB" altLang="en-US" sz="3200" dirty="0"/>
              <a:t>- </a:t>
            </a:r>
            <a:r>
              <a:rPr lang="en-US" altLang="en-US" sz="3200" dirty="0"/>
              <a:t>Article 28(2) of the Constitution which provides for exclusion of the public at trials generally – “Nothing in clause (1) of this article shall prevent the court or tribunal from excluding the press or the public from all or any proceedings before it for reasons of morality, public order or national security, as may be necessary in a free and democratic society.</a:t>
            </a:r>
          </a:p>
          <a:p>
            <a:pPr marL="0" indent="0">
              <a:buNone/>
            </a:pPr>
            <a:endParaRPr lang="en-GB" altLang="en-US" dirty="0" smtClean="0"/>
          </a:p>
          <a:p>
            <a:pPr marL="0" indent="0">
              <a:buNone/>
            </a:pPr>
            <a:endParaRPr lang="en-US" dirty="0"/>
          </a:p>
        </p:txBody>
      </p:sp>
    </p:spTree>
    <p:extLst>
      <p:ext uri="{BB962C8B-B14F-4D97-AF65-F5344CB8AC3E}">
        <p14:creationId xmlns:p14="http://schemas.microsoft.com/office/powerpoint/2010/main" val="1150392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OF CHILD </a:t>
            </a:r>
            <a:r>
              <a:rPr lang="en-US" dirty="0" smtClean="0"/>
              <a:t>VICTIMS CON’T</a:t>
            </a:r>
            <a:endParaRPr lang="en-US" dirty="0"/>
          </a:p>
        </p:txBody>
      </p:sp>
      <p:sp>
        <p:nvSpPr>
          <p:cNvPr id="3" name="Content Placeholder 2"/>
          <p:cNvSpPr>
            <a:spLocks noGrp="1"/>
          </p:cNvSpPr>
          <p:nvPr>
            <p:ph idx="1"/>
          </p:nvPr>
        </p:nvSpPr>
        <p:spPr/>
        <p:txBody>
          <a:bodyPr/>
          <a:lstStyle/>
          <a:p>
            <a:r>
              <a:rPr lang="en-GB" altLang="en-US" dirty="0"/>
              <a:t>The law specifically provides for protection of victims of sexual offences by court in cases of ordinary (simple) defilement:</a:t>
            </a:r>
          </a:p>
          <a:p>
            <a:pPr marL="0" indent="0">
              <a:buNone/>
            </a:pPr>
            <a:r>
              <a:rPr lang="en-US" altLang="en-US" dirty="0" smtClean="0"/>
              <a:t>- Sec</a:t>
            </a:r>
            <a:r>
              <a:rPr lang="en-US" altLang="en-US" dirty="0"/>
              <a:t>. 40(1)(1a) of the MCA – “In particular, the court shall, when conducting a trial of the offence of defilement, consider the need, in the interest of the child, to exercise its power under article 28(2) of the Constitution, to exclude the press and the public from the proceedings before the court for reasons of morality and to protect the victim of the offence</a:t>
            </a:r>
            <a:r>
              <a:rPr lang="en-US" altLang="en-US" dirty="0" smtClean="0"/>
              <a:t>”.</a:t>
            </a:r>
            <a:endParaRPr lang="en-US" altLang="en-US" dirty="0"/>
          </a:p>
          <a:p>
            <a:r>
              <a:rPr lang="en-US" dirty="0" smtClean="0"/>
              <a:t>Unfortunately there is no similar provision in the Trial on Indictments Act, which governs trials in the High Court.</a:t>
            </a:r>
            <a:endParaRPr lang="en-US" dirty="0"/>
          </a:p>
        </p:txBody>
      </p:sp>
    </p:spTree>
    <p:extLst>
      <p:ext uri="{BB962C8B-B14F-4D97-AF65-F5344CB8AC3E}">
        <p14:creationId xmlns:p14="http://schemas.microsoft.com/office/powerpoint/2010/main" val="398015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486</TotalTime>
  <Words>1742</Words>
  <Application>Microsoft Office PowerPoint</Application>
  <PresentationFormat>Widescreen</PresentationFormat>
  <Paragraphs>125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INDUCTION COURSE FOR NEWLY APPOINTED CHIEF MAGISTRATES AND MAGISTRATES GRADE ONE</vt:lpstr>
      <vt:lpstr>PRESENTATION OUTLINE</vt:lpstr>
      <vt:lpstr>INTRODUCTION</vt:lpstr>
      <vt:lpstr>HOW ARE CHILDREN INVOLVED IN COURT MATTERS?</vt:lpstr>
      <vt:lpstr>THE VULNERABILITY OF CHILDREN</vt:lpstr>
      <vt:lpstr>VULNERABILITY OF CHILD VICTIMS</vt:lpstr>
      <vt:lpstr>VULNERABILITY OF CHILD VICTIMS CONT’D</vt:lpstr>
      <vt:lpstr>PROTECTION OF CHILD VICTIMS BY THE LAW</vt:lpstr>
      <vt:lpstr>PROTECTION OF CHILD VICTIMS CON’T</vt:lpstr>
      <vt:lpstr>PROTECTION OF CHILD VICTIMS</vt:lpstr>
      <vt:lpstr>THE NEED FOR CHILD FRIENDLY SERVICES</vt:lpstr>
      <vt:lpstr>ATTITUDE AND UNDERSTANDING</vt:lpstr>
      <vt:lpstr>BEST CHILD FRIENDLY PRACTICES BY COURT/PROCEDURAL JUSTICE</vt:lpstr>
      <vt:lpstr>BEST CHILD FRIENDLY PRACTICES CON’T</vt:lpstr>
      <vt:lpstr>BEST CHILD FRIENDLY PRACTICES CONT’D</vt:lpstr>
      <vt:lpstr>BEST CHILD FRIENDLY PRACTICES CONT’D</vt:lpstr>
      <vt:lpstr>CONDUCT OF A VOIRE DIRE</vt:lpstr>
      <vt:lpstr>CONDUCT OF A VOIRE DIRE CONT’D</vt:lpstr>
      <vt:lpstr>CONDUCT OF A VOIRE DIRE CONT’D</vt:lpstr>
      <vt:lpstr>CONCLUSION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COURSE FOR ACTING CHIEF MAGISTRATES</dc:title>
  <dc:creator>COJ</dc:creator>
  <cp:lastModifiedBy>Personal</cp:lastModifiedBy>
  <cp:revision>48</cp:revision>
  <cp:lastPrinted>2025-02-28T12:44:50Z</cp:lastPrinted>
  <dcterms:created xsi:type="dcterms:W3CDTF">2022-08-25T05:13:24Z</dcterms:created>
  <dcterms:modified xsi:type="dcterms:W3CDTF">2025-03-04T19:20:49Z</dcterms:modified>
</cp:coreProperties>
</file>