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7" r:id="rId3"/>
    <p:sldId id="258" r:id="rId4"/>
    <p:sldId id="259" r:id="rId5"/>
    <p:sldId id="279" r:id="rId6"/>
    <p:sldId id="282" r:id="rId7"/>
    <p:sldId id="281" r:id="rId8"/>
    <p:sldId id="283" r:id="rId9"/>
    <p:sldId id="292" r:id="rId10"/>
    <p:sldId id="294" r:id="rId11"/>
    <p:sldId id="284" r:id="rId12"/>
    <p:sldId id="290" r:id="rId13"/>
    <p:sldId id="287" r:id="rId14"/>
    <p:sldId id="289" r:id="rId15"/>
    <p:sldId id="288" r:id="rId16"/>
    <p:sldId id="297" r:id="rId17"/>
    <p:sldId id="298" r:id="rId18"/>
    <p:sldId id="299" r:id="rId19"/>
    <p:sldId id="296" r:id="rId20"/>
    <p:sldId id="268" r:id="rId21"/>
    <p:sldId id="300" r:id="rId22"/>
    <p:sldId id="301" r:id="rId23"/>
    <p:sldId id="302" r:id="rId24"/>
    <p:sldId id="303" r:id="rId25"/>
    <p:sldId id="304" r:id="rId26"/>
    <p:sldId id="305" r:id="rId27"/>
    <p:sldId id="269" r:id="rId28"/>
    <p:sldId id="306" r:id="rId29"/>
    <p:sldId id="270" r:id="rId30"/>
    <p:sldId id="271" r:id="rId31"/>
    <p:sldId id="272" r:id="rId32"/>
    <p:sldId id="273" r:id="rId33"/>
    <p:sldId id="274" r:id="rId34"/>
    <p:sldId id="275" r:id="rId35"/>
    <p:sldId id="276" r:id="rId36"/>
    <p:sldId id="277"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0ADDE-B175-4247-93A4-93D9B63E4DB3}"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4BD19-C561-4600-A729-C72058C3999C}" type="slidenum">
              <a:rPr lang="en-GB" smtClean="0"/>
              <a:t>‹#›</a:t>
            </a:fld>
            <a:endParaRPr lang="en-GB"/>
          </a:p>
        </p:txBody>
      </p:sp>
    </p:spTree>
    <p:extLst>
      <p:ext uri="{BB962C8B-B14F-4D97-AF65-F5344CB8AC3E}">
        <p14:creationId xmlns:p14="http://schemas.microsoft.com/office/powerpoint/2010/main" val="238607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63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86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13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6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4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97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76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83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14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42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9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16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22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cap="none"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74A3D-D0DD-42EE-9439-8DA50E549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2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54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3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8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14399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742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3369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1385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2157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8189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5429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55673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70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16767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54529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82919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panose="020B0602020104020603"/>
                <a:ea typeface="+mn-ea"/>
                <a:cs typeface="+mn-cs"/>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panose="020B0602020104020603"/>
                <a:ea typeface="+mn-ea"/>
                <a:cs typeface="+mn-cs"/>
              </a:rPr>
              <a:t>”</a:t>
            </a:r>
          </a:p>
        </p:txBody>
      </p:sp>
    </p:spTree>
    <p:extLst>
      <p:ext uri="{BB962C8B-B14F-4D97-AF65-F5344CB8AC3E}">
        <p14:creationId xmlns:p14="http://schemas.microsoft.com/office/powerpoint/2010/main" val="85232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14079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18838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620124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6054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07912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34" name="Google Shape;34;p3"/>
          <p:cNvSpPr txBox="1">
            <a:spLocks noGrp="1"/>
          </p:cNvSpPr>
          <p:nvPr>
            <p:ph type="title"/>
          </p:nvPr>
        </p:nvSpPr>
        <p:spPr>
          <a:xfrm>
            <a:off x="5725333" y="2965133"/>
            <a:ext cx="5515600" cy="1122400"/>
          </a:xfrm>
          <a:prstGeom prst="rect">
            <a:avLst/>
          </a:prstGeom>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5" name="Google Shape;35;p3"/>
          <p:cNvSpPr txBox="1">
            <a:spLocks noGrp="1"/>
          </p:cNvSpPr>
          <p:nvPr>
            <p:ph type="title" idx="2" hasCustomPrompt="1"/>
          </p:nvPr>
        </p:nvSpPr>
        <p:spPr>
          <a:xfrm>
            <a:off x="9799841" y="1694467"/>
            <a:ext cx="1441200" cy="15404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6" name="Google Shape;36;p3"/>
          <p:cNvSpPr txBox="1">
            <a:spLocks noGrp="1"/>
          </p:cNvSpPr>
          <p:nvPr>
            <p:ph type="subTitle" idx="1"/>
          </p:nvPr>
        </p:nvSpPr>
        <p:spPr>
          <a:xfrm>
            <a:off x="5725333" y="4157867"/>
            <a:ext cx="5515600" cy="626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a:solidFill>
                  <a:schemeClr val="dk1"/>
                </a:solidFill>
              </a:defRPr>
            </a:lvl1pPr>
            <a:lvl2pPr lvl="1" algn="ctr" rtl="0">
              <a:lnSpc>
                <a:spcPct val="100000"/>
              </a:lnSpc>
              <a:spcBef>
                <a:spcPts val="2133"/>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endParaRPr/>
          </a:p>
        </p:txBody>
      </p:sp>
      <p:sp>
        <p:nvSpPr>
          <p:cNvPr id="37" name="Google Shape;37;p3"/>
          <p:cNvSpPr/>
          <p:nvPr/>
        </p:nvSpPr>
        <p:spPr>
          <a:xfrm>
            <a:off x="0" y="-61800"/>
            <a:ext cx="440400" cy="4270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 name="Google Shape;38;p3"/>
          <p:cNvSpPr>
            <a:spLocks noGrp="1"/>
          </p:cNvSpPr>
          <p:nvPr>
            <p:ph type="pic" idx="3"/>
          </p:nvPr>
        </p:nvSpPr>
        <p:spPr>
          <a:xfrm>
            <a:off x="440400" y="0"/>
            <a:ext cx="4506400" cy="6858000"/>
          </a:xfrm>
          <a:prstGeom prst="rect">
            <a:avLst/>
          </a:prstGeom>
          <a:noFill/>
          <a:ln>
            <a:noFill/>
          </a:ln>
        </p:spPr>
      </p:sp>
      <p:sp>
        <p:nvSpPr>
          <p:cNvPr id="39" name="Google Shape;39;p3"/>
          <p:cNvSpPr/>
          <p:nvPr/>
        </p:nvSpPr>
        <p:spPr>
          <a:xfrm>
            <a:off x="10752968" y="6144767"/>
            <a:ext cx="487963" cy="398663"/>
          </a:xfrm>
          <a:custGeom>
            <a:avLst/>
            <a:gdLst/>
            <a:ahLst/>
            <a:cxnLst/>
            <a:rect l="l" t="t" r="r" b="b"/>
            <a:pathLst>
              <a:path w="20136" h="16451" extrusionOk="0">
                <a:moveTo>
                  <a:pt x="12196" y="1187"/>
                </a:moveTo>
                <a:cubicBezTo>
                  <a:pt x="14515" y="3515"/>
                  <a:pt x="16853" y="5861"/>
                  <a:pt x="19110" y="8127"/>
                </a:cubicBezTo>
                <a:cubicBezTo>
                  <a:pt x="16772" y="10465"/>
                  <a:pt x="14408" y="12838"/>
                  <a:pt x="12062" y="15175"/>
                </a:cubicBezTo>
                <a:cubicBezTo>
                  <a:pt x="11696" y="14800"/>
                  <a:pt x="11197" y="14301"/>
                  <a:pt x="10679" y="13774"/>
                </a:cubicBezTo>
                <a:cubicBezTo>
                  <a:pt x="12463" y="11990"/>
                  <a:pt x="14292" y="10161"/>
                  <a:pt x="16139" y="8324"/>
                </a:cubicBezTo>
                <a:cubicBezTo>
                  <a:pt x="14230" y="6432"/>
                  <a:pt x="12401" y="4604"/>
                  <a:pt x="10536" y="2739"/>
                </a:cubicBezTo>
                <a:cubicBezTo>
                  <a:pt x="11143" y="2177"/>
                  <a:pt x="11660" y="1695"/>
                  <a:pt x="12196" y="1187"/>
                </a:cubicBezTo>
                <a:close/>
                <a:moveTo>
                  <a:pt x="11973" y="0"/>
                </a:moveTo>
                <a:cubicBezTo>
                  <a:pt x="11357" y="723"/>
                  <a:pt x="10742" y="1428"/>
                  <a:pt x="10046" y="2239"/>
                </a:cubicBezTo>
                <a:cubicBezTo>
                  <a:pt x="9323" y="1446"/>
                  <a:pt x="8699" y="759"/>
                  <a:pt x="8119" y="125"/>
                </a:cubicBezTo>
                <a:cubicBezTo>
                  <a:pt x="5335" y="2909"/>
                  <a:pt x="2650" y="5603"/>
                  <a:pt x="1" y="8243"/>
                </a:cubicBezTo>
                <a:cubicBezTo>
                  <a:pt x="2641" y="10884"/>
                  <a:pt x="5335" y="13578"/>
                  <a:pt x="8208" y="16451"/>
                </a:cubicBezTo>
                <a:cubicBezTo>
                  <a:pt x="8779" y="15782"/>
                  <a:pt x="9403" y="15059"/>
                  <a:pt x="10180" y="14158"/>
                </a:cubicBezTo>
                <a:cubicBezTo>
                  <a:pt x="10902" y="14979"/>
                  <a:pt x="11518" y="15683"/>
                  <a:pt x="12026" y="16263"/>
                </a:cubicBezTo>
                <a:cubicBezTo>
                  <a:pt x="14774" y="13516"/>
                  <a:pt x="17468" y="10830"/>
                  <a:pt x="20135" y="8154"/>
                </a:cubicBezTo>
                <a:cubicBezTo>
                  <a:pt x="17522" y="5549"/>
                  <a:pt x="14845" y="2873"/>
                  <a:pt x="119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nvGrpSpPr>
          <p:cNvPr id="40" name="Google Shape;40;p3"/>
          <p:cNvGrpSpPr/>
          <p:nvPr/>
        </p:nvGrpSpPr>
        <p:grpSpPr>
          <a:xfrm rot="-5400000">
            <a:off x="7299841" y="366624"/>
            <a:ext cx="239204" cy="705413"/>
            <a:chOff x="231825" y="539500"/>
            <a:chExt cx="332228" cy="979741"/>
          </a:xfrm>
        </p:grpSpPr>
        <p:sp>
          <p:nvSpPr>
            <p:cNvPr id="41" name="Google Shape;41;p3"/>
            <p:cNvSpPr/>
            <p:nvPr/>
          </p:nvSpPr>
          <p:spPr>
            <a:xfrm>
              <a:off x="232425" y="1321812"/>
              <a:ext cx="331508" cy="197429"/>
            </a:xfrm>
            <a:custGeom>
              <a:avLst/>
              <a:gdLst/>
              <a:ahLst/>
              <a:cxnLst/>
              <a:rect l="l" t="t" r="r" b="b"/>
              <a:pathLst>
                <a:path w="24846" h="14797" extrusionOk="0">
                  <a:moveTo>
                    <a:pt x="12441" y="0"/>
                  </a:moveTo>
                  <a:cubicBezTo>
                    <a:pt x="5807" y="0"/>
                    <a:pt x="107" y="5467"/>
                    <a:pt x="18" y="11892"/>
                  </a:cubicBezTo>
                  <a:cubicBezTo>
                    <a:pt x="0" y="13489"/>
                    <a:pt x="509" y="14702"/>
                    <a:pt x="2204" y="14792"/>
                  </a:cubicBezTo>
                  <a:cubicBezTo>
                    <a:pt x="2266" y="14795"/>
                    <a:pt x="2327" y="14797"/>
                    <a:pt x="2387" y="14797"/>
                  </a:cubicBezTo>
                  <a:cubicBezTo>
                    <a:pt x="3916" y="14797"/>
                    <a:pt x="4582" y="13714"/>
                    <a:pt x="4728" y="12169"/>
                  </a:cubicBezTo>
                  <a:cubicBezTo>
                    <a:pt x="5148" y="7780"/>
                    <a:pt x="8279" y="4755"/>
                    <a:pt x="12374" y="4711"/>
                  </a:cubicBezTo>
                  <a:cubicBezTo>
                    <a:pt x="12403" y="4711"/>
                    <a:pt x="12433" y="4710"/>
                    <a:pt x="12463" y="4710"/>
                  </a:cubicBezTo>
                  <a:cubicBezTo>
                    <a:pt x="16550" y="4710"/>
                    <a:pt x="19674" y="7750"/>
                    <a:pt x="20144" y="12240"/>
                  </a:cubicBezTo>
                  <a:cubicBezTo>
                    <a:pt x="20295" y="13763"/>
                    <a:pt x="20986" y="14794"/>
                    <a:pt x="22464" y="14794"/>
                  </a:cubicBezTo>
                  <a:cubicBezTo>
                    <a:pt x="22553" y="14794"/>
                    <a:pt x="22645" y="14790"/>
                    <a:pt x="22740" y="14783"/>
                  </a:cubicBezTo>
                  <a:cubicBezTo>
                    <a:pt x="24301" y="14667"/>
                    <a:pt x="24845" y="13543"/>
                    <a:pt x="24845" y="12008"/>
                  </a:cubicBezTo>
                  <a:cubicBezTo>
                    <a:pt x="24836" y="5594"/>
                    <a:pt x="19136" y="27"/>
                    <a:pt x="12490" y="1"/>
                  </a:cubicBezTo>
                  <a:cubicBezTo>
                    <a:pt x="12473" y="0"/>
                    <a:pt x="12457" y="0"/>
                    <a:pt x="124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 name="Google Shape;42;p3"/>
            <p:cNvSpPr/>
            <p:nvPr/>
          </p:nvSpPr>
          <p:spPr>
            <a:xfrm>
              <a:off x="231825" y="539500"/>
              <a:ext cx="332228" cy="197669"/>
            </a:xfrm>
            <a:custGeom>
              <a:avLst/>
              <a:gdLst/>
              <a:ahLst/>
              <a:cxnLst/>
              <a:rect l="l" t="t" r="r" b="b"/>
              <a:pathLst>
                <a:path w="24900" h="14815" extrusionOk="0">
                  <a:moveTo>
                    <a:pt x="12485" y="1"/>
                  </a:moveTo>
                  <a:cubicBezTo>
                    <a:pt x="5790" y="1"/>
                    <a:pt x="1" y="5658"/>
                    <a:pt x="63" y="12116"/>
                  </a:cubicBezTo>
                  <a:cubicBezTo>
                    <a:pt x="81" y="13677"/>
                    <a:pt x="705" y="14729"/>
                    <a:pt x="2266" y="14810"/>
                  </a:cubicBezTo>
                  <a:cubicBezTo>
                    <a:pt x="2324" y="14813"/>
                    <a:pt x="2381" y="14814"/>
                    <a:pt x="2437" y="14814"/>
                  </a:cubicBezTo>
                  <a:cubicBezTo>
                    <a:pt x="3874" y="14814"/>
                    <a:pt x="4584" y="13825"/>
                    <a:pt x="4755" y="12356"/>
                  </a:cubicBezTo>
                  <a:cubicBezTo>
                    <a:pt x="5308" y="7709"/>
                    <a:pt x="8306" y="4747"/>
                    <a:pt x="12436" y="4720"/>
                  </a:cubicBezTo>
                  <a:cubicBezTo>
                    <a:pt x="12460" y="4720"/>
                    <a:pt x="12484" y="4720"/>
                    <a:pt x="12508" y="4720"/>
                  </a:cubicBezTo>
                  <a:cubicBezTo>
                    <a:pt x="16594" y="4720"/>
                    <a:pt x="19710" y="7753"/>
                    <a:pt x="20189" y="12276"/>
                  </a:cubicBezTo>
                  <a:cubicBezTo>
                    <a:pt x="20347" y="13768"/>
                    <a:pt x="21031" y="14811"/>
                    <a:pt x="22530" y="14811"/>
                  </a:cubicBezTo>
                  <a:cubicBezTo>
                    <a:pt x="22555" y="14811"/>
                    <a:pt x="22581" y="14810"/>
                    <a:pt x="22606" y="14810"/>
                  </a:cubicBezTo>
                  <a:cubicBezTo>
                    <a:pt x="24284" y="14774"/>
                    <a:pt x="24899" y="13641"/>
                    <a:pt x="24890" y="12009"/>
                  </a:cubicBezTo>
                  <a:cubicBezTo>
                    <a:pt x="24872" y="5594"/>
                    <a:pt x="19163" y="28"/>
                    <a:pt x="12517" y="1"/>
                  </a:cubicBezTo>
                  <a:cubicBezTo>
                    <a:pt x="12506" y="1"/>
                    <a:pt x="12496" y="1"/>
                    <a:pt x="124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 name="Google Shape;43;p3"/>
            <p:cNvSpPr/>
            <p:nvPr/>
          </p:nvSpPr>
          <p:spPr>
            <a:xfrm>
              <a:off x="232652" y="1060922"/>
              <a:ext cx="331401" cy="197109"/>
            </a:xfrm>
            <a:custGeom>
              <a:avLst/>
              <a:gdLst/>
              <a:ahLst/>
              <a:cxnLst/>
              <a:rect l="l" t="t" r="r" b="b"/>
              <a:pathLst>
                <a:path w="24838" h="14773" extrusionOk="0">
                  <a:moveTo>
                    <a:pt x="12422" y="1"/>
                  </a:moveTo>
                  <a:cubicBezTo>
                    <a:pt x="12406" y="1"/>
                    <a:pt x="12390" y="1"/>
                    <a:pt x="12374" y="1"/>
                  </a:cubicBezTo>
                  <a:cubicBezTo>
                    <a:pt x="5719" y="36"/>
                    <a:pt x="1" y="5612"/>
                    <a:pt x="1" y="12026"/>
                  </a:cubicBezTo>
                  <a:cubicBezTo>
                    <a:pt x="10" y="13543"/>
                    <a:pt x="500" y="14658"/>
                    <a:pt x="2133" y="14765"/>
                  </a:cubicBezTo>
                  <a:cubicBezTo>
                    <a:pt x="2213" y="14770"/>
                    <a:pt x="2291" y="14772"/>
                    <a:pt x="2366" y="14772"/>
                  </a:cubicBezTo>
                  <a:cubicBezTo>
                    <a:pt x="3917" y="14772"/>
                    <a:pt x="4549" y="13736"/>
                    <a:pt x="4702" y="12214"/>
                  </a:cubicBezTo>
                  <a:cubicBezTo>
                    <a:pt x="5148" y="7753"/>
                    <a:pt x="8199" y="4818"/>
                    <a:pt x="12357" y="4791"/>
                  </a:cubicBezTo>
                  <a:cubicBezTo>
                    <a:pt x="12376" y="4791"/>
                    <a:pt x="12395" y="4791"/>
                    <a:pt x="12414" y="4791"/>
                  </a:cubicBezTo>
                  <a:cubicBezTo>
                    <a:pt x="16622" y="4791"/>
                    <a:pt x="19629" y="7694"/>
                    <a:pt x="20127" y="12285"/>
                  </a:cubicBezTo>
                  <a:cubicBezTo>
                    <a:pt x="20283" y="13755"/>
                    <a:pt x="20923" y="14767"/>
                    <a:pt x="22452" y="14767"/>
                  </a:cubicBezTo>
                  <a:cubicBezTo>
                    <a:pt x="22491" y="14767"/>
                    <a:pt x="22531" y="14766"/>
                    <a:pt x="22571" y="14765"/>
                  </a:cubicBezTo>
                  <a:cubicBezTo>
                    <a:pt x="24329" y="14711"/>
                    <a:pt x="24837" y="13552"/>
                    <a:pt x="24819" y="11955"/>
                  </a:cubicBezTo>
                  <a:cubicBezTo>
                    <a:pt x="24775" y="5547"/>
                    <a:pt x="19030" y="1"/>
                    <a:pt x="124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 name="Google Shape;44;p3"/>
            <p:cNvSpPr/>
            <p:nvPr/>
          </p:nvSpPr>
          <p:spPr>
            <a:xfrm>
              <a:off x="232652" y="801111"/>
              <a:ext cx="331281" cy="196308"/>
            </a:xfrm>
            <a:custGeom>
              <a:avLst/>
              <a:gdLst/>
              <a:ahLst/>
              <a:cxnLst/>
              <a:rect l="l" t="t" r="r" b="b"/>
              <a:pathLst>
                <a:path w="24829" h="14713" extrusionOk="0">
                  <a:moveTo>
                    <a:pt x="12419" y="0"/>
                  </a:moveTo>
                  <a:cubicBezTo>
                    <a:pt x="5701" y="0"/>
                    <a:pt x="19" y="5478"/>
                    <a:pt x="1" y="11928"/>
                  </a:cubicBezTo>
                  <a:cubicBezTo>
                    <a:pt x="1" y="13453"/>
                    <a:pt x="500" y="14586"/>
                    <a:pt x="2106" y="14702"/>
                  </a:cubicBezTo>
                  <a:cubicBezTo>
                    <a:pt x="2198" y="14709"/>
                    <a:pt x="2287" y="14712"/>
                    <a:pt x="2373" y="14712"/>
                  </a:cubicBezTo>
                  <a:cubicBezTo>
                    <a:pt x="3864" y="14712"/>
                    <a:pt x="4550" y="13704"/>
                    <a:pt x="4702" y="12177"/>
                  </a:cubicBezTo>
                  <a:cubicBezTo>
                    <a:pt x="5166" y="7699"/>
                    <a:pt x="8208" y="4737"/>
                    <a:pt x="12312" y="4702"/>
                  </a:cubicBezTo>
                  <a:cubicBezTo>
                    <a:pt x="12343" y="4701"/>
                    <a:pt x="12375" y="4701"/>
                    <a:pt x="12406" y="4701"/>
                  </a:cubicBezTo>
                  <a:cubicBezTo>
                    <a:pt x="16578" y="4701"/>
                    <a:pt x="19657" y="7653"/>
                    <a:pt x="20118" y="12168"/>
                  </a:cubicBezTo>
                  <a:cubicBezTo>
                    <a:pt x="20278" y="13703"/>
                    <a:pt x="20965" y="14712"/>
                    <a:pt x="22456" y="14712"/>
                  </a:cubicBezTo>
                  <a:cubicBezTo>
                    <a:pt x="22542" y="14712"/>
                    <a:pt x="22631" y="14709"/>
                    <a:pt x="22723" y="14702"/>
                  </a:cubicBezTo>
                  <a:cubicBezTo>
                    <a:pt x="24329" y="14586"/>
                    <a:pt x="24828" y="13453"/>
                    <a:pt x="24828" y="11936"/>
                  </a:cubicBezTo>
                  <a:cubicBezTo>
                    <a:pt x="24810" y="5487"/>
                    <a:pt x="19128" y="0"/>
                    <a:pt x="12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45" name="Google Shape;45;p3"/>
          <p:cNvGrpSpPr/>
          <p:nvPr/>
        </p:nvGrpSpPr>
        <p:grpSpPr>
          <a:xfrm>
            <a:off x="8088600" y="6355401"/>
            <a:ext cx="307800" cy="97367"/>
            <a:chOff x="6066450" y="2861550"/>
            <a:chExt cx="230850" cy="73025"/>
          </a:xfrm>
        </p:grpSpPr>
        <p:sp>
          <p:nvSpPr>
            <p:cNvPr id="46" name="Google Shape;46;p3"/>
            <p:cNvSpPr/>
            <p:nvPr/>
          </p:nvSpPr>
          <p:spPr>
            <a:xfrm>
              <a:off x="6224350" y="2861550"/>
              <a:ext cx="72950" cy="73025"/>
            </a:xfrm>
            <a:custGeom>
              <a:avLst/>
              <a:gdLst/>
              <a:ahLst/>
              <a:cxnLst/>
              <a:rect l="l" t="t" r="r" b="b"/>
              <a:pathLst>
                <a:path w="2918" h="2921" extrusionOk="0">
                  <a:moveTo>
                    <a:pt x="1446" y="0"/>
                  </a:moveTo>
                  <a:cubicBezTo>
                    <a:pt x="1419" y="0"/>
                    <a:pt x="1392" y="1"/>
                    <a:pt x="1366" y="3"/>
                  </a:cubicBezTo>
                  <a:cubicBezTo>
                    <a:pt x="598" y="47"/>
                    <a:pt x="1" y="698"/>
                    <a:pt x="10" y="1483"/>
                  </a:cubicBezTo>
                  <a:cubicBezTo>
                    <a:pt x="27" y="2267"/>
                    <a:pt x="688" y="2920"/>
                    <a:pt x="1460" y="2920"/>
                  </a:cubicBezTo>
                  <a:cubicBezTo>
                    <a:pt x="1470" y="2920"/>
                    <a:pt x="1480" y="2920"/>
                    <a:pt x="1491" y="2920"/>
                  </a:cubicBezTo>
                  <a:cubicBezTo>
                    <a:pt x="2267" y="2893"/>
                    <a:pt x="2918" y="2179"/>
                    <a:pt x="2882" y="1394"/>
                  </a:cubicBezTo>
                  <a:cubicBezTo>
                    <a:pt x="2839" y="610"/>
                    <a:pt x="2205" y="0"/>
                    <a:pt x="14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7" name="Google Shape;47;p3"/>
            <p:cNvSpPr/>
            <p:nvPr/>
          </p:nvSpPr>
          <p:spPr>
            <a:xfrm>
              <a:off x="6066450" y="2861600"/>
              <a:ext cx="72300" cy="72950"/>
            </a:xfrm>
            <a:custGeom>
              <a:avLst/>
              <a:gdLst/>
              <a:ahLst/>
              <a:cxnLst/>
              <a:rect l="l" t="t" r="r" b="b"/>
              <a:pathLst>
                <a:path w="2892" h="2918" extrusionOk="0">
                  <a:moveTo>
                    <a:pt x="1462" y="0"/>
                  </a:moveTo>
                  <a:cubicBezTo>
                    <a:pt x="1457" y="0"/>
                    <a:pt x="1451" y="0"/>
                    <a:pt x="1446" y="1"/>
                  </a:cubicBezTo>
                  <a:cubicBezTo>
                    <a:pt x="652" y="9"/>
                    <a:pt x="1" y="687"/>
                    <a:pt x="27" y="1490"/>
                  </a:cubicBezTo>
                  <a:cubicBezTo>
                    <a:pt x="45" y="2249"/>
                    <a:pt x="697" y="2900"/>
                    <a:pt x="1446" y="2918"/>
                  </a:cubicBezTo>
                  <a:cubicBezTo>
                    <a:pt x="1451" y="2918"/>
                    <a:pt x="1456" y="2918"/>
                    <a:pt x="1461" y="2918"/>
                  </a:cubicBezTo>
                  <a:cubicBezTo>
                    <a:pt x="2240" y="2918"/>
                    <a:pt x="2891" y="2252"/>
                    <a:pt x="2882" y="1455"/>
                  </a:cubicBezTo>
                  <a:cubicBezTo>
                    <a:pt x="2882" y="640"/>
                    <a:pt x="2249" y="0"/>
                    <a:pt x="14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192907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018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6"/>
        <p:cNvGrpSpPr/>
        <p:nvPr/>
      </p:nvGrpSpPr>
      <p:grpSpPr>
        <a:xfrm>
          <a:off x="0" y="0"/>
          <a:ext cx="0" cy="0"/>
          <a:chOff x="0" y="0"/>
          <a:chExt cx="0" cy="0"/>
        </a:xfrm>
      </p:grpSpPr>
      <p:sp>
        <p:nvSpPr>
          <p:cNvPr id="407" name="Google Shape;407;p15"/>
          <p:cNvSpPr txBox="1">
            <a:spLocks noGrp="1"/>
          </p:cNvSpPr>
          <p:nvPr>
            <p:ph type="title"/>
          </p:nvPr>
        </p:nvSpPr>
        <p:spPr>
          <a:xfrm>
            <a:off x="1635200" y="4133733"/>
            <a:ext cx="8921600" cy="709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08" name="Google Shape;408;p15"/>
          <p:cNvSpPr txBox="1">
            <a:spLocks noGrp="1"/>
          </p:cNvSpPr>
          <p:nvPr>
            <p:ph type="subTitle" idx="1"/>
          </p:nvPr>
        </p:nvSpPr>
        <p:spPr>
          <a:xfrm>
            <a:off x="1635200" y="1575504"/>
            <a:ext cx="8921600" cy="241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
        <p:nvSpPr>
          <p:cNvPr id="409" name="Google Shape;409;p15"/>
          <p:cNvSpPr/>
          <p:nvPr/>
        </p:nvSpPr>
        <p:spPr>
          <a:xfrm>
            <a:off x="5554568" y="168767"/>
            <a:ext cx="487963" cy="398663"/>
          </a:xfrm>
          <a:custGeom>
            <a:avLst/>
            <a:gdLst/>
            <a:ahLst/>
            <a:cxnLst/>
            <a:rect l="l" t="t" r="r" b="b"/>
            <a:pathLst>
              <a:path w="20136" h="16451" extrusionOk="0">
                <a:moveTo>
                  <a:pt x="12196" y="1187"/>
                </a:moveTo>
                <a:cubicBezTo>
                  <a:pt x="14515" y="3515"/>
                  <a:pt x="16853" y="5861"/>
                  <a:pt x="19110" y="8127"/>
                </a:cubicBezTo>
                <a:cubicBezTo>
                  <a:pt x="16772" y="10465"/>
                  <a:pt x="14408" y="12838"/>
                  <a:pt x="12062" y="15175"/>
                </a:cubicBezTo>
                <a:cubicBezTo>
                  <a:pt x="11696" y="14800"/>
                  <a:pt x="11197" y="14301"/>
                  <a:pt x="10679" y="13774"/>
                </a:cubicBezTo>
                <a:cubicBezTo>
                  <a:pt x="12463" y="11990"/>
                  <a:pt x="14292" y="10161"/>
                  <a:pt x="16139" y="8324"/>
                </a:cubicBezTo>
                <a:cubicBezTo>
                  <a:pt x="14230" y="6432"/>
                  <a:pt x="12401" y="4604"/>
                  <a:pt x="10536" y="2739"/>
                </a:cubicBezTo>
                <a:cubicBezTo>
                  <a:pt x="11143" y="2177"/>
                  <a:pt x="11660" y="1695"/>
                  <a:pt x="12196" y="1187"/>
                </a:cubicBezTo>
                <a:close/>
                <a:moveTo>
                  <a:pt x="11973" y="0"/>
                </a:moveTo>
                <a:cubicBezTo>
                  <a:pt x="11357" y="723"/>
                  <a:pt x="10742" y="1428"/>
                  <a:pt x="10046" y="2239"/>
                </a:cubicBezTo>
                <a:cubicBezTo>
                  <a:pt x="9323" y="1446"/>
                  <a:pt x="8699" y="759"/>
                  <a:pt x="8119" y="125"/>
                </a:cubicBezTo>
                <a:cubicBezTo>
                  <a:pt x="5335" y="2909"/>
                  <a:pt x="2650" y="5603"/>
                  <a:pt x="1" y="8243"/>
                </a:cubicBezTo>
                <a:cubicBezTo>
                  <a:pt x="2641" y="10884"/>
                  <a:pt x="5335" y="13578"/>
                  <a:pt x="8208" y="16451"/>
                </a:cubicBezTo>
                <a:cubicBezTo>
                  <a:pt x="8779" y="15782"/>
                  <a:pt x="9403" y="15059"/>
                  <a:pt x="10180" y="14158"/>
                </a:cubicBezTo>
                <a:cubicBezTo>
                  <a:pt x="10902" y="14979"/>
                  <a:pt x="11518" y="15683"/>
                  <a:pt x="12026" y="16263"/>
                </a:cubicBezTo>
                <a:cubicBezTo>
                  <a:pt x="14774" y="13516"/>
                  <a:pt x="17468" y="10830"/>
                  <a:pt x="20135" y="8154"/>
                </a:cubicBezTo>
                <a:cubicBezTo>
                  <a:pt x="17522" y="5549"/>
                  <a:pt x="14845" y="2873"/>
                  <a:pt x="119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nvGrpSpPr>
          <p:cNvPr id="410" name="Google Shape;410;p15"/>
          <p:cNvGrpSpPr/>
          <p:nvPr/>
        </p:nvGrpSpPr>
        <p:grpSpPr>
          <a:xfrm>
            <a:off x="11520849" y="3781963"/>
            <a:ext cx="307820" cy="907763"/>
            <a:chOff x="231825" y="539500"/>
            <a:chExt cx="332228" cy="979741"/>
          </a:xfrm>
        </p:grpSpPr>
        <p:sp>
          <p:nvSpPr>
            <p:cNvPr id="411" name="Google Shape;411;p15"/>
            <p:cNvSpPr/>
            <p:nvPr/>
          </p:nvSpPr>
          <p:spPr>
            <a:xfrm>
              <a:off x="232425" y="1321812"/>
              <a:ext cx="331508" cy="197429"/>
            </a:xfrm>
            <a:custGeom>
              <a:avLst/>
              <a:gdLst/>
              <a:ahLst/>
              <a:cxnLst/>
              <a:rect l="l" t="t" r="r" b="b"/>
              <a:pathLst>
                <a:path w="24846" h="14797" extrusionOk="0">
                  <a:moveTo>
                    <a:pt x="12441" y="0"/>
                  </a:moveTo>
                  <a:cubicBezTo>
                    <a:pt x="5807" y="0"/>
                    <a:pt x="107" y="5467"/>
                    <a:pt x="18" y="11892"/>
                  </a:cubicBezTo>
                  <a:cubicBezTo>
                    <a:pt x="0" y="13489"/>
                    <a:pt x="509" y="14702"/>
                    <a:pt x="2204" y="14792"/>
                  </a:cubicBezTo>
                  <a:cubicBezTo>
                    <a:pt x="2266" y="14795"/>
                    <a:pt x="2327" y="14797"/>
                    <a:pt x="2387" y="14797"/>
                  </a:cubicBezTo>
                  <a:cubicBezTo>
                    <a:pt x="3916" y="14797"/>
                    <a:pt x="4582" y="13714"/>
                    <a:pt x="4728" y="12169"/>
                  </a:cubicBezTo>
                  <a:cubicBezTo>
                    <a:pt x="5148" y="7780"/>
                    <a:pt x="8279" y="4755"/>
                    <a:pt x="12374" y="4711"/>
                  </a:cubicBezTo>
                  <a:cubicBezTo>
                    <a:pt x="12403" y="4711"/>
                    <a:pt x="12433" y="4710"/>
                    <a:pt x="12463" y="4710"/>
                  </a:cubicBezTo>
                  <a:cubicBezTo>
                    <a:pt x="16550" y="4710"/>
                    <a:pt x="19674" y="7750"/>
                    <a:pt x="20144" y="12240"/>
                  </a:cubicBezTo>
                  <a:cubicBezTo>
                    <a:pt x="20295" y="13763"/>
                    <a:pt x="20986" y="14794"/>
                    <a:pt x="22464" y="14794"/>
                  </a:cubicBezTo>
                  <a:cubicBezTo>
                    <a:pt x="22553" y="14794"/>
                    <a:pt x="22645" y="14790"/>
                    <a:pt x="22740" y="14783"/>
                  </a:cubicBezTo>
                  <a:cubicBezTo>
                    <a:pt x="24301" y="14667"/>
                    <a:pt x="24845" y="13543"/>
                    <a:pt x="24845" y="12008"/>
                  </a:cubicBezTo>
                  <a:cubicBezTo>
                    <a:pt x="24836" y="5594"/>
                    <a:pt x="19136" y="27"/>
                    <a:pt x="12490" y="1"/>
                  </a:cubicBezTo>
                  <a:cubicBezTo>
                    <a:pt x="12473" y="0"/>
                    <a:pt x="12457" y="0"/>
                    <a:pt x="124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2" name="Google Shape;412;p15"/>
            <p:cNvSpPr/>
            <p:nvPr/>
          </p:nvSpPr>
          <p:spPr>
            <a:xfrm>
              <a:off x="231825" y="539500"/>
              <a:ext cx="332228" cy="197669"/>
            </a:xfrm>
            <a:custGeom>
              <a:avLst/>
              <a:gdLst/>
              <a:ahLst/>
              <a:cxnLst/>
              <a:rect l="l" t="t" r="r" b="b"/>
              <a:pathLst>
                <a:path w="24900" h="14815" extrusionOk="0">
                  <a:moveTo>
                    <a:pt x="12485" y="1"/>
                  </a:moveTo>
                  <a:cubicBezTo>
                    <a:pt x="5790" y="1"/>
                    <a:pt x="1" y="5658"/>
                    <a:pt x="63" y="12116"/>
                  </a:cubicBezTo>
                  <a:cubicBezTo>
                    <a:pt x="81" y="13677"/>
                    <a:pt x="705" y="14729"/>
                    <a:pt x="2266" y="14810"/>
                  </a:cubicBezTo>
                  <a:cubicBezTo>
                    <a:pt x="2324" y="14813"/>
                    <a:pt x="2381" y="14814"/>
                    <a:pt x="2437" y="14814"/>
                  </a:cubicBezTo>
                  <a:cubicBezTo>
                    <a:pt x="3874" y="14814"/>
                    <a:pt x="4584" y="13825"/>
                    <a:pt x="4755" y="12356"/>
                  </a:cubicBezTo>
                  <a:cubicBezTo>
                    <a:pt x="5308" y="7709"/>
                    <a:pt x="8306" y="4747"/>
                    <a:pt x="12436" y="4720"/>
                  </a:cubicBezTo>
                  <a:cubicBezTo>
                    <a:pt x="12460" y="4720"/>
                    <a:pt x="12484" y="4720"/>
                    <a:pt x="12508" y="4720"/>
                  </a:cubicBezTo>
                  <a:cubicBezTo>
                    <a:pt x="16594" y="4720"/>
                    <a:pt x="19710" y="7753"/>
                    <a:pt x="20189" y="12276"/>
                  </a:cubicBezTo>
                  <a:cubicBezTo>
                    <a:pt x="20347" y="13768"/>
                    <a:pt x="21031" y="14811"/>
                    <a:pt x="22530" y="14811"/>
                  </a:cubicBezTo>
                  <a:cubicBezTo>
                    <a:pt x="22555" y="14811"/>
                    <a:pt x="22581" y="14810"/>
                    <a:pt x="22606" y="14810"/>
                  </a:cubicBezTo>
                  <a:cubicBezTo>
                    <a:pt x="24284" y="14774"/>
                    <a:pt x="24899" y="13641"/>
                    <a:pt x="24890" y="12009"/>
                  </a:cubicBezTo>
                  <a:cubicBezTo>
                    <a:pt x="24872" y="5594"/>
                    <a:pt x="19163" y="28"/>
                    <a:pt x="12517" y="1"/>
                  </a:cubicBezTo>
                  <a:cubicBezTo>
                    <a:pt x="12506" y="1"/>
                    <a:pt x="12496" y="1"/>
                    <a:pt x="124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3" name="Google Shape;413;p15"/>
            <p:cNvSpPr/>
            <p:nvPr/>
          </p:nvSpPr>
          <p:spPr>
            <a:xfrm>
              <a:off x="232652" y="1060922"/>
              <a:ext cx="331401" cy="197109"/>
            </a:xfrm>
            <a:custGeom>
              <a:avLst/>
              <a:gdLst/>
              <a:ahLst/>
              <a:cxnLst/>
              <a:rect l="l" t="t" r="r" b="b"/>
              <a:pathLst>
                <a:path w="24838" h="14773" extrusionOk="0">
                  <a:moveTo>
                    <a:pt x="12422" y="1"/>
                  </a:moveTo>
                  <a:cubicBezTo>
                    <a:pt x="12406" y="1"/>
                    <a:pt x="12390" y="1"/>
                    <a:pt x="12374" y="1"/>
                  </a:cubicBezTo>
                  <a:cubicBezTo>
                    <a:pt x="5719" y="36"/>
                    <a:pt x="1" y="5612"/>
                    <a:pt x="1" y="12026"/>
                  </a:cubicBezTo>
                  <a:cubicBezTo>
                    <a:pt x="10" y="13543"/>
                    <a:pt x="500" y="14658"/>
                    <a:pt x="2133" y="14765"/>
                  </a:cubicBezTo>
                  <a:cubicBezTo>
                    <a:pt x="2213" y="14770"/>
                    <a:pt x="2291" y="14772"/>
                    <a:pt x="2366" y="14772"/>
                  </a:cubicBezTo>
                  <a:cubicBezTo>
                    <a:pt x="3917" y="14772"/>
                    <a:pt x="4549" y="13736"/>
                    <a:pt x="4702" y="12214"/>
                  </a:cubicBezTo>
                  <a:cubicBezTo>
                    <a:pt x="5148" y="7753"/>
                    <a:pt x="8199" y="4818"/>
                    <a:pt x="12357" y="4791"/>
                  </a:cubicBezTo>
                  <a:cubicBezTo>
                    <a:pt x="12376" y="4791"/>
                    <a:pt x="12395" y="4791"/>
                    <a:pt x="12414" y="4791"/>
                  </a:cubicBezTo>
                  <a:cubicBezTo>
                    <a:pt x="16622" y="4791"/>
                    <a:pt x="19629" y="7694"/>
                    <a:pt x="20127" y="12285"/>
                  </a:cubicBezTo>
                  <a:cubicBezTo>
                    <a:pt x="20283" y="13755"/>
                    <a:pt x="20923" y="14767"/>
                    <a:pt x="22452" y="14767"/>
                  </a:cubicBezTo>
                  <a:cubicBezTo>
                    <a:pt x="22491" y="14767"/>
                    <a:pt x="22531" y="14766"/>
                    <a:pt x="22571" y="14765"/>
                  </a:cubicBezTo>
                  <a:cubicBezTo>
                    <a:pt x="24329" y="14711"/>
                    <a:pt x="24837" y="13552"/>
                    <a:pt x="24819" y="11955"/>
                  </a:cubicBezTo>
                  <a:cubicBezTo>
                    <a:pt x="24775" y="5547"/>
                    <a:pt x="19030" y="1"/>
                    <a:pt x="124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4" name="Google Shape;414;p15"/>
            <p:cNvSpPr/>
            <p:nvPr/>
          </p:nvSpPr>
          <p:spPr>
            <a:xfrm>
              <a:off x="232652" y="801111"/>
              <a:ext cx="331281" cy="196308"/>
            </a:xfrm>
            <a:custGeom>
              <a:avLst/>
              <a:gdLst/>
              <a:ahLst/>
              <a:cxnLst/>
              <a:rect l="l" t="t" r="r" b="b"/>
              <a:pathLst>
                <a:path w="24829" h="14713" extrusionOk="0">
                  <a:moveTo>
                    <a:pt x="12419" y="0"/>
                  </a:moveTo>
                  <a:cubicBezTo>
                    <a:pt x="5701" y="0"/>
                    <a:pt x="19" y="5478"/>
                    <a:pt x="1" y="11928"/>
                  </a:cubicBezTo>
                  <a:cubicBezTo>
                    <a:pt x="1" y="13453"/>
                    <a:pt x="500" y="14586"/>
                    <a:pt x="2106" y="14702"/>
                  </a:cubicBezTo>
                  <a:cubicBezTo>
                    <a:pt x="2198" y="14709"/>
                    <a:pt x="2287" y="14712"/>
                    <a:pt x="2373" y="14712"/>
                  </a:cubicBezTo>
                  <a:cubicBezTo>
                    <a:pt x="3864" y="14712"/>
                    <a:pt x="4550" y="13704"/>
                    <a:pt x="4702" y="12177"/>
                  </a:cubicBezTo>
                  <a:cubicBezTo>
                    <a:pt x="5166" y="7699"/>
                    <a:pt x="8208" y="4737"/>
                    <a:pt x="12312" y="4702"/>
                  </a:cubicBezTo>
                  <a:cubicBezTo>
                    <a:pt x="12343" y="4701"/>
                    <a:pt x="12375" y="4701"/>
                    <a:pt x="12406" y="4701"/>
                  </a:cubicBezTo>
                  <a:cubicBezTo>
                    <a:pt x="16578" y="4701"/>
                    <a:pt x="19657" y="7653"/>
                    <a:pt x="20118" y="12168"/>
                  </a:cubicBezTo>
                  <a:cubicBezTo>
                    <a:pt x="20278" y="13703"/>
                    <a:pt x="20965" y="14712"/>
                    <a:pt x="22456" y="14712"/>
                  </a:cubicBezTo>
                  <a:cubicBezTo>
                    <a:pt x="22542" y="14712"/>
                    <a:pt x="22631" y="14709"/>
                    <a:pt x="22723" y="14702"/>
                  </a:cubicBezTo>
                  <a:cubicBezTo>
                    <a:pt x="24329" y="14586"/>
                    <a:pt x="24828" y="13453"/>
                    <a:pt x="24828" y="11936"/>
                  </a:cubicBezTo>
                  <a:cubicBezTo>
                    <a:pt x="24810" y="5487"/>
                    <a:pt x="19128" y="0"/>
                    <a:pt x="12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415" name="Google Shape;415;p15"/>
          <p:cNvGrpSpPr/>
          <p:nvPr/>
        </p:nvGrpSpPr>
        <p:grpSpPr>
          <a:xfrm>
            <a:off x="269451" y="470051"/>
            <a:ext cx="307800" cy="97367"/>
            <a:chOff x="6066450" y="2861550"/>
            <a:chExt cx="230850" cy="73025"/>
          </a:xfrm>
        </p:grpSpPr>
        <p:sp>
          <p:nvSpPr>
            <p:cNvPr id="416" name="Google Shape;416;p15"/>
            <p:cNvSpPr/>
            <p:nvPr/>
          </p:nvSpPr>
          <p:spPr>
            <a:xfrm>
              <a:off x="6224350" y="2861550"/>
              <a:ext cx="72950" cy="73025"/>
            </a:xfrm>
            <a:custGeom>
              <a:avLst/>
              <a:gdLst/>
              <a:ahLst/>
              <a:cxnLst/>
              <a:rect l="l" t="t" r="r" b="b"/>
              <a:pathLst>
                <a:path w="2918" h="2921" extrusionOk="0">
                  <a:moveTo>
                    <a:pt x="1446" y="0"/>
                  </a:moveTo>
                  <a:cubicBezTo>
                    <a:pt x="1419" y="0"/>
                    <a:pt x="1392" y="1"/>
                    <a:pt x="1366" y="3"/>
                  </a:cubicBezTo>
                  <a:cubicBezTo>
                    <a:pt x="598" y="47"/>
                    <a:pt x="1" y="698"/>
                    <a:pt x="10" y="1483"/>
                  </a:cubicBezTo>
                  <a:cubicBezTo>
                    <a:pt x="27" y="2267"/>
                    <a:pt x="688" y="2920"/>
                    <a:pt x="1460" y="2920"/>
                  </a:cubicBezTo>
                  <a:cubicBezTo>
                    <a:pt x="1470" y="2920"/>
                    <a:pt x="1480" y="2920"/>
                    <a:pt x="1491" y="2920"/>
                  </a:cubicBezTo>
                  <a:cubicBezTo>
                    <a:pt x="2267" y="2893"/>
                    <a:pt x="2918" y="2179"/>
                    <a:pt x="2882" y="1394"/>
                  </a:cubicBezTo>
                  <a:cubicBezTo>
                    <a:pt x="2839" y="610"/>
                    <a:pt x="2205" y="0"/>
                    <a:pt x="14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7" name="Google Shape;417;p15"/>
            <p:cNvSpPr/>
            <p:nvPr/>
          </p:nvSpPr>
          <p:spPr>
            <a:xfrm>
              <a:off x="6066450" y="2861600"/>
              <a:ext cx="72300" cy="72950"/>
            </a:xfrm>
            <a:custGeom>
              <a:avLst/>
              <a:gdLst/>
              <a:ahLst/>
              <a:cxnLst/>
              <a:rect l="l" t="t" r="r" b="b"/>
              <a:pathLst>
                <a:path w="2892" h="2918" extrusionOk="0">
                  <a:moveTo>
                    <a:pt x="1462" y="0"/>
                  </a:moveTo>
                  <a:cubicBezTo>
                    <a:pt x="1457" y="0"/>
                    <a:pt x="1451" y="0"/>
                    <a:pt x="1446" y="1"/>
                  </a:cubicBezTo>
                  <a:cubicBezTo>
                    <a:pt x="652" y="9"/>
                    <a:pt x="1" y="687"/>
                    <a:pt x="27" y="1490"/>
                  </a:cubicBezTo>
                  <a:cubicBezTo>
                    <a:pt x="45" y="2249"/>
                    <a:pt x="697" y="2900"/>
                    <a:pt x="1446" y="2918"/>
                  </a:cubicBezTo>
                  <a:cubicBezTo>
                    <a:pt x="1451" y="2918"/>
                    <a:pt x="1456" y="2918"/>
                    <a:pt x="1461" y="2918"/>
                  </a:cubicBezTo>
                  <a:cubicBezTo>
                    <a:pt x="2240" y="2918"/>
                    <a:pt x="2891" y="2252"/>
                    <a:pt x="2882" y="1455"/>
                  </a:cubicBezTo>
                  <a:cubicBezTo>
                    <a:pt x="2882" y="640"/>
                    <a:pt x="2249" y="0"/>
                    <a:pt x="14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418" name="Google Shape;418;p15"/>
          <p:cNvGrpSpPr/>
          <p:nvPr/>
        </p:nvGrpSpPr>
        <p:grpSpPr>
          <a:xfrm>
            <a:off x="11520867" y="5632267"/>
            <a:ext cx="307800" cy="97367"/>
            <a:chOff x="6066450" y="2861550"/>
            <a:chExt cx="230850" cy="73025"/>
          </a:xfrm>
        </p:grpSpPr>
        <p:sp>
          <p:nvSpPr>
            <p:cNvPr id="419" name="Google Shape;419;p15"/>
            <p:cNvSpPr/>
            <p:nvPr/>
          </p:nvSpPr>
          <p:spPr>
            <a:xfrm>
              <a:off x="6224350" y="2861550"/>
              <a:ext cx="72950" cy="73025"/>
            </a:xfrm>
            <a:custGeom>
              <a:avLst/>
              <a:gdLst/>
              <a:ahLst/>
              <a:cxnLst/>
              <a:rect l="l" t="t" r="r" b="b"/>
              <a:pathLst>
                <a:path w="2918" h="2921" extrusionOk="0">
                  <a:moveTo>
                    <a:pt x="1446" y="0"/>
                  </a:moveTo>
                  <a:cubicBezTo>
                    <a:pt x="1419" y="0"/>
                    <a:pt x="1392" y="1"/>
                    <a:pt x="1366" y="3"/>
                  </a:cubicBezTo>
                  <a:cubicBezTo>
                    <a:pt x="598" y="47"/>
                    <a:pt x="1" y="698"/>
                    <a:pt x="10" y="1483"/>
                  </a:cubicBezTo>
                  <a:cubicBezTo>
                    <a:pt x="27" y="2267"/>
                    <a:pt x="688" y="2920"/>
                    <a:pt x="1460" y="2920"/>
                  </a:cubicBezTo>
                  <a:cubicBezTo>
                    <a:pt x="1470" y="2920"/>
                    <a:pt x="1480" y="2920"/>
                    <a:pt x="1491" y="2920"/>
                  </a:cubicBezTo>
                  <a:cubicBezTo>
                    <a:pt x="2267" y="2893"/>
                    <a:pt x="2918" y="2179"/>
                    <a:pt x="2882" y="1394"/>
                  </a:cubicBezTo>
                  <a:cubicBezTo>
                    <a:pt x="2839" y="610"/>
                    <a:pt x="2205" y="0"/>
                    <a:pt x="14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0" name="Google Shape;420;p15"/>
            <p:cNvSpPr/>
            <p:nvPr/>
          </p:nvSpPr>
          <p:spPr>
            <a:xfrm>
              <a:off x="6066450" y="2861600"/>
              <a:ext cx="72300" cy="72950"/>
            </a:xfrm>
            <a:custGeom>
              <a:avLst/>
              <a:gdLst/>
              <a:ahLst/>
              <a:cxnLst/>
              <a:rect l="l" t="t" r="r" b="b"/>
              <a:pathLst>
                <a:path w="2892" h="2918" extrusionOk="0">
                  <a:moveTo>
                    <a:pt x="1462" y="0"/>
                  </a:moveTo>
                  <a:cubicBezTo>
                    <a:pt x="1457" y="0"/>
                    <a:pt x="1451" y="0"/>
                    <a:pt x="1446" y="1"/>
                  </a:cubicBezTo>
                  <a:cubicBezTo>
                    <a:pt x="652" y="9"/>
                    <a:pt x="1" y="687"/>
                    <a:pt x="27" y="1490"/>
                  </a:cubicBezTo>
                  <a:cubicBezTo>
                    <a:pt x="45" y="2249"/>
                    <a:pt x="697" y="2900"/>
                    <a:pt x="1446" y="2918"/>
                  </a:cubicBezTo>
                  <a:cubicBezTo>
                    <a:pt x="1451" y="2918"/>
                    <a:pt x="1456" y="2918"/>
                    <a:pt x="1461" y="2918"/>
                  </a:cubicBezTo>
                  <a:cubicBezTo>
                    <a:pt x="2240" y="2918"/>
                    <a:pt x="2891" y="2252"/>
                    <a:pt x="2882" y="1455"/>
                  </a:cubicBezTo>
                  <a:cubicBezTo>
                    <a:pt x="2882" y="640"/>
                    <a:pt x="2249" y="0"/>
                    <a:pt x="14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
        <p:nvSpPr>
          <p:cNvPr id="421" name="Google Shape;421;p15"/>
          <p:cNvSpPr/>
          <p:nvPr/>
        </p:nvSpPr>
        <p:spPr>
          <a:xfrm>
            <a:off x="139433" y="4842933"/>
            <a:ext cx="356000" cy="3080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2" name="Google Shape;422;p15"/>
          <p:cNvSpPr/>
          <p:nvPr/>
        </p:nvSpPr>
        <p:spPr>
          <a:xfrm>
            <a:off x="7161833" y="6323533"/>
            <a:ext cx="356000" cy="356000"/>
          </a:xfrm>
          <a:prstGeom prst="diamond">
            <a:avLst/>
          </a:prstGeom>
          <a:solidFill>
            <a:schemeClr val="dk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8369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02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49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7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6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38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9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F87205-7688-4271-ACD8-307B27B2092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A323B3-1591-4115-BE72-5CFAA9D459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1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3/4/2025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55177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eaties.un.org/pages/ViewDetails.aspx?src=TREATY&amp;mtdsg_no=IV-4&amp;chapter=4&amp;clang=_e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hyperlink" Target="https://www.britannica.com/topic/international-law/International-law-and-municipal-law#ref794916" TargetMode="External"/><Relationship Id="rId4" Type="http://schemas.openxmlformats.org/officeDocument/2006/relationships/hyperlink" Target="https://www.britannica.com/topic/pacta-sunt-servand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file:///C:\Users\PERSONAL\OneDrive\The%20Matrix.%20The%20International%20Bill%20of%20Human%20Rights%20as%20domesticated%20under%20Uganda&#8217;s%20Supreme%20Law.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C:\Users\PERSONAL\OneDrive\Examples%20of%20HREA%20action).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efinitions.uslegal.com/n/nemo-tenetur-prodere-seipsu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160"/>
            <a:ext cx="9144000" cy="3200400"/>
          </a:xfrm>
        </p:spPr>
        <p:txBody>
          <a:bodyPr>
            <a:normAutofit fontScale="90000"/>
          </a:bodyPr>
          <a:lstStyle/>
          <a:p>
            <a:pPr lvl="0"/>
            <a:r>
              <a:rPr lang="en-US" b="1" kern="0" dirty="0" smtClean="0">
                <a:solidFill>
                  <a:prstClr val="black"/>
                </a:solidFill>
                <a:latin typeface="Cambria" pitchFamily="18" charset="0"/>
                <a:ea typeface="Cambria" pitchFamily="18" charset="0"/>
                <a:cs typeface="Times New Roman" panose="02020603050405020304" pitchFamily="18" charset="0"/>
              </a:rPr>
              <a:t/>
            </a:r>
            <a:br>
              <a:rPr lang="en-US" b="1" kern="0" dirty="0" smtClean="0">
                <a:solidFill>
                  <a:prstClr val="black"/>
                </a:solidFill>
                <a:latin typeface="Cambria" pitchFamily="18" charset="0"/>
                <a:ea typeface="Cambria" pitchFamily="18" charset="0"/>
                <a:cs typeface="Times New Roman" panose="02020603050405020304" pitchFamily="18" charset="0"/>
              </a:rPr>
            </a:br>
            <a:r>
              <a:rPr lang="en-US" b="1" kern="0" dirty="0" smtClean="0">
                <a:solidFill>
                  <a:prstClr val="black"/>
                </a:solidFill>
                <a:latin typeface="Cambria" pitchFamily="18" charset="0"/>
                <a:ea typeface="Cambria" pitchFamily="18" charset="0"/>
                <a:cs typeface="Times New Roman" panose="02020603050405020304" pitchFamily="18" charset="0"/>
              </a:rPr>
              <a:t> </a:t>
            </a:r>
            <a:r>
              <a:rPr lang="en-US" sz="4000" b="1" kern="0" dirty="0">
                <a:solidFill>
                  <a:prstClr val="black"/>
                </a:solidFill>
                <a:latin typeface="Cambria" pitchFamily="18" charset="0"/>
                <a:ea typeface="Cambria" pitchFamily="18" charset="0"/>
                <a:cs typeface="Times New Roman" panose="02020603050405020304" pitchFamily="18" charset="0"/>
              </a:rPr>
              <a:t>Human </a:t>
            </a:r>
            <a:r>
              <a:rPr lang="en-US" sz="4000" b="1" kern="0" dirty="0" smtClean="0">
                <a:solidFill>
                  <a:prstClr val="black"/>
                </a:solidFill>
                <a:latin typeface="Cambria" pitchFamily="18" charset="0"/>
                <a:ea typeface="Cambria" pitchFamily="18" charset="0"/>
                <a:cs typeface="Times New Roman" panose="02020603050405020304" pitchFamily="18" charset="0"/>
              </a:rPr>
              <a:t>Rights: The Law </a:t>
            </a:r>
            <a:r>
              <a:rPr lang="en-US" sz="4000" b="1" kern="0" dirty="0">
                <a:solidFill>
                  <a:prstClr val="black"/>
                </a:solidFill>
                <a:latin typeface="Cambria" pitchFamily="18" charset="0"/>
                <a:ea typeface="Cambria" pitchFamily="18" charset="0"/>
                <a:cs typeface="Times New Roman" panose="02020603050405020304" pitchFamily="18" charset="0"/>
              </a:rPr>
              <a:t>and Practice in Uganda</a:t>
            </a:r>
            <a:r>
              <a:rPr lang="en-US" b="1" kern="0" dirty="0" smtClean="0">
                <a:solidFill>
                  <a:prstClr val="black"/>
                </a:solidFill>
                <a:latin typeface="Cambria" pitchFamily="18" charset="0"/>
                <a:ea typeface="Cambria" pitchFamily="18" charset="0"/>
                <a:cs typeface="Times New Roman" panose="02020603050405020304" pitchFamily="18" charset="0"/>
              </a:rPr>
              <a:t/>
            </a:r>
            <a:br>
              <a:rPr lang="en-US" b="1" kern="0" dirty="0" smtClean="0">
                <a:solidFill>
                  <a:prstClr val="black"/>
                </a:solidFill>
                <a:latin typeface="Cambria" pitchFamily="18" charset="0"/>
                <a:ea typeface="Cambria" pitchFamily="18" charset="0"/>
                <a:cs typeface="Times New Roman" panose="02020603050405020304" pitchFamily="18" charset="0"/>
              </a:rPr>
            </a:br>
            <a:r>
              <a:rPr lang="en-US" sz="2700" kern="0" dirty="0" err="1" smtClean="0">
                <a:solidFill>
                  <a:prstClr val="black"/>
                </a:solidFill>
                <a:latin typeface="Times New Roman" panose="02020603050405020304" pitchFamily="18" charset="0"/>
                <a:ea typeface="Cambria" pitchFamily="18" charset="0"/>
                <a:cs typeface="Times New Roman" panose="02020603050405020304" pitchFamily="18" charset="0"/>
              </a:rPr>
              <a:t>Dr</a:t>
            </a:r>
            <a:r>
              <a:rPr lang="en-US" sz="2700" kern="0" dirty="0" smtClean="0">
                <a:solidFill>
                  <a:prstClr val="black"/>
                </a:solidFill>
                <a:latin typeface="Times New Roman" panose="02020603050405020304" pitchFamily="18" charset="0"/>
                <a:ea typeface="Cambria" pitchFamily="18" charset="0"/>
                <a:cs typeface="Times New Roman" panose="02020603050405020304" pitchFamily="18" charset="0"/>
              </a:rPr>
              <a:t> </a:t>
            </a:r>
            <a:r>
              <a:rPr lang="en-US" sz="2700" kern="0" dirty="0" err="1" smtClean="0">
                <a:solidFill>
                  <a:prstClr val="black"/>
                </a:solidFill>
                <a:latin typeface="Times New Roman" panose="02020603050405020304" pitchFamily="18" charset="0"/>
                <a:ea typeface="Cambria" pitchFamily="18" charset="0"/>
                <a:cs typeface="Times New Roman" panose="02020603050405020304" pitchFamily="18" charset="0"/>
              </a:rPr>
              <a:t>Nakibuule</a:t>
            </a:r>
            <a:r>
              <a:rPr lang="en-US" sz="2700" kern="0" dirty="0" smtClean="0">
                <a:solidFill>
                  <a:prstClr val="black"/>
                </a:solidFill>
                <a:latin typeface="Times New Roman" panose="02020603050405020304" pitchFamily="18" charset="0"/>
                <a:ea typeface="Cambria" pitchFamily="18" charset="0"/>
                <a:cs typeface="Times New Roman" panose="02020603050405020304" pitchFamily="18" charset="0"/>
              </a:rPr>
              <a:t> Gladys Kisekka, Deputy Registrar , Research, Judicial Training Institute, Judiciary Service, Uganda</a:t>
            </a:r>
            <a:r>
              <a:rPr kumimoji="0" lang="en-US" sz="27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r>
            <a:br>
              <a:rPr kumimoji="0" lang="en-US" sz="27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dirty="0" smtClean="0">
                <a:latin typeface="Cambria" pitchFamily="18" charset="0"/>
                <a:ea typeface="Cambria" pitchFamily="18" charset="0"/>
              </a:rPr>
              <a:t> INDUCTION Training </a:t>
            </a:r>
            <a:r>
              <a:rPr lang="en-US" b="1" dirty="0">
                <a:latin typeface="Cambria" pitchFamily="18" charset="0"/>
                <a:ea typeface="Cambria" pitchFamily="18" charset="0"/>
              </a:rPr>
              <a:t>Workshop </a:t>
            </a:r>
            <a:r>
              <a:rPr lang="en-US" b="1" dirty="0" smtClean="0">
                <a:latin typeface="Cambria" pitchFamily="18" charset="0"/>
                <a:ea typeface="Cambria" pitchFamily="18" charset="0"/>
              </a:rPr>
              <a:t>for NEWLY APPOINTED MAGISTRATES GRADE ONES </a:t>
            </a:r>
            <a:r>
              <a:rPr lang="en-US" b="1" dirty="0">
                <a:latin typeface="Cambria" pitchFamily="18" charset="0"/>
                <a:ea typeface="Cambria" pitchFamily="18" charset="0"/>
              </a:rPr>
              <a:t>And CHIEF MAGISTRATES</a:t>
            </a:r>
            <a:br>
              <a:rPr lang="en-US" b="1" dirty="0">
                <a:latin typeface="Cambria" pitchFamily="18" charset="0"/>
                <a:ea typeface="Cambria" pitchFamily="18" charset="0"/>
              </a:rPr>
            </a:br>
            <a:r>
              <a:rPr lang="en-US" b="1" dirty="0" smtClean="0">
                <a:latin typeface="Cambria" pitchFamily="18" charset="0"/>
                <a:ea typeface="Cambria" pitchFamily="18" charset="0"/>
              </a:rPr>
              <a:t>COLLINE HOTEL MUKONO</a:t>
            </a:r>
            <a:endParaRPr lang="en-US" dirty="0">
              <a:latin typeface="Cambria" pitchFamily="18" charset="0"/>
              <a:ea typeface="Cambria" pitchFamily="18" charset="0"/>
            </a:endParaRPr>
          </a:p>
          <a:p>
            <a:r>
              <a:rPr lang="en-US" dirty="0" smtClean="0">
                <a:latin typeface="Cambria" pitchFamily="18" charset="0"/>
                <a:ea typeface="Cambria" pitchFamily="18" charset="0"/>
              </a:rPr>
              <a:t>March  4, 2025</a:t>
            </a:r>
            <a:endParaRPr lang="en-US" dirty="0">
              <a:latin typeface="Cambria" pitchFamily="18" charset="0"/>
              <a:ea typeface="Cambria" pitchFamily="18" charset="0"/>
            </a:endParaRPr>
          </a:p>
          <a:p>
            <a:endParaRPr lang="en-US" dirty="0"/>
          </a:p>
        </p:txBody>
      </p:sp>
    </p:spTree>
    <p:extLst>
      <p:ext uri="{BB962C8B-B14F-4D97-AF65-F5344CB8AC3E}">
        <p14:creationId xmlns:p14="http://schemas.microsoft.com/office/powerpoint/2010/main" val="9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smtClean="0">
                <a:latin typeface="Algerian" panose="04020705040A02060702" pitchFamily="82" charset="0"/>
                <a:cs typeface="Arial" panose="020B0604020202020204" pitchFamily="34" charset="0"/>
              </a:rPr>
              <a:t>Brief Background</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9515"/>
            <a:ext cx="12038274" cy="6941771"/>
          </a:xfrm>
        </p:spPr>
        <p:txBody>
          <a:bodyPr>
            <a:noAutofit/>
          </a:bodyPr>
          <a:lstStyle/>
          <a:p>
            <a:pPr lvl="0" algn="just">
              <a:lnSpc>
                <a:spcPct val="100000"/>
              </a:lnSpc>
              <a:spcBef>
                <a:spcPts val="0"/>
              </a:spcBef>
              <a:buClr>
                <a:prstClr val="black"/>
              </a:buClr>
            </a:pPr>
            <a:endParaRPr lang="en-US" sz="3000" cap="none" dirty="0">
              <a:solidFill>
                <a:prstClr val="black"/>
              </a:solidFill>
              <a:latin typeface="Arial" panose="020B0604020202020204" pitchFamily="34" charset="0"/>
              <a:cs typeface="Arial" panose="020B0604020202020204" pitchFamily="34" charset="0"/>
            </a:endParaRPr>
          </a:p>
          <a:p>
            <a:pPr marL="457200" indent="-457200" algn="just">
              <a:lnSpc>
                <a:spcPct val="100000"/>
              </a:lnSpc>
              <a:spcBef>
                <a:spcPts val="0"/>
              </a:spcBef>
              <a:buFont typeface="Wingdings" panose="05000000000000000000" pitchFamily="2" charset="2"/>
              <a:buChar char="q"/>
            </a:pPr>
            <a:r>
              <a:rPr lang="en-US" sz="4400" cap="none" dirty="0" smtClean="0">
                <a:solidFill>
                  <a:prstClr val="black"/>
                </a:solidFill>
                <a:latin typeface="Arial" panose="020B0604020202020204" pitchFamily="34" charset="0"/>
                <a:cs typeface="Arial" panose="020B0604020202020204" pitchFamily="34" charset="0"/>
              </a:rPr>
              <a:t>Given </a:t>
            </a:r>
            <a:r>
              <a:rPr lang="en-US" sz="4400" cap="none" dirty="0">
                <a:solidFill>
                  <a:prstClr val="black"/>
                </a:solidFill>
                <a:latin typeface="Arial" panose="020B0604020202020204" pitchFamily="34" charset="0"/>
                <a:cs typeface="Arial" panose="020B0604020202020204" pitchFamily="34" charset="0"/>
              </a:rPr>
              <a:t>the overwhelming embracement globally, the </a:t>
            </a:r>
            <a:r>
              <a:rPr lang="en-US" sz="4400" cap="none" dirty="0" err="1">
                <a:solidFill>
                  <a:prstClr val="black"/>
                </a:solidFill>
                <a:latin typeface="Arial" panose="020B0604020202020204" pitchFamily="34" charset="0"/>
                <a:cs typeface="Arial" panose="020B0604020202020204" pitchFamily="34" charset="0"/>
              </a:rPr>
              <a:t>UDHR</a:t>
            </a:r>
            <a:r>
              <a:rPr lang="en-US" sz="4400" cap="none" dirty="0">
                <a:solidFill>
                  <a:prstClr val="black"/>
                </a:solidFill>
                <a:latin typeface="Arial" panose="020B0604020202020204" pitchFamily="34" charset="0"/>
                <a:cs typeface="Arial" panose="020B0604020202020204" pitchFamily="34" charset="0"/>
              </a:rPr>
              <a:t>, </a:t>
            </a:r>
            <a:r>
              <a:rPr lang="en-US" sz="4400" cap="none" dirty="0" err="1">
                <a:solidFill>
                  <a:prstClr val="black"/>
                </a:solidFill>
                <a:latin typeface="Arial" panose="020B0604020202020204" pitchFamily="34" charset="0"/>
                <a:cs typeface="Arial" panose="020B0604020202020204" pitchFamily="34" charset="0"/>
              </a:rPr>
              <a:t>ICCPR</a:t>
            </a:r>
            <a:r>
              <a:rPr lang="en-US" sz="4400" cap="none" dirty="0">
                <a:solidFill>
                  <a:prstClr val="black"/>
                </a:solidFill>
                <a:latin typeface="Arial" panose="020B0604020202020204" pitchFamily="34" charset="0"/>
                <a:cs typeface="Arial" panose="020B0604020202020204" pitchFamily="34" charset="0"/>
              </a:rPr>
              <a:t> and </a:t>
            </a:r>
            <a:r>
              <a:rPr lang="en-US" sz="4400" cap="none" dirty="0" err="1">
                <a:solidFill>
                  <a:prstClr val="black"/>
                </a:solidFill>
                <a:latin typeface="Arial" panose="020B0604020202020204" pitchFamily="34" charset="0"/>
                <a:cs typeface="Arial" panose="020B0604020202020204" pitchFamily="34" charset="0"/>
              </a:rPr>
              <a:t>ICESCR</a:t>
            </a:r>
            <a:r>
              <a:rPr lang="en-US" sz="4400" cap="none" dirty="0">
                <a:solidFill>
                  <a:prstClr val="black"/>
                </a:solidFill>
                <a:latin typeface="Arial" panose="020B0604020202020204" pitchFamily="34" charset="0"/>
                <a:cs typeface="Arial" panose="020B0604020202020204" pitchFamily="34" charset="0"/>
              </a:rPr>
              <a:t> are generally referred to as the International Bill of Human </a:t>
            </a:r>
            <a:r>
              <a:rPr lang="en-US" sz="4400" cap="none" dirty="0" smtClean="0">
                <a:solidFill>
                  <a:prstClr val="black"/>
                </a:solidFill>
                <a:latin typeface="Arial" panose="020B0604020202020204" pitchFamily="34" charset="0"/>
                <a:cs typeface="Arial" panose="020B0604020202020204" pitchFamily="34" charset="0"/>
              </a:rPr>
              <a:t>Rights</a:t>
            </a:r>
          </a:p>
          <a:p>
            <a:pPr algn="just">
              <a:lnSpc>
                <a:spcPct val="100000"/>
              </a:lnSpc>
              <a:spcBef>
                <a:spcPts val="0"/>
              </a:spcBef>
            </a:pPr>
            <a:endParaRPr lang="en-GB" sz="4400" cap="none" dirty="0">
              <a:solidFill>
                <a:prstClr val="black"/>
              </a:solidFill>
              <a:latin typeface="Arial" panose="020B0604020202020204" pitchFamily="34" charset="0"/>
              <a:cs typeface="Arial" panose="020B0604020202020204" pitchFamily="34" charset="0"/>
            </a:endParaRPr>
          </a:p>
          <a:p>
            <a:pPr lvl="2" algn="just">
              <a:lnSpc>
                <a:spcPct val="100000"/>
              </a:lnSpc>
              <a:spcBef>
                <a:spcPts val="0"/>
              </a:spcBef>
            </a:pPr>
            <a:r>
              <a:rPr lang="en-GB" sz="4400" cap="none" dirty="0" smtClean="0">
                <a:solidFill>
                  <a:prstClr val="black"/>
                </a:solidFill>
                <a:latin typeface="Arial" panose="020B0604020202020204" pitchFamily="34" charset="0"/>
                <a:cs typeface="Arial" panose="020B0604020202020204" pitchFamily="34" charset="0"/>
              </a:rPr>
              <a:t>e.g. the </a:t>
            </a:r>
            <a:r>
              <a:rPr lang="en-US" sz="4400" cap="none" dirty="0" err="1" smtClean="0">
                <a:solidFill>
                  <a:prstClr val="black"/>
                </a:solidFill>
                <a:latin typeface="Arial" panose="020B0604020202020204" pitchFamily="34" charset="0"/>
                <a:cs typeface="Arial" panose="020B0604020202020204" pitchFamily="34" charset="0"/>
                <a:hlinkClick r:id="rId3" tooltip="ICCPR Status"/>
              </a:rPr>
              <a:t>ICCPR</a:t>
            </a:r>
            <a:r>
              <a:rPr lang="en-US" sz="4400" cap="none" dirty="0" smtClean="0">
                <a:solidFill>
                  <a:prstClr val="black"/>
                </a:solidFill>
                <a:latin typeface="Arial" panose="020B0604020202020204" pitchFamily="34" charset="0"/>
                <a:cs typeface="Arial" panose="020B0604020202020204" pitchFamily="34" charset="0"/>
                <a:hlinkClick r:id="rId3" tooltip="ICCPR Status"/>
              </a:rPr>
              <a:t> status</a:t>
            </a:r>
            <a:r>
              <a:rPr lang="en-US" sz="4400" cap="none" dirty="0" smtClean="0">
                <a:solidFill>
                  <a:prstClr val="black"/>
                </a:solidFill>
                <a:latin typeface="Arial" panose="020B0604020202020204" pitchFamily="34" charset="0"/>
                <a:cs typeface="Arial" panose="020B0604020202020204" pitchFamily="34" charset="0"/>
              </a:rPr>
              <a:t> </a:t>
            </a:r>
            <a:r>
              <a:rPr lang="en-US" sz="4400" cap="none" dirty="0">
                <a:solidFill>
                  <a:prstClr val="black"/>
                </a:solidFill>
                <a:latin typeface="Arial" panose="020B0604020202020204" pitchFamily="34" charset="0"/>
                <a:cs typeface="Arial" panose="020B0604020202020204" pitchFamily="34" charset="0"/>
              </a:rPr>
              <a:t>as </a:t>
            </a:r>
            <a:r>
              <a:rPr lang="en-US" sz="4400" cap="none" dirty="0" smtClean="0">
                <a:solidFill>
                  <a:prstClr val="black"/>
                </a:solidFill>
                <a:latin typeface="Arial" panose="020B0604020202020204" pitchFamily="34" charset="0"/>
                <a:cs typeface="Arial" panose="020B0604020202020204" pitchFamily="34" charset="0"/>
              </a:rPr>
              <a:t>of date is that </a:t>
            </a:r>
            <a:r>
              <a:rPr lang="en-US" sz="4400" cap="none" dirty="0">
                <a:solidFill>
                  <a:prstClr val="black"/>
                </a:solidFill>
                <a:latin typeface="Arial" panose="020B0604020202020204" pitchFamily="34" charset="0"/>
                <a:cs typeface="Arial" panose="020B0604020202020204" pitchFamily="34" charset="0"/>
              </a:rPr>
              <a:t>out of </a:t>
            </a:r>
            <a:r>
              <a:rPr lang="en-US" sz="4400" cap="none" dirty="0" smtClean="0">
                <a:solidFill>
                  <a:prstClr val="black"/>
                </a:solidFill>
                <a:latin typeface="Arial" panose="020B0604020202020204" pitchFamily="34" charset="0"/>
                <a:cs typeface="Arial" panose="020B0604020202020204" pitchFamily="34" charset="0"/>
              </a:rPr>
              <a:t>the estimated 195 </a:t>
            </a:r>
            <a:r>
              <a:rPr lang="en-US" sz="4400" cap="none" dirty="0">
                <a:solidFill>
                  <a:prstClr val="black"/>
                </a:solidFill>
                <a:latin typeface="Arial" panose="020B0604020202020204" pitchFamily="34" charset="0"/>
                <a:cs typeface="Arial" panose="020B0604020202020204" pitchFamily="34" charset="0"/>
              </a:rPr>
              <a:t>countries </a:t>
            </a:r>
            <a:r>
              <a:rPr lang="en-US" sz="4400" cap="none" dirty="0" smtClean="0">
                <a:solidFill>
                  <a:prstClr val="black"/>
                </a:solidFill>
                <a:latin typeface="Arial" panose="020B0604020202020204" pitchFamily="34" charset="0"/>
                <a:cs typeface="Arial" panose="020B0604020202020204" pitchFamily="34" charset="0"/>
              </a:rPr>
              <a:t>globally, </a:t>
            </a:r>
            <a:r>
              <a:rPr lang="en-US" sz="4400" cap="none" dirty="0">
                <a:solidFill>
                  <a:prstClr val="black"/>
                </a:solidFill>
                <a:latin typeface="Arial" panose="020B0604020202020204" pitchFamily="34" charset="0"/>
                <a:cs typeface="Arial" panose="020B0604020202020204" pitchFamily="34" charset="0"/>
              </a:rPr>
              <a:t>173 are state parties, 74 of them signatories. </a:t>
            </a:r>
          </a:p>
          <a:p>
            <a:pPr lvl="1" algn="just">
              <a:lnSpc>
                <a:spcPct val="100000"/>
              </a:lnSpc>
              <a:spcBef>
                <a:spcPts val="0"/>
              </a:spcBef>
            </a:pPr>
            <a:endParaRPr lang="en-US" sz="4400" cap="none" dirty="0" smtClean="0">
              <a:solidFill>
                <a:prstClr val="black"/>
              </a:solidFill>
              <a:latin typeface="Arial" panose="020B0604020202020204" pitchFamily="34" charset="0"/>
              <a:cs typeface="Arial" panose="020B0604020202020204" pitchFamily="34" charset="0"/>
            </a:endParaRPr>
          </a:p>
          <a:p>
            <a:pPr algn="just">
              <a:lnSpc>
                <a:spcPct val="100000"/>
              </a:lnSpc>
              <a:spcBef>
                <a:spcPts val="0"/>
              </a:spcBef>
            </a:pPr>
            <a:endParaRPr lang="en-US" sz="4400"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20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590104" cy="407502"/>
          </a:xfrm>
        </p:spPr>
        <p:txBody>
          <a:bodyPr>
            <a:normAutofit fontScale="90000"/>
          </a:bodyPr>
          <a:lstStyle/>
          <a:p>
            <a:pPr>
              <a:lnSpc>
                <a:spcPct val="100000"/>
              </a:lnSpc>
            </a:pPr>
            <a:r>
              <a:rPr lang="en-GB" sz="3200" cap="none" dirty="0" smtClean="0">
                <a:latin typeface="Algerian" panose="04020705040A02060702" pitchFamily="82" charset="0"/>
                <a:cs typeface="Arial" panose="020B0604020202020204" pitchFamily="34" charset="0"/>
              </a:rPr>
              <a:t>Concretising HRs in </a:t>
            </a:r>
            <a:r>
              <a:rPr lang="en-GB" sz="3200" cap="none" dirty="0" err="1" smtClean="0">
                <a:latin typeface="Algerian" panose="04020705040A02060702" pitchFamily="82" charset="0"/>
                <a:cs typeface="Arial" panose="020B0604020202020204" pitchFamily="34" charset="0"/>
              </a:rPr>
              <a:t>il</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487017"/>
            <a:ext cx="12038274" cy="6534269"/>
          </a:xfrm>
        </p:spPr>
        <p:txBody>
          <a:bodyPr>
            <a:noAutofit/>
          </a:bodyPr>
          <a:lstStyle/>
          <a:p>
            <a:pPr marL="457200" indent="-457200" algn="just">
              <a:lnSpc>
                <a:spcPct val="100000"/>
              </a:lnSpc>
              <a:spcBef>
                <a:spcPts val="0"/>
              </a:spcBef>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This </a:t>
            </a:r>
            <a:r>
              <a:rPr lang="en-US" sz="3600" cap="none" dirty="0">
                <a:solidFill>
                  <a:prstClr val="black"/>
                </a:solidFill>
                <a:latin typeface="Arial" panose="020B0604020202020204" pitchFamily="34" charset="0"/>
                <a:cs typeface="Arial" panose="020B0604020202020204" pitchFamily="34" charset="0"/>
              </a:rPr>
              <a:t>International Bill of Human </a:t>
            </a:r>
            <a:r>
              <a:rPr lang="en-US" sz="3600" cap="none" dirty="0" smtClean="0">
                <a:solidFill>
                  <a:prstClr val="black"/>
                </a:solidFill>
                <a:latin typeface="Arial" panose="020B0604020202020204" pitchFamily="34" charset="0"/>
                <a:cs typeface="Arial" panose="020B0604020202020204" pitchFamily="34" charset="0"/>
              </a:rPr>
              <a:t>Rights</a:t>
            </a:r>
            <a:r>
              <a:rPr lang="en-GB" sz="3600" cap="none" dirty="0">
                <a:solidFill>
                  <a:prstClr val="black"/>
                </a:solidFill>
                <a:latin typeface="Arial" panose="020B0604020202020204" pitchFamily="34" charset="0"/>
                <a:cs typeface="Arial" panose="020B0604020202020204" pitchFamily="34" charset="0"/>
              </a:rPr>
              <a:t> </a:t>
            </a:r>
            <a:r>
              <a:rPr lang="en-GB" sz="3600" cap="none" dirty="0" smtClean="0">
                <a:solidFill>
                  <a:prstClr val="black"/>
                </a:solidFill>
                <a:latin typeface="Arial" panose="020B0604020202020204" pitchFamily="34" charset="0"/>
                <a:cs typeface="Arial" panose="020B0604020202020204" pitchFamily="34" charset="0"/>
              </a:rPr>
              <a:t>has </a:t>
            </a:r>
            <a:r>
              <a:rPr lang="en-US" sz="3800" cap="none" dirty="0" smtClean="0">
                <a:solidFill>
                  <a:prstClr val="black"/>
                </a:solidFill>
                <a:latin typeface="Arial" panose="020B0604020202020204" pitchFamily="34" charset="0"/>
                <a:cs typeface="Arial" panose="020B0604020202020204" pitchFamily="34" charset="0"/>
              </a:rPr>
              <a:t>informed </a:t>
            </a:r>
            <a:r>
              <a:rPr lang="en-US" sz="3800" cap="none" dirty="0">
                <a:solidFill>
                  <a:prstClr val="black"/>
                </a:solidFill>
                <a:latin typeface="Arial" panose="020B0604020202020204" pitchFamily="34" charset="0"/>
                <a:cs typeface="Arial" panose="020B0604020202020204" pitchFamily="34" charset="0"/>
              </a:rPr>
              <a:t>international, and regional instruments, and state human rights </a:t>
            </a:r>
            <a:r>
              <a:rPr lang="en-US" sz="3800" cap="none" dirty="0" smtClean="0">
                <a:solidFill>
                  <a:prstClr val="black"/>
                </a:solidFill>
                <a:latin typeface="Arial" panose="020B0604020202020204" pitchFamily="34" charset="0"/>
                <a:cs typeface="Arial" panose="020B0604020202020204" pitchFamily="34" charset="0"/>
              </a:rPr>
              <a:t>laws</a:t>
            </a:r>
          </a:p>
          <a:p>
            <a:pPr marL="457200" indent="-457200" algn="just">
              <a:lnSpc>
                <a:spcPct val="100000"/>
              </a:lnSpc>
              <a:spcBef>
                <a:spcPts val="0"/>
              </a:spcBef>
              <a:buFont typeface="Wingdings" panose="05000000000000000000" pitchFamily="2" charset="2"/>
              <a:buChar char="q"/>
            </a:pPr>
            <a:r>
              <a:rPr lang="en-US" sz="3800" cap="none" dirty="0" smtClean="0">
                <a:solidFill>
                  <a:prstClr val="black"/>
                </a:solidFill>
                <a:latin typeface="Arial" panose="020B0604020202020204" pitchFamily="34" charset="0"/>
                <a:cs typeface="Arial" panose="020B0604020202020204" pitchFamily="34" charset="0"/>
              </a:rPr>
              <a:t>This </a:t>
            </a:r>
            <a:r>
              <a:rPr lang="en-US" sz="3800" cap="none" dirty="0">
                <a:solidFill>
                  <a:prstClr val="black"/>
                </a:solidFill>
                <a:latin typeface="Arial" panose="020B0604020202020204" pitchFamily="34" charset="0"/>
                <a:cs typeface="Arial" panose="020B0604020202020204" pitchFamily="34" charset="0"/>
              </a:rPr>
              <a:t>primary international and domestic legal framework is further enabled by international, regional and domestic enabling Statutes (The Human Rights (Enforcement) Act, 2019. [</a:t>
            </a:r>
            <a:r>
              <a:rPr lang="en-US" sz="3800" cap="none" dirty="0" err="1">
                <a:solidFill>
                  <a:prstClr val="black"/>
                </a:solidFill>
                <a:latin typeface="Arial" panose="020B0604020202020204" pitchFamily="34" charset="0"/>
                <a:cs typeface="Arial" panose="020B0604020202020204" pitchFamily="34" charset="0"/>
              </a:rPr>
              <a:t>HREA</a:t>
            </a:r>
            <a:r>
              <a:rPr lang="en-US" sz="3800" cap="none" dirty="0">
                <a:solidFill>
                  <a:prstClr val="black"/>
                </a:solidFill>
                <a:latin typeface="Arial" panose="020B0604020202020204" pitchFamily="34" charset="0"/>
                <a:cs typeface="Arial" panose="020B0604020202020204" pitchFamily="34" charset="0"/>
              </a:rPr>
              <a:t>] Uganda Gazette CXII (58) November 15, 2019, now (See: 7th </a:t>
            </a:r>
            <a:r>
              <a:rPr lang="en-US" sz="3800" cap="none" dirty="0" err="1">
                <a:solidFill>
                  <a:prstClr val="black"/>
                </a:solidFill>
                <a:latin typeface="Arial" panose="020B0604020202020204" pitchFamily="34" charset="0"/>
                <a:cs typeface="Arial" panose="020B0604020202020204" pitchFamily="34" charset="0"/>
              </a:rPr>
              <a:t>edn</a:t>
            </a:r>
            <a:r>
              <a:rPr lang="en-US" sz="3800" cap="none" dirty="0">
                <a:solidFill>
                  <a:prstClr val="black"/>
                </a:solidFill>
                <a:latin typeface="Arial" panose="020B0604020202020204" pitchFamily="34" charset="0"/>
                <a:cs typeface="Arial" panose="020B0604020202020204" pitchFamily="34" charset="0"/>
              </a:rPr>
              <a:t> Laws of Uganda </a:t>
            </a:r>
            <a:r>
              <a:rPr lang="en-US" sz="3800" cap="none" dirty="0" smtClean="0">
                <a:solidFill>
                  <a:prstClr val="black"/>
                </a:solidFill>
                <a:latin typeface="Arial" panose="020B0604020202020204" pitchFamily="34" charset="0"/>
                <a:cs typeface="Arial" panose="020B0604020202020204" pitchFamily="34" charset="0"/>
              </a:rPr>
              <a:t>2024, </a:t>
            </a:r>
            <a:r>
              <a:rPr lang="en-US" sz="3800" cap="none" dirty="0">
                <a:solidFill>
                  <a:prstClr val="black"/>
                </a:solidFill>
                <a:latin typeface="Arial" panose="020B0604020202020204" pitchFamily="34" charset="0"/>
                <a:cs typeface="Arial" panose="020B0604020202020204" pitchFamily="34" charset="0"/>
              </a:rPr>
              <a:t>Cap 12</a:t>
            </a:r>
            <a:r>
              <a:rPr lang="en-US" sz="3800" cap="none" dirty="0" smtClean="0">
                <a:solidFill>
                  <a:prstClr val="black"/>
                </a:solidFill>
                <a:latin typeface="Arial" panose="020B0604020202020204" pitchFamily="34" charset="0"/>
                <a:cs typeface="Arial" panose="020B0604020202020204" pitchFamily="34" charset="0"/>
              </a:rPr>
              <a:t>)., </a:t>
            </a:r>
            <a:r>
              <a:rPr lang="en-US" sz="3800" cap="none" dirty="0">
                <a:solidFill>
                  <a:prstClr val="black"/>
                </a:solidFill>
                <a:latin typeface="Arial" panose="020B0604020202020204" pitchFamily="34" charset="0"/>
                <a:cs typeface="Arial" panose="020B0604020202020204" pitchFamily="34" charset="0"/>
              </a:rPr>
              <a:t>Rules, </a:t>
            </a:r>
            <a:r>
              <a:rPr lang="en-US" sz="3800" cap="none" dirty="0" smtClean="0">
                <a:solidFill>
                  <a:prstClr val="black"/>
                </a:solidFill>
                <a:latin typeface="Arial" panose="020B0604020202020204" pitchFamily="34" charset="0"/>
                <a:cs typeface="Arial" panose="020B0604020202020204" pitchFamily="34" charset="0"/>
              </a:rPr>
              <a:t>and case law( to give examples of the case law later) that </a:t>
            </a:r>
            <a:r>
              <a:rPr lang="en-US" sz="3800" cap="none" dirty="0">
                <a:solidFill>
                  <a:prstClr val="black"/>
                </a:solidFill>
                <a:latin typeface="Arial" panose="020B0604020202020204" pitchFamily="34" charset="0"/>
                <a:cs typeface="Arial" panose="020B0604020202020204" pitchFamily="34" charset="0"/>
              </a:rPr>
              <a:t>explain them, resulting from their replicated </a:t>
            </a:r>
            <a:r>
              <a:rPr lang="en-US" sz="3800" cap="none" dirty="0" smtClean="0">
                <a:solidFill>
                  <a:prstClr val="black"/>
                </a:solidFill>
                <a:latin typeface="Arial" panose="020B0604020202020204" pitchFamily="34" charset="0"/>
                <a:cs typeface="Arial" panose="020B0604020202020204" pitchFamily="34" charset="0"/>
              </a:rPr>
              <a:t>matrix. </a:t>
            </a:r>
          </a:p>
        </p:txBody>
      </p:sp>
    </p:spTree>
    <p:extLst>
      <p:ext uri="{BB962C8B-B14F-4D97-AF65-F5344CB8AC3E}">
        <p14:creationId xmlns:p14="http://schemas.microsoft.com/office/powerpoint/2010/main" val="2295149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590104" cy="407502"/>
          </a:xfrm>
        </p:spPr>
        <p:txBody>
          <a:bodyPr>
            <a:normAutofit fontScale="90000"/>
          </a:bodyPr>
          <a:lstStyle/>
          <a:p>
            <a:pPr>
              <a:lnSpc>
                <a:spcPct val="100000"/>
              </a:lnSpc>
            </a:pPr>
            <a:r>
              <a:rPr lang="en-GB" sz="3200" cap="none" dirty="0" smtClean="0">
                <a:latin typeface="Algerian" panose="04020705040A02060702" pitchFamily="82" charset="0"/>
                <a:cs typeface="Arial" panose="020B0604020202020204" pitchFamily="34" charset="0"/>
              </a:rPr>
              <a:t>Concretising HRs in </a:t>
            </a:r>
            <a:r>
              <a:rPr lang="en-GB" sz="3200" cap="none" dirty="0" err="1" smtClean="0">
                <a:latin typeface="Algerian" panose="04020705040A02060702" pitchFamily="82" charset="0"/>
                <a:cs typeface="Arial" panose="020B0604020202020204" pitchFamily="34" charset="0"/>
              </a:rPr>
              <a:t>il</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357809"/>
            <a:ext cx="12038274" cy="6663477"/>
          </a:xfrm>
        </p:spPr>
        <p:txBody>
          <a:bodyPr>
            <a:noAutofit/>
          </a:bodyPr>
          <a:lstStyle/>
          <a:p>
            <a:pPr marL="457200" indent="-457200" algn="just">
              <a:lnSpc>
                <a:spcPct val="100000"/>
              </a:lnSpc>
              <a:spcBef>
                <a:spcPts val="0"/>
              </a:spcBef>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to illustrate</a:t>
            </a:r>
            <a:r>
              <a:rPr lang="en-US" sz="3800" cap="none" dirty="0" smtClean="0">
                <a:solidFill>
                  <a:prstClr val="black"/>
                </a:solidFill>
                <a:latin typeface="Arial" panose="020B0604020202020204" pitchFamily="34" charset="0"/>
                <a:cs typeface="Arial" panose="020B0604020202020204" pitchFamily="34" charset="0"/>
              </a:rPr>
              <a:t> </a:t>
            </a:r>
            <a:r>
              <a:rPr lang="en-US" sz="3800" cap="none" dirty="0" err="1" smtClean="0">
                <a:solidFill>
                  <a:prstClr val="black"/>
                </a:solidFill>
                <a:latin typeface="Arial" panose="020B0604020202020204" pitchFamily="34" charset="0"/>
                <a:cs typeface="Arial" panose="020B0604020202020204" pitchFamily="34" charset="0"/>
              </a:rPr>
              <a:t>e.g</a:t>
            </a:r>
            <a:r>
              <a:rPr lang="en-US" sz="3800" cap="none" dirty="0" smtClean="0">
                <a:solidFill>
                  <a:prstClr val="black"/>
                </a:solidFill>
                <a:latin typeface="Arial" panose="020B0604020202020204" pitchFamily="34" charset="0"/>
                <a:cs typeface="Arial" panose="020B0604020202020204" pitchFamily="34" charset="0"/>
              </a:rPr>
              <a:t>, on  </a:t>
            </a:r>
            <a:r>
              <a:rPr lang="en-US" sz="3800" cap="none" dirty="0">
                <a:solidFill>
                  <a:prstClr val="black"/>
                </a:solidFill>
                <a:latin typeface="Arial" panose="020B0604020202020204" pitchFamily="34" charset="0"/>
                <a:cs typeface="Arial" panose="020B0604020202020204" pitchFamily="34" charset="0"/>
              </a:rPr>
              <a:t>the right to a fair hearing.  </a:t>
            </a:r>
          </a:p>
          <a:p>
            <a:pPr marL="1828800" lvl="3" indent="-457200" algn="just">
              <a:lnSpc>
                <a:spcPct val="100000"/>
              </a:lnSpc>
              <a:spcBef>
                <a:spcPts val="0"/>
              </a:spcBef>
              <a:buFont typeface="Wingdings" panose="05000000000000000000" pitchFamily="2" charset="2"/>
              <a:buChar char="ü"/>
            </a:pPr>
            <a:r>
              <a:rPr lang="en-US" sz="3200" cap="none" dirty="0">
                <a:solidFill>
                  <a:prstClr val="black"/>
                </a:solidFill>
                <a:latin typeface="Arial" panose="020B0604020202020204" pitchFamily="34" charset="0"/>
                <a:cs typeface="Arial" panose="020B0604020202020204" pitchFamily="34" charset="0"/>
              </a:rPr>
              <a:t>ECHR(Council of Europe, European Convention for the Protection of Human Rights and Fundamental Freedoms, as amended by Protocols Nos. 11 and 14, 4 November 1950, (ECHR), Art. 6; </a:t>
            </a:r>
            <a:endParaRPr lang="en-US" sz="3200" cap="none" dirty="0" smtClean="0">
              <a:solidFill>
                <a:prstClr val="black"/>
              </a:solidFill>
              <a:latin typeface="Arial" panose="020B0604020202020204" pitchFamily="34" charset="0"/>
              <a:cs typeface="Arial" panose="020B0604020202020204" pitchFamily="34" charset="0"/>
            </a:endParaRPr>
          </a:p>
          <a:p>
            <a:pPr marL="1828800" lvl="3" indent="-457200" algn="just">
              <a:lnSpc>
                <a:spcPct val="100000"/>
              </a:lnSpc>
              <a:spcBef>
                <a:spcPts val="0"/>
              </a:spcBef>
              <a:buFont typeface="Wingdings" panose="05000000000000000000" pitchFamily="2" charset="2"/>
              <a:buChar char="ü"/>
            </a:pPr>
            <a:r>
              <a:rPr lang="en-US" sz="3200" cap="none" dirty="0" smtClean="0">
                <a:solidFill>
                  <a:prstClr val="black"/>
                </a:solidFill>
                <a:latin typeface="Arial" panose="020B0604020202020204" pitchFamily="34" charset="0"/>
                <a:cs typeface="Arial" panose="020B0604020202020204" pitchFamily="34" charset="0"/>
              </a:rPr>
              <a:t>Banjul </a:t>
            </a:r>
            <a:r>
              <a:rPr lang="en-US" sz="3200" cap="none" dirty="0">
                <a:solidFill>
                  <a:prstClr val="black"/>
                </a:solidFill>
                <a:latin typeface="Arial" panose="020B0604020202020204" pitchFamily="34" charset="0"/>
                <a:cs typeface="Arial" panose="020B0604020202020204" pitchFamily="34" charset="0"/>
              </a:rPr>
              <a:t>Charter, Art. 7,  (African Union. 1981. “African Charter on Human and Peoples' Rights ("Banjul Charter")”, CAB/LEG/67/3 rev. 5, 21 </a:t>
            </a:r>
            <a:r>
              <a:rPr lang="en-US" sz="3200" cap="none" dirty="0" err="1">
                <a:solidFill>
                  <a:prstClr val="black"/>
                </a:solidFill>
                <a:latin typeface="Arial" panose="020B0604020202020204" pitchFamily="34" charset="0"/>
                <a:cs typeface="Arial" panose="020B0604020202020204" pitchFamily="34" charset="0"/>
              </a:rPr>
              <a:t>I.L.M</a:t>
            </a:r>
            <a:r>
              <a:rPr lang="en-US" sz="3200" cap="none" dirty="0">
                <a:solidFill>
                  <a:prstClr val="black"/>
                </a:solidFill>
                <a:latin typeface="Arial" panose="020B0604020202020204" pitchFamily="34" charset="0"/>
                <a:cs typeface="Arial" panose="020B0604020202020204" pitchFamily="34" charset="0"/>
              </a:rPr>
              <a:t>. 58 (1982), </a:t>
            </a:r>
            <a:r>
              <a:rPr lang="en-US" sz="3200" cap="none" dirty="0" err="1">
                <a:solidFill>
                  <a:prstClr val="black"/>
                </a:solidFill>
                <a:latin typeface="Arial" panose="020B0604020202020204" pitchFamily="34" charset="0"/>
                <a:cs typeface="Arial" panose="020B0604020202020204" pitchFamily="34" charset="0"/>
              </a:rPr>
              <a:t>eif</a:t>
            </a:r>
            <a:r>
              <a:rPr lang="en-US" sz="3200" cap="none" dirty="0">
                <a:solidFill>
                  <a:prstClr val="black"/>
                </a:solidFill>
                <a:latin typeface="Arial" panose="020B0604020202020204" pitchFamily="34" charset="0"/>
                <a:cs typeface="Arial" panose="020B0604020202020204" pitchFamily="34" charset="0"/>
              </a:rPr>
              <a:t> October 21, </a:t>
            </a:r>
            <a:r>
              <a:rPr lang="en-US" sz="3200" cap="none" dirty="0" smtClean="0">
                <a:solidFill>
                  <a:prstClr val="black"/>
                </a:solidFill>
                <a:latin typeface="Arial" panose="020B0604020202020204" pitchFamily="34" charset="0"/>
                <a:cs typeface="Arial" panose="020B0604020202020204" pitchFamily="34" charset="0"/>
              </a:rPr>
              <a:t>1986)</a:t>
            </a:r>
          </a:p>
          <a:p>
            <a:pPr marL="1828800" lvl="3" indent="-457200" algn="just">
              <a:lnSpc>
                <a:spcPct val="100000"/>
              </a:lnSpc>
              <a:spcBef>
                <a:spcPts val="0"/>
              </a:spcBef>
              <a:buFont typeface="Wingdings" panose="05000000000000000000" pitchFamily="2" charset="2"/>
              <a:buChar char="ü"/>
            </a:pPr>
            <a:r>
              <a:rPr lang="en-US" sz="3200" cap="none" dirty="0" err="1">
                <a:latin typeface="Arial" panose="020B0604020202020204" pitchFamily="34" charset="0"/>
                <a:cs typeface="Arial" panose="020B0604020202020204" pitchFamily="34" charset="0"/>
              </a:rPr>
              <a:t>AMCHR</a:t>
            </a:r>
            <a:r>
              <a:rPr lang="en-US" sz="3200" cap="none" dirty="0">
                <a:latin typeface="Arial" panose="020B0604020202020204" pitchFamily="34" charset="0"/>
                <a:cs typeface="Arial" panose="020B0604020202020204" pitchFamily="34" charset="0"/>
              </a:rPr>
              <a:t>, Art.8, ( Organization of American States (OAS). 1969. “American Convention on Human Rights, "Pact of San Jose" ” (</a:t>
            </a:r>
            <a:r>
              <a:rPr lang="en-US" sz="3200" cap="none" dirty="0" err="1">
                <a:latin typeface="Arial" panose="020B0604020202020204" pitchFamily="34" charset="0"/>
                <a:cs typeface="Arial" panose="020B0604020202020204" pitchFamily="34" charset="0"/>
              </a:rPr>
              <a:t>AMCHR</a:t>
            </a:r>
            <a:r>
              <a:rPr lang="en-US" sz="3200" cap="none" dirty="0">
                <a:latin typeface="Arial" panose="020B0604020202020204" pitchFamily="34" charset="0"/>
                <a:cs typeface="Arial" panose="020B0604020202020204" pitchFamily="34" charset="0"/>
              </a:rPr>
              <a:t>), entry into force July 18, 1978) </a:t>
            </a:r>
          </a:p>
          <a:p>
            <a:pPr marL="1828800" lvl="3" indent="-457200" algn="just">
              <a:lnSpc>
                <a:spcPct val="100000"/>
              </a:lnSpc>
              <a:spcBef>
                <a:spcPts val="0"/>
              </a:spcBef>
              <a:buFont typeface="Wingdings" panose="05000000000000000000" pitchFamily="2" charset="2"/>
              <a:buChar char="ü"/>
            </a:pPr>
            <a:endParaRPr lang="en-US" sz="4400"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04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26" y="79515"/>
            <a:ext cx="9511747" cy="407502"/>
          </a:xfrm>
        </p:spPr>
        <p:txBody>
          <a:bodyPr>
            <a:normAutofit fontScale="90000"/>
          </a:bodyPr>
          <a:lstStyle/>
          <a:p>
            <a:pPr algn="just">
              <a:lnSpc>
                <a:spcPct val="100000"/>
              </a:lnSpc>
            </a:pPr>
            <a:r>
              <a:rPr lang="en-GB" sz="3200" cap="none" dirty="0" smtClean="0">
                <a:latin typeface="Algerian" panose="04020705040A02060702" pitchFamily="82" charset="0"/>
                <a:cs typeface="Arial" panose="020B0604020202020204" pitchFamily="34" charset="0"/>
              </a:rPr>
              <a:t>Concretising HRs in </a:t>
            </a:r>
            <a:r>
              <a:rPr lang="en-GB" sz="3200" cap="none" dirty="0" err="1" smtClean="0">
                <a:latin typeface="Algerian" panose="04020705040A02060702" pitchFamily="82" charset="0"/>
                <a:cs typeface="Arial" panose="020B0604020202020204" pitchFamily="34" charset="0"/>
              </a:rPr>
              <a:t>il</a:t>
            </a:r>
            <a:r>
              <a:rPr lang="en-GB" sz="3200" cap="none" dirty="0" smtClean="0">
                <a:latin typeface="Algerian" panose="04020705040A02060702" pitchFamily="82" charset="0"/>
                <a:cs typeface="Arial" panose="020B0604020202020204" pitchFamily="34" charset="0"/>
              </a:rPr>
              <a:t> (Examples of </a:t>
            </a:r>
            <a:r>
              <a:rPr lang="en-GB" sz="3200" cap="none" dirty="0" err="1" smtClean="0">
                <a:latin typeface="Algerian" panose="04020705040A02060702" pitchFamily="82" charset="0"/>
                <a:cs typeface="Arial" panose="020B0604020202020204" pitchFamily="34" charset="0"/>
              </a:rPr>
              <a:t>RFH</a:t>
            </a:r>
            <a:r>
              <a:rPr lang="en-GB" sz="3200" cap="none" dirty="0" smtClean="0">
                <a:latin typeface="Algerian" panose="04020705040A02060702" pitchFamily="82" charset="0"/>
                <a:cs typeface="Arial" panose="020B0604020202020204" pitchFamily="34" charset="0"/>
              </a:rPr>
              <a:t> Cont..</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367749"/>
            <a:ext cx="12038274" cy="6653538"/>
          </a:xfrm>
        </p:spPr>
        <p:txBody>
          <a:bodyPr>
            <a:noAutofit/>
          </a:bodyPr>
          <a:lstStyle/>
          <a:p>
            <a:pPr lvl="2" algn="just">
              <a:lnSpc>
                <a:spcPct val="100000"/>
              </a:lnSpc>
              <a:spcBef>
                <a:spcPts val="0"/>
              </a:spcBef>
              <a:buFont typeface="Wingdings" panose="05000000000000000000" pitchFamily="2" charset="2"/>
              <a:buChar char="ü"/>
            </a:pPr>
            <a:r>
              <a:rPr lang="en-US" sz="3000" dirty="0" smtClean="0">
                <a:latin typeface="Arial" panose="020B0604020202020204" pitchFamily="34" charset="0"/>
                <a:cs typeface="Arial" panose="020B0604020202020204" pitchFamily="34" charset="0"/>
              </a:rPr>
              <a:t> Arab Charter, </a:t>
            </a:r>
            <a:r>
              <a:rPr lang="en-US" sz="3000" cap="none" dirty="0" smtClean="0">
                <a:latin typeface="Arial" panose="020B0604020202020204" pitchFamily="34" charset="0"/>
                <a:cs typeface="Arial" panose="020B0604020202020204" pitchFamily="34" charset="0"/>
              </a:rPr>
              <a:t>Art</a:t>
            </a:r>
            <a:r>
              <a:rPr lang="en-US" sz="3000" dirty="0" smtClean="0">
                <a:latin typeface="Arial" panose="020B0604020202020204" pitchFamily="34" charset="0"/>
                <a:cs typeface="Arial" panose="020B0604020202020204" pitchFamily="34" charset="0"/>
              </a:rPr>
              <a:t>.16, (</a:t>
            </a:r>
            <a:r>
              <a:rPr lang="en-US" sz="3000" cap="none" dirty="0" smtClean="0">
                <a:latin typeface="Arial" panose="020B0604020202020204" pitchFamily="34" charset="0"/>
                <a:cs typeface="Arial" panose="020B0604020202020204" pitchFamily="34" charset="0"/>
              </a:rPr>
              <a:t>League of Arab States. 2004. “Arab Charter On Human Rights, (Arab Charter)”, </a:t>
            </a:r>
            <a:r>
              <a:rPr lang="en-US" sz="3000" cap="none" dirty="0" err="1" smtClean="0">
                <a:latin typeface="Arial" panose="020B0604020202020204" pitchFamily="34" charset="0"/>
                <a:cs typeface="Arial" panose="020B0604020202020204" pitchFamily="34" charset="0"/>
              </a:rPr>
              <a:t>eif</a:t>
            </a:r>
            <a:r>
              <a:rPr lang="en-US" sz="3000" cap="none" dirty="0" smtClean="0">
                <a:latin typeface="Arial" panose="020B0604020202020204" pitchFamily="34" charset="0"/>
                <a:cs typeface="Arial" panose="020B0604020202020204" pitchFamily="34" charset="0"/>
              </a:rPr>
              <a:t> : March 15, 2008, </a:t>
            </a:r>
            <a:r>
              <a:rPr lang="en-US" sz="3000" i="1" cap="none" dirty="0" smtClean="0">
                <a:latin typeface="Arial" panose="020B0604020202020204" pitchFamily="34" charset="0"/>
                <a:cs typeface="Arial" panose="020B0604020202020204" pitchFamily="34" charset="0"/>
              </a:rPr>
              <a:t>International Human Rights Report</a:t>
            </a:r>
            <a:r>
              <a:rPr lang="en-US" sz="3000" cap="none" dirty="0" smtClean="0">
                <a:latin typeface="Arial" panose="020B0604020202020204" pitchFamily="34" charset="0"/>
                <a:cs typeface="Arial" panose="020B0604020202020204" pitchFamily="34" charset="0"/>
              </a:rPr>
              <a:t> 12: 893 (2005);</a:t>
            </a:r>
            <a:endParaRPr lang="en-US" sz="3000" dirty="0" smtClean="0">
              <a:latin typeface="Arial" panose="020B0604020202020204" pitchFamily="34" charset="0"/>
              <a:cs typeface="Arial" panose="020B0604020202020204" pitchFamily="34" charset="0"/>
            </a:endParaRPr>
          </a:p>
          <a:p>
            <a:pPr marL="800100" lvl="1" indent="-342900" algn="just">
              <a:lnSpc>
                <a:spcPct val="100000"/>
              </a:lnSpc>
              <a:spcBef>
                <a:spcPts val="0"/>
              </a:spcBef>
              <a:buFont typeface="Wingdings" panose="05000000000000000000" pitchFamily="2" charset="2"/>
              <a:buChar char="ü"/>
            </a:pP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Chapter 4</a:t>
            </a:r>
            <a:r>
              <a:rPr lang="en-US" sz="3000" dirty="0" smtClean="0">
                <a:latin typeface="Arial" panose="020B0604020202020204" pitchFamily="34" charset="0"/>
                <a:cs typeface="Arial" panose="020B0604020202020204" pitchFamily="34" charset="0"/>
              </a:rPr>
              <a:t>,</a:t>
            </a:r>
            <a:r>
              <a:rPr lang="en-GB" sz="3000" cap="none" dirty="0" smtClean="0">
                <a:latin typeface="Arial" panose="020B0604020202020204" pitchFamily="34" charset="0"/>
                <a:cs typeface="Arial" panose="020B0604020202020204" pitchFamily="34" charset="0"/>
              </a:rPr>
              <a:t> </a:t>
            </a:r>
            <a:r>
              <a:rPr lang="en-GB" sz="3000" cap="none" dirty="0" err="1" smtClean="0">
                <a:latin typeface="Arial" panose="020B0604020202020204" pitchFamily="34" charset="0"/>
                <a:cs typeface="Arial" panose="020B0604020202020204" pitchFamily="34" charset="0"/>
              </a:rPr>
              <a:t>Ug</a:t>
            </a:r>
            <a:r>
              <a:rPr lang="en-GB" sz="3000" cap="none" dirty="0" smtClean="0">
                <a:latin typeface="Arial" panose="020B0604020202020204" pitchFamily="34" charset="0"/>
                <a:cs typeface="Arial" panose="020B0604020202020204" pitchFamily="34" charset="0"/>
              </a:rPr>
              <a:t>’</a:t>
            </a:r>
            <a:r>
              <a:rPr lang="en-US" sz="3000" cap="none" dirty="0" smtClean="0">
                <a:latin typeface="Arial" panose="020B0604020202020204" pitchFamily="34" charset="0"/>
                <a:cs typeface="Arial" panose="020B0604020202020204" pitchFamily="34" charset="0"/>
              </a:rPr>
              <a:t> </a:t>
            </a:r>
            <a:r>
              <a:rPr lang="en-US" sz="3000" cap="none" dirty="0">
                <a:latin typeface="Arial" panose="020B0604020202020204" pitchFamily="34" charset="0"/>
                <a:cs typeface="Arial" panose="020B0604020202020204" pitchFamily="34" charset="0"/>
                <a:hlinkClick r:id="" action="ppaction://noaction"/>
              </a:rPr>
              <a:t>Constitution (1995) </a:t>
            </a:r>
            <a:r>
              <a:rPr lang="en-GB" sz="3000" cap="none" dirty="0">
                <a:latin typeface="Arial" panose="020B0604020202020204" pitchFamily="34" charset="0"/>
                <a:cs typeface="Arial" panose="020B0604020202020204" pitchFamily="34" charset="0"/>
              </a:rPr>
              <a:t>Art. </a:t>
            </a:r>
            <a:r>
              <a:rPr lang="en-GB" sz="3000" cap="none" dirty="0" smtClean="0">
                <a:latin typeface="Arial" panose="020B0604020202020204" pitchFamily="34" charset="0"/>
                <a:cs typeface="Arial" panose="020B0604020202020204" pitchFamily="34" charset="0"/>
              </a:rPr>
              <a:t>28(1) </a:t>
            </a:r>
            <a:r>
              <a:rPr lang="en-GB" sz="3000" cap="none" dirty="0" smtClean="0">
                <a:solidFill>
                  <a:srgbClr val="C00000"/>
                </a:solidFill>
                <a:latin typeface="Arial" panose="020B0604020202020204" pitchFamily="34" charset="0"/>
                <a:cs typeface="Arial" panose="020B0604020202020204" pitchFamily="34" charset="0"/>
              </a:rPr>
              <a:t>‘a </a:t>
            </a:r>
            <a:r>
              <a:rPr lang="en-GB" sz="3000" cap="none" dirty="0">
                <a:solidFill>
                  <a:srgbClr val="C00000"/>
                </a:solidFill>
                <a:latin typeface="Arial" panose="020B0604020202020204" pitchFamily="34" charset="0"/>
                <a:cs typeface="Arial" panose="020B0604020202020204" pitchFamily="34" charset="0"/>
              </a:rPr>
              <a:t>fair, speedy and public hearing before an independent and impartial court or tribunal established by law</a:t>
            </a:r>
            <a:r>
              <a:rPr lang="en-GB" sz="3000" cap="none" dirty="0">
                <a:latin typeface="Arial" panose="020B0604020202020204" pitchFamily="34" charset="0"/>
                <a:cs typeface="Arial" panose="020B0604020202020204" pitchFamily="34" charset="0"/>
              </a:rPr>
              <a:t>’</a:t>
            </a:r>
            <a:r>
              <a:rPr lang="en-US" sz="3000" cap="none" dirty="0" smtClean="0">
                <a:latin typeface="Arial" panose="020B0604020202020204" pitchFamily="34" charset="0"/>
                <a:cs typeface="Arial" panose="020B0604020202020204" pitchFamily="34" charset="0"/>
              </a:rPr>
              <a:t>;</a:t>
            </a:r>
            <a:r>
              <a:rPr lang="en-GB" sz="3000" cap="none" dirty="0" smtClean="0">
                <a:latin typeface="Arial" panose="020B0604020202020204" pitchFamily="34" charset="0"/>
                <a:cs typeface="Arial" panose="020B0604020202020204" pitchFamily="34" charset="0"/>
              </a:rPr>
              <a:t> domesticating </a:t>
            </a:r>
            <a:r>
              <a:rPr lang="en-US" sz="3000" cap="none" dirty="0">
                <a:latin typeface="Arial" panose="020B0604020202020204" pitchFamily="34" charset="0"/>
                <a:cs typeface="Arial" panose="020B0604020202020204" pitchFamily="34" charset="0"/>
              </a:rPr>
              <a:t> </a:t>
            </a:r>
            <a:r>
              <a:rPr lang="en-US" sz="3000" cap="none" dirty="0" err="1">
                <a:latin typeface="Arial" panose="020B0604020202020204" pitchFamily="34" charset="0"/>
                <a:cs typeface="Arial" panose="020B0604020202020204" pitchFamily="34" charset="0"/>
                <a:hlinkClick r:id="" action="ppaction://noaction"/>
              </a:rPr>
              <a:t>UDHR</a:t>
            </a:r>
            <a:r>
              <a:rPr lang="en-US" sz="3000" cap="none" dirty="0">
                <a:latin typeface="Arial" panose="020B0604020202020204" pitchFamily="34" charset="0"/>
                <a:cs typeface="Arial" panose="020B0604020202020204" pitchFamily="34" charset="0"/>
                <a:hlinkClick r:id="" action="ppaction://noaction"/>
              </a:rPr>
              <a:t> (1948</a:t>
            </a:r>
            <a:r>
              <a:rPr lang="en-GB" sz="3000" cap="none" dirty="0">
                <a:latin typeface="Arial" panose="020B0604020202020204" pitchFamily="34" charset="0"/>
                <a:cs typeface="Arial" panose="020B0604020202020204" pitchFamily="34" charset="0"/>
              </a:rPr>
              <a:t>, Arts. 10  and </a:t>
            </a:r>
            <a:r>
              <a:rPr lang="en-GB" sz="3000" cap="none" dirty="0" err="1">
                <a:latin typeface="Arial" panose="020B0604020202020204" pitchFamily="34" charset="0"/>
                <a:cs typeface="Arial" panose="020B0604020202020204" pitchFamily="34" charset="0"/>
                <a:hlinkClick r:id="" action="ppaction://noaction"/>
              </a:rPr>
              <a:t>ICCPR</a:t>
            </a:r>
            <a:r>
              <a:rPr lang="en-GB" sz="3000" cap="none" dirty="0">
                <a:latin typeface="Arial" panose="020B0604020202020204" pitchFamily="34" charset="0"/>
                <a:cs typeface="Arial" panose="020B0604020202020204" pitchFamily="34" charset="0"/>
                <a:hlinkClick r:id="" action="ppaction://noaction"/>
              </a:rPr>
              <a:t> (1966</a:t>
            </a:r>
            <a:r>
              <a:rPr lang="en-GB" sz="3000" cap="none" dirty="0">
                <a:latin typeface="Arial" panose="020B0604020202020204" pitchFamily="34" charset="0"/>
                <a:cs typeface="Arial" panose="020B0604020202020204" pitchFamily="34" charset="0"/>
              </a:rPr>
              <a:t>, Art 14(1)</a:t>
            </a:r>
            <a:r>
              <a:rPr lang="en-US" sz="3000" cap="none" dirty="0">
                <a:latin typeface="Arial" panose="020B0604020202020204" pitchFamily="34" charset="0"/>
                <a:cs typeface="Arial" panose="020B0604020202020204" pitchFamily="34" charset="0"/>
              </a:rPr>
              <a:t> on the R to a FH in </a:t>
            </a:r>
            <a:r>
              <a:rPr lang="en-US" sz="3000" cap="none" dirty="0" smtClean="0">
                <a:latin typeface="Arial" panose="020B0604020202020204" pitchFamily="34" charset="0"/>
                <a:cs typeface="Arial" panose="020B0604020202020204" pitchFamily="34" charset="0"/>
              </a:rPr>
              <a:t>IL</a:t>
            </a:r>
            <a:endParaRPr lang="en-GB" sz="3000" cap="none" dirty="0" smtClean="0">
              <a:latin typeface="Arial" panose="020B0604020202020204" pitchFamily="34" charset="0"/>
              <a:cs typeface="Arial" panose="020B0604020202020204" pitchFamily="34" charset="0"/>
            </a:endParaRPr>
          </a:p>
          <a:p>
            <a:pPr marL="800100" lvl="1" indent="-342900" algn="just">
              <a:lnSpc>
                <a:spcPct val="100000"/>
              </a:lnSpc>
              <a:spcBef>
                <a:spcPts val="0"/>
              </a:spcBef>
              <a:buFont typeface="Wingdings" panose="05000000000000000000" pitchFamily="2" charset="2"/>
              <a:buChar char="ü"/>
            </a:pPr>
            <a:r>
              <a:rPr lang="en-US" sz="3000" cap="none" dirty="0" smtClean="0">
                <a:solidFill>
                  <a:schemeClr val="tx1"/>
                </a:solidFill>
                <a:latin typeface="Arial" panose="020B0604020202020204" pitchFamily="34" charset="0"/>
                <a:cs typeface="Arial" panose="020B0604020202020204" pitchFamily="34" charset="0"/>
              </a:rPr>
              <a:t> </a:t>
            </a:r>
            <a:r>
              <a:rPr lang="en-US" sz="3000" cap="none" dirty="0" smtClean="0">
                <a:solidFill>
                  <a:schemeClr val="tx1"/>
                </a:solidFill>
                <a:latin typeface="Arial" panose="020B0604020202020204" pitchFamily="34" charset="0"/>
                <a:cs typeface="Arial" panose="020B0604020202020204" pitchFamily="34" charset="0"/>
                <a:hlinkClick r:id="" action="ppaction://noaction"/>
              </a:rPr>
              <a:t>(</a:t>
            </a:r>
            <a:r>
              <a:rPr lang="en-US" sz="3000" cap="none" dirty="0">
                <a:solidFill>
                  <a:schemeClr val="tx1"/>
                </a:solidFill>
                <a:latin typeface="Arial" panose="020B0604020202020204" pitchFamily="34" charset="0"/>
                <a:cs typeface="Arial" panose="020B0604020202020204" pitchFamily="34" charset="0"/>
                <a:hlinkClick r:id="" action="ppaction://noaction"/>
              </a:rPr>
              <a:t>Constitution (</a:t>
            </a:r>
            <a:r>
              <a:rPr lang="en-US" sz="3000" cap="none" dirty="0" smtClean="0">
                <a:solidFill>
                  <a:schemeClr val="tx1"/>
                </a:solidFill>
                <a:latin typeface="Arial" panose="020B0604020202020204" pitchFamily="34" charset="0"/>
                <a:cs typeface="Arial" panose="020B0604020202020204" pitchFamily="34" charset="0"/>
                <a:hlinkClick r:id="" action="ppaction://noaction"/>
              </a:rPr>
              <a:t>1995</a:t>
            </a:r>
            <a:r>
              <a:rPr lang="en-US" sz="3000" cap="none" dirty="0" smtClean="0">
                <a:solidFill>
                  <a:schemeClr val="tx1"/>
                </a:solidFill>
                <a:latin typeface="Arial" panose="020B0604020202020204" pitchFamily="34" charset="0"/>
                <a:cs typeface="Arial" panose="020B0604020202020204" pitchFamily="34" charset="0"/>
              </a:rPr>
              <a:t>, </a:t>
            </a:r>
            <a:r>
              <a:rPr lang="en-GB" sz="3000" cap="none" dirty="0">
                <a:solidFill>
                  <a:schemeClr val="tx1"/>
                </a:solidFill>
                <a:latin typeface="Arial" panose="020B0604020202020204" pitchFamily="34" charset="0"/>
                <a:cs typeface="Arial" panose="020B0604020202020204" pitchFamily="34" charset="0"/>
              </a:rPr>
              <a:t>Art.44(c</a:t>
            </a:r>
            <a:r>
              <a:rPr lang="en-GB" sz="3000" cap="none" dirty="0" smtClean="0">
                <a:solidFill>
                  <a:schemeClr val="tx1"/>
                </a:solidFill>
                <a:latin typeface="Arial" panose="020B0604020202020204" pitchFamily="34" charset="0"/>
                <a:cs typeface="Arial" panose="020B0604020202020204" pitchFamily="34" charset="0"/>
              </a:rPr>
              <a:t>)</a:t>
            </a:r>
            <a:r>
              <a:rPr lang="en-GB" sz="3000" cap="none" dirty="0">
                <a:solidFill>
                  <a:schemeClr val="tx1"/>
                </a:solidFill>
                <a:latin typeface="Arial" panose="020B0604020202020204" pitchFamily="34" charset="0"/>
                <a:cs typeface="Arial" panose="020B0604020202020204" pitchFamily="34" charset="0"/>
              </a:rPr>
              <a:t> protects this R from </a:t>
            </a:r>
            <a:r>
              <a:rPr lang="en-GB" sz="3000" cap="none" dirty="0" smtClean="0">
                <a:solidFill>
                  <a:schemeClr val="tx1"/>
                </a:solidFill>
                <a:latin typeface="Arial" panose="020B0604020202020204" pitchFamily="34" charset="0"/>
                <a:cs typeface="Arial" panose="020B0604020202020204" pitchFamily="34" charset="0"/>
              </a:rPr>
              <a:t>derogation</a:t>
            </a:r>
            <a:r>
              <a:rPr lang="en-US" sz="3000" cap="none" dirty="0">
                <a:solidFill>
                  <a:schemeClr val="tx1"/>
                </a:solidFill>
                <a:latin typeface="Arial" panose="020B0604020202020204" pitchFamily="34" charset="0"/>
                <a:cs typeface="Arial" panose="020B0604020202020204" pitchFamily="34" charset="0"/>
              </a:rPr>
              <a:t> in line with Art 30 </a:t>
            </a:r>
            <a:r>
              <a:rPr lang="en-US" sz="3000" cap="none" dirty="0" err="1">
                <a:solidFill>
                  <a:schemeClr val="tx1"/>
                </a:solidFill>
                <a:latin typeface="Arial" panose="020B0604020202020204" pitchFamily="34" charset="0"/>
                <a:cs typeface="Arial" panose="020B0604020202020204" pitchFamily="34" charset="0"/>
              </a:rPr>
              <a:t>UDHR</a:t>
            </a:r>
            <a:r>
              <a:rPr lang="en-US" sz="3000" cap="none" dirty="0">
                <a:solidFill>
                  <a:schemeClr val="tx1"/>
                </a:solidFill>
                <a:latin typeface="Arial" panose="020B0604020202020204" pitchFamily="34" charset="0"/>
                <a:cs typeface="Arial" panose="020B0604020202020204" pitchFamily="34" charset="0"/>
              </a:rPr>
              <a:t>,</a:t>
            </a:r>
            <a:r>
              <a:rPr lang="en-GB" sz="3000" cap="none" dirty="0" smtClean="0">
                <a:solidFill>
                  <a:schemeClr val="tx1"/>
                </a:solidFill>
                <a:latin typeface="Arial" panose="020B0604020202020204" pitchFamily="34" charset="0"/>
                <a:cs typeface="Arial" panose="020B0604020202020204" pitchFamily="34" charset="0"/>
              </a:rPr>
              <a:t>  and</a:t>
            </a:r>
            <a:endParaRPr lang="en-GB" sz="3000" cap="none" dirty="0" smtClean="0">
              <a:latin typeface="Arial" panose="020B0604020202020204" pitchFamily="34" charset="0"/>
              <a:cs typeface="Arial" panose="020B0604020202020204" pitchFamily="34" charset="0"/>
            </a:endParaRPr>
          </a:p>
          <a:p>
            <a:pPr marL="800100" lvl="1" indent="-342900" algn="just">
              <a:lnSpc>
                <a:spcPct val="100000"/>
              </a:lnSpc>
              <a:spcBef>
                <a:spcPts val="0"/>
              </a:spcBef>
              <a:buFont typeface="Wingdings" panose="05000000000000000000" pitchFamily="2" charset="2"/>
              <a:buChar char="ü"/>
            </a:pPr>
            <a:r>
              <a:rPr lang="en-US" sz="3000" cap="none" dirty="0" smtClean="0">
                <a:solidFill>
                  <a:schemeClr val="tx1"/>
                </a:solidFill>
                <a:latin typeface="Arial" panose="020B0604020202020204" pitchFamily="34" charset="0"/>
                <a:cs typeface="Arial" panose="020B0604020202020204" pitchFamily="34" charset="0"/>
                <a:hlinkClick r:id="" action="ppaction://noaction"/>
              </a:rPr>
              <a:t> </a:t>
            </a:r>
            <a:r>
              <a:rPr lang="en-US" sz="3000" cap="none" dirty="0">
                <a:solidFill>
                  <a:schemeClr val="tx1"/>
                </a:solidFill>
                <a:latin typeface="Arial" panose="020B0604020202020204" pitchFamily="34" charset="0"/>
                <a:cs typeface="Arial" panose="020B0604020202020204" pitchFamily="34" charset="0"/>
                <a:hlinkClick r:id="" action="ppaction://noaction"/>
              </a:rPr>
              <a:t>(Constitution (1995</a:t>
            </a:r>
            <a:r>
              <a:rPr lang="en-US" sz="3000" cap="none" dirty="0" smtClean="0">
                <a:solidFill>
                  <a:schemeClr val="tx1"/>
                </a:solidFill>
                <a:latin typeface="Arial" panose="020B0604020202020204" pitchFamily="34" charset="0"/>
                <a:cs typeface="Arial" panose="020B0604020202020204" pitchFamily="34" charset="0"/>
              </a:rPr>
              <a:t> </a:t>
            </a:r>
            <a:r>
              <a:rPr lang="en-GB" sz="3000" cap="none" dirty="0">
                <a:solidFill>
                  <a:schemeClr val="tx1"/>
                </a:solidFill>
                <a:latin typeface="Arial" panose="020B0604020202020204" pitchFamily="34" charset="0"/>
                <a:cs typeface="Arial" panose="020B0604020202020204" pitchFamily="34" charset="0"/>
              </a:rPr>
              <a:t>mandates  the Judiciary that ‘</a:t>
            </a:r>
            <a:r>
              <a:rPr lang="en-GB" sz="3000" cap="none" dirty="0">
                <a:solidFill>
                  <a:srgbClr val="C00000"/>
                </a:solidFill>
                <a:latin typeface="Arial" panose="020B0604020202020204" pitchFamily="34" charset="0"/>
                <a:cs typeface="Arial" panose="020B0604020202020204" pitchFamily="34" charset="0"/>
              </a:rPr>
              <a:t>justice shall not be delayed</a:t>
            </a:r>
            <a:r>
              <a:rPr lang="en-GB" sz="3000" cap="none" dirty="0">
                <a:solidFill>
                  <a:schemeClr val="tx1"/>
                </a:solidFill>
                <a:latin typeface="Arial" panose="020B0604020202020204" pitchFamily="34" charset="0"/>
                <a:cs typeface="Arial" panose="020B0604020202020204" pitchFamily="34" charset="0"/>
              </a:rPr>
              <a:t>’ (Art 126 (2)(b</a:t>
            </a:r>
            <a:r>
              <a:rPr lang="en-GB" sz="3000" cap="none" dirty="0" smtClean="0">
                <a:solidFill>
                  <a:schemeClr val="tx1"/>
                </a:solidFill>
                <a:latin typeface="Arial" panose="020B0604020202020204" pitchFamily="34" charset="0"/>
                <a:cs typeface="Arial" panose="020B0604020202020204" pitchFamily="34" charset="0"/>
              </a:rPr>
              <a:t>)) domesticating</a:t>
            </a:r>
            <a:r>
              <a:rPr lang="en-US" sz="3000" cap="none" dirty="0">
                <a:solidFill>
                  <a:schemeClr val="tx1"/>
                </a:solidFill>
                <a:latin typeface="Arial" panose="020B0604020202020204" pitchFamily="34" charset="0"/>
                <a:cs typeface="Arial" panose="020B0604020202020204" pitchFamily="34" charset="0"/>
              </a:rPr>
              <a:t> the </a:t>
            </a:r>
            <a:r>
              <a:rPr lang="en-GB" sz="3000" cap="none" dirty="0" err="1">
                <a:solidFill>
                  <a:schemeClr val="tx1"/>
                </a:solidFill>
                <a:latin typeface="Arial" panose="020B0604020202020204" pitchFamily="34" charset="0"/>
                <a:cs typeface="Arial" panose="020B0604020202020204" pitchFamily="34" charset="0"/>
                <a:hlinkClick r:id="" action="ppaction://noaction"/>
              </a:rPr>
              <a:t>ICCPR</a:t>
            </a:r>
            <a:r>
              <a:rPr lang="en-GB" sz="3000" cap="none" dirty="0">
                <a:solidFill>
                  <a:schemeClr val="tx1"/>
                </a:solidFill>
                <a:latin typeface="Arial" panose="020B0604020202020204" pitchFamily="34" charset="0"/>
                <a:cs typeface="Arial" panose="020B0604020202020204" pitchFamily="34" charset="0"/>
                <a:hlinkClick r:id="" action="ppaction://noaction"/>
              </a:rPr>
              <a:t> (1966</a:t>
            </a:r>
            <a:r>
              <a:rPr lang="en-GB" sz="3000" cap="none" dirty="0">
                <a:solidFill>
                  <a:schemeClr val="tx1"/>
                </a:solidFill>
                <a:latin typeface="Arial" panose="020B0604020202020204" pitchFamily="34" charset="0"/>
                <a:cs typeface="Arial" panose="020B0604020202020204" pitchFamily="34" charset="0"/>
              </a:rPr>
              <a:t>,</a:t>
            </a:r>
            <a:r>
              <a:rPr lang="en-US" sz="3000" cap="none" dirty="0">
                <a:solidFill>
                  <a:schemeClr val="tx1"/>
                </a:solidFill>
                <a:latin typeface="Arial" panose="020B0604020202020204" pitchFamily="34" charset="0"/>
                <a:cs typeface="Arial" panose="020B0604020202020204" pitchFamily="34" charset="0"/>
              </a:rPr>
              <a:t> Art 14 (3) (c)</a:t>
            </a:r>
            <a:endParaRPr lang="en-GB" sz="3000" cap="none" dirty="0">
              <a:solidFill>
                <a:schemeClr val="tx1"/>
              </a:solidFill>
              <a:latin typeface="Arial" panose="020B0604020202020204" pitchFamily="34" charset="0"/>
              <a:cs typeface="Arial" panose="020B0604020202020204" pitchFamily="34" charset="0"/>
            </a:endParaRPr>
          </a:p>
          <a:p>
            <a:pPr lvl="2" algn="just">
              <a:lnSpc>
                <a:spcPct val="100000"/>
              </a:lnSpc>
              <a:spcBef>
                <a:spcPts val="0"/>
              </a:spcBef>
              <a:buFont typeface="Wingdings" panose="05000000000000000000" pitchFamily="2" charset="2"/>
              <a:buChar char="ü"/>
            </a:pPr>
            <a:endParaRPr lang="en-US" sz="3200" cap="none" dirty="0" smtClean="0">
              <a:solidFill>
                <a:prstClr val="black"/>
              </a:solidFill>
              <a:latin typeface="Arial" panose="020B0604020202020204" pitchFamily="34" charset="0"/>
              <a:cs typeface="Arial" panose="020B0604020202020204" pitchFamily="34" charset="0"/>
            </a:endParaRPr>
          </a:p>
          <a:p>
            <a:pPr lvl="3" algn="just">
              <a:lnSpc>
                <a:spcPct val="100000"/>
              </a:lnSpc>
              <a:spcBef>
                <a:spcPts val="0"/>
              </a:spcBef>
            </a:pPr>
            <a:endParaRPr lang="en-US" sz="2800" cap="none"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399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dirty="0" smtClean="0">
                <a:latin typeface="Algerian" panose="04020705040A02060702" pitchFamily="82" charset="0"/>
                <a:cs typeface="Arial" panose="020B0604020202020204" pitchFamily="34" charset="0"/>
              </a:rPr>
              <a:t>Concretising </a:t>
            </a:r>
            <a:r>
              <a:rPr lang="en-GB" sz="3200" b="1" i="1" cap="none" dirty="0" err="1" smtClean="0">
                <a:latin typeface="Algerian" panose="04020705040A02060702" pitchFamily="82" charset="0"/>
                <a:cs typeface="Arial" panose="020B0604020202020204" pitchFamily="34" charset="0"/>
              </a:rPr>
              <a:t>cont</a:t>
            </a:r>
            <a:r>
              <a:rPr lang="en-GB" sz="3200" b="1" i="1" cap="none" dirty="0" smtClean="0">
                <a:latin typeface="Algerian" panose="04020705040A02060702" pitchFamily="82" charset="0"/>
                <a:cs typeface="Arial" panose="020B0604020202020204" pitchFamily="34" charset="0"/>
              </a:rPr>
              <a:t>…</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400051"/>
            <a:ext cx="12038274" cy="6621235"/>
          </a:xfrm>
        </p:spPr>
        <p:txBody>
          <a:bodyPr>
            <a:noAutofit/>
          </a:bodyPr>
          <a:lstStyle/>
          <a:p>
            <a:pPr lvl="2" algn="just">
              <a:lnSpc>
                <a:spcPct val="100000"/>
              </a:lnSpc>
              <a:spcBef>
                <a:spcPts val="0"/>
              </a:spcBef>
            </a:pPr>
            <a:r>
              <a:rPr lang="en-US" sz="3600" cap="none" dirty="0" smtClean="0">
                <a:solidFill>
                  <a:srgbClr val="FF0000"/>
                </a:solidFill>
                <a:latin typeface="Arial" panose="020B0604020202020204" pitchFamily="34" charset="0"/>
                <a:cs typeface="Arial" panose="020B0604020202020204" pitchFamily="34" charset="0"/>
              </a:rPr>
              <a:t>Please note:</a:t>
            </a:r>
            <a:endParaRPr lang="en-US" sz="2800" cap="none" dirty="0" smtClean="0">
              <a:solidFill>
                <a:srgbClr val="FF0000"/>
              </a:solidFill>
              <a:latin typeface="Arial" panose="020B0604020202020204" pitchFamily="34" charset="0"/>
              <a:cs typeface="Arial" panose="020B0604020202020204" pitchFamily="34" charset="0"/>
            </a:endParaRPr>
          </a:p>
          <a:p>
            <a:pPr marL="571500" indent="-571500" algn="just">
              <a:lnSpc>
                <a:spcPct val="100000"/>
              </a:lnSpc>
              <a:spcBef>
                <a:spcPts val="0"/>
              </a:spcBef>
              <a:buFont typeface="Wingdings" panose="05000000000000000000" pitchFamily="2" charset="2"/>
              <a:buChar char="q"/>
            </a:pPr>
            <a:r>
              <a:rPr lang="en-GB" sz="2800" cap="none" dirty="0" smtClean="0">
                <a:solidFill>
                  <a:schemeClr val="tx1"/>
                </a:solidFill>
                <a:latin typeface="Arial" panose="020B0604020202020204" pitchFamily="34" charset="0"/>
                <a:cs typeface="Arial" panose="020B0604020202020204" pitchFamily="34" charset="0"/>
              </a:rPr>
              <a:t>Uganda </a:t>
            </a:r>
            <a:r>
              <a:rPr lang="en-GB" sz="2800" cap="none" dirty="0">
                <a:solidFill>
                  <a:schemeClr val="tx1"/>
                </a:solidFill>
                <a:latin typeface="Arial" panose="020B0604020202020204" pitchFamily="34" charset="0"/>
                <a:cs typeface="Arial" panose="020B0604020202020204" pitchFamily="34" charset="0"/>
              </a:rPr>
              <a:t>acceded to </a:t>
            </a:r>
            <a:r>
              <a:rPr lang="en-GB" sz="2800" cap="none" dirty="0" smtClean="0">
                <a:solidFill>
                  <a:schemeClr val="tx1"/>
                </a:solidFill>
                <a:latin typeface="Arial" panose="020B0604020202020204" pitchFamily="34" charset="0"/>
                <a:cs typeface="Arial" panose="020B0604020202020204" pitchFamily="34" charset="0"/>
              </a:rPr>
              <a:t>the </a:t>
            </a:r>
            <a:r>
              <a:rPr lang="en-GB" sz="2800" cap="none" dirty="0" err="1">
                <a:solidFill>
                  <a:schemeClr val="tx1"/>
                </a:solidFill>
                <a:latin typeface="Arial" panose="020B0604020202020204" pitchFamily="34" charset="0"/>
                <a:cs typeface="Arial" panose="020B0604020202020204" pitchFamily="34" charset="0"/>
                <a:hlinkClick r:id="rId3" action="ppaction://hlinksldjump" tooltip="United Nations ( General Assembly).(1966) &quot; International Covenant on Economic, Social and Cultural Rights&quot;,  Treaty Series, vol. 999: 171"/>
              </a:rPr>
              <a:t>ICESCR</a:t>
            </a:r>
            <a:r>
              <a:rPr lang="en-GB" sz="2800" cap="none" dirty="0">
                <a:solidFill>
                  <a:schemeClr val="tx1"/>
                </a:solidFill>
                <a:latin typeface="Arial" panose="020B0604020202020204" pitchFamily="34" charset="0"/>
                <a:cs typeface="Arial" panose="020B0604020202020204" pitchFamily="34" charset="0"/>
                <a:hlinkClick r:id="rId3" action="ppaction://hlinksldjump" tooltip="United Nations ( General Assembly).(1966) &quot; International Covenant on Economic, Social and Cultural Rights&quot;,  Treaty Series, vol. 999: 171"/>
              </a:rPr>
              <a:t>(1966)</a:t>
            </a:r>
            <a:r>
              <a:rPr lang="en-US" sz="2800" i="1" cap="none" dirty="0">
                <a:solidFill>
                  <a:schemeClr val="tx1"/>
                </a:solidFill>
                <a:latin typeface="Arial" panose="020B0604020202020204" pitchFamily="34" charset="0"/>
                <a:cs typeface="Arial" panose="020B0604020202020204" pitchFamily="34" charset="0"/>
              </a:rPr>
              <a:t> on 21 Jan 1987</a:t>
            </a:r>
            <a:r>
              <a:rPr lang="en-GB" sz="2800" cap="none" dirty="0" smtClean="0">
                <a:solidFill>
                  <a:schemeClr val="tx1"/>
                </a:solidFill>
                <a:latin typeface="Arial" panose="020B0604020202020204" pitchFamily="34" charset="0"/>
                <a:cs typeface="Arial" panose="020B0604020202020204" pitchFamily="34" charset="0"/>
              </a:rPr>
              <a:t> without </a:t>
            </a:r>
            <a:r>
              <a:rPr lang="en-GB" sz="2800" cap="none" dirty="0">
                <a:solidFill>
                  <a:schemeClr val="tx1"/>
                </a:solidFill>
                <a:latin typeface="Arial" panose="020B0604020202020204" pitchFamily="34" charset="0"/>
                <a:cs typeface="Arial" panose="020B0604020202020204" pitchFamily="34" charset="0"/>
              </a:rPr>
              <a:t>making any reservations to any of its </a:t>
            </a:r>
            <a:r>
              <a:rPr lang="en-GB" sz="2800" cap="none" dirty="0" smtClean="0">
                <a:solidFill>
                  <a:schemeClr val="tx1"/>
                </a:solidFill>
                <a:latin typeface="Arial" panose="020B0604020202020204" pitchFamily="34" charset="0"/>
                <a:cs typeface="Arial" panose="020B0604020202020204" pitchFamily="34" charset="0"/>
              </a:rPr>
              <a:t>Articles; So did </a:t>
            </a:r>
            <a:r>
              <a:rPr lang="en-US" sz="2800" i="1" cap="none" dirty="0">
                <a:solidFill>
                  <a:prstClr val="black"/>
                </a:solidFill>
                <a:latin typeface="Arial" panose="020B0604020202020204" pitchFamily="34" charset="0"/>
                <a:cs typeface="Arial" panose="020B0604020202020204" pitchFamily="34" charset="0"/>
              </a:rPr>
              <a:t>Uganda</a:t>
            </a:r>
            <a:r>
              <a:rPr lang="en-GB" sz="2800" cap="none" dirty="0" smtClean="0">
                <a:solidFill>
                  <a:schemeClr val="tx1"/>
                </a:solidFill>
                <a:latin typeface="Arial" panose="020B0604020202020204" pitchFamily="34" charset="0"/>
                <a:cs typeface="Arial" panose="020B0604020202020204" pitchFamily="34" charset="0"/>
              </a:rPr>
              <a:t> to</a:t>
            </a:r>
            <a:r>
              <a:rPr lang="en-GB" sz="2800" cap="none" dirty="0">
                <a:latin typeface="Arial" panose="020B0604020202020204" pitchFamily="34" charset="0"/>
                <a:cs typeface="Arial" panose="020B0604020202020204" pitchFamily="34" charset="0"/>
                <a:hlinkClick r:id="" action="ppaction://noaction"/>
              </a:rPr>
              <a:t> </a:t>
            </a:r>
            <a:r>
              <a:rPr lang="en-GB" sz="2800" cap="none" dirty="0" err="1">
                <a:latin typeface="Arial" panose="020B0604020202020204" pitchFamily="34" charset="0"/>
                <a:cs typeface="Arial" panose="020B0604020202020204" pitchFamily="34" charset="0"/>
                <a:hlinkClick r:id="" action="ppaction://noaction"/>
              </a:rPr>
              <a:t>ICCPR</a:t>
            </a:r>
            <a:r>
              <a:rPr lang="en-GB" sz="2800" cap="none" dirty="0">
                <a:latin typeface="Arial" panose="020B0604020202020204" pitchFamily="34" charset="0"/>
                <a:cs typeface="Arial" panose="020B0604020202020204" pitchFamily="34" charset="0"/>
                <a:hlinkClick r:id="" action="ppaction://noaction"/>
              </a:rPr>
              <a:t> (1966</a:t>
            </a:r>
            <a:r>
              <a:rPr lang="en-GB" sz="2800" cap="none" dirty="0">
                <a:latin typeface="Arial" panose="020B0604020202020204" pitchFamily="34" charset="0"/>
                <a:cs typeface="Arial" panose="020B0604020202020204" pitchFamily="34" charset="0"/>
              </a:rPr>
              <a:t>) on June 21 </a:t>
            </a:r>
            <a:r>
              <a:rPr lang="en-GB" sz="2800" cap="none" dirty="0" smtClean="0">
                <a:latin typeface="Arial" panose="020B0604020202020204" pitchFamily="34" charset="0"/>
                <a:cs typeface="Arial" panose="020B0604020202020204" pitchFamily="34" charset="0"/>
              </a:rPr>
              <a:t>1995</a:t>
            </a:r>
            <a:r>
              <a:rPr lang="en-US" sz="2800" i="1" cap="none" dirty="0" smtClean="0">
                <a:solidFill>
                  <a:prstClr val="black"/>
                </a:solidFill>
                <a:latin typeface="Arial" panose="020B0604020202020204" pitchFamily="34" charset="0"/>
                <a:cs typeface="Arial" panose="020B0604020202020204" pitchFamily="34" charset="0"/>
              </a:rPr>
              <a:t>.</a:t>
            </a:r>
            <a:endParaRPr lang="en-US" sz="2800" i="1" cap="none" dirty="0" smtClean="0">
              <a:solidFill>
                <a:prstClr val="black"/>
              </a:solidFill>
              <a:latin typeface="Arial" panose="020B0604020202020204" pitchFamily="34" charset="0"/>
              <a:cs typeface="Arial" panose="020B0604020202020204" pitchFamily="34" charset="0"/>
            </a:endParaRPr>
          </a:p>
          <a:p>
            <a:pPr marL="457200" indent="-457200" algn="just">
              <a:lnSpc>
                <a:spcPct val="100000"/>
              </a:lnSpc>
              <a:spcBef>
                <a:spcPts val="0"/>
              </a:spcBef>
              <a:buFont typeface="Wingdings" panose="05000000000000000000" pitchFamily="2" charset="2"/>
              <a:buChar char="q"/>
            </a:pPr>
            <a:r>
              <a:rPr lang="en-US" sz="2800" i="1" cap="none" dirty="0" err="1" smtClean="0">
                <a:solidFill>
                  <a:prstClr val="black"/>
                </a:solidFill>
                <a:latin typeface="Arial" panose="020B0604020202020204" pitchFamily="34" charset="0"/>
                <a:cs typeface="Arial" panose="020B0604020202020204" pitchFamily="34" charset="0"/>
              </a:rPr>
              <a:t>Ug’s</a:t>
            </a:r>
            <a:r>
              <a:rPr lang="en-US" sz="2800" cap="none" dirty="0" smtClean="0">
                <a:solidFill>
                  <a:schemeClr val="tx1"/>
                </a:solidFill>
                <a:latin typeface="Arial" panose="020B0604020202020204" pitchFamily="34" charset="0"/>
                <a:cs typeface="Arial" panose="020B0604020202020204" pitchFamily="34" charset="0"/>
                <a:hlinkClick r:id="" action="ppaction://noaction"/>
              </a:rPr>
              <a:t>(Constitution (1995)</a:t>
            </a:r>
            <a:r>
              <a:rPr lang="en-US" sz="2800" i="1" cap="none" dirty="0" smtClean="0">
                <a:solidFill>
                  <a:prstClr val="black"/>
                </a:solidFill>
                <a:latin typeface="Arial" panose="020B0604020202020204" pitchFamily="34" charset="0"/>
                <a:cs typeface="Arial" panose="020B0604020202020204" pitchFamily="34" charset="0"/>
              </a:rPr>
              <a:t> — National objective of foreign policy to respect international treaties (principle XXVIII (</a:t>
            </a:r>
            <a:r>
              <a:rPr lang="en-US" sz="2800" i="1" cap="none" dirty="0" err="1" smtClean="0">
                <a:solidFill>
                  <a:prstClr val="black"/>
                </a:solidFill>
                <a:latin typeface="Arial" panose="020B0604020202020204" pitchFamily="34" charset="0"/>
                <a:cs typeface="Arial" panose="020B0604020202020204" pitchFamily="34" charset="0"/>
              </a:rPr>
              <a:t>i</a:t>
            </a:r>
            <a:r>
              <a:rPr lang="en-US" sz="2800" i="1" cap="none" dirty="0" smtClean="0">
                <a:solidFill>
                  <a:prstClr val="black"/>
                </a:solidFill>
                <a:latin typeface="Arial" panose="020B0604020202020204" pitchFamily="34" charset="0"/>
                <a:cs typeface="Arial" panose="020B0604020202020204" pitchFamily="34" charset="0"/>
              </a:rPr>
              <a:t>) (b)) in line with </a:t>
            </a:r>
            <a:r>
              <a:rPr lang="en-GB" sz="2800" i="1" cap="none" dirty="0" err="1">
                <a:solidFill>
                  <a:schemeClr val="tx1"/>
                </a:solidFill>
                <a:latin typeface="Arial" panose="020B0604020202020204" pitchFamily="34" charset="0"/>
                <a:cs typeface="Arial" panose="020B0604020202020204" pitchFamily="34" charset="0"/>
                <a:hlinkClick r:id="rId4" tooltip="pacta sunt servanda"/>
              </a:rPr>
              <a:t>pacta</a:t>
            </a:r>
            <a:r>
              <a:rPr lang="en-GB" sz="2800" i="1" cap="none" dirty="0">
                <a:solidFill>
                  <a:schemeClr val="tx1"/>
                </a:solidFill>
                <a:latin typeface="Arial" panose="020B0604020202020204" pitchFamily="34" charset="0"/>
                <a:cs typeface="Arial" panose="020B0604020202020204" pitchFamily="34" charset="0"/>
                <a:hlinkClick r:id="rId4" tooltip="pacta sunt servanda"/>
              </a:rPr>
              <a:t> </a:t>
            </a:r>
            <a:r>
              <a:rPr lang="en-GB" sz="2800" i="1" cap="none" dirty="0" err="1">
                <a:solidFill>
                  <a:schemeClr val="tx1"/>
                </a:solidFill>
                <a:latin typeface="Arial" panose="020B0604020202020204" pitchFamily="34" charset="0"/>
                <a:cs typeface="Arial" panose="020B0604020202020204" pitchFamily="34" charset="0"/>
                <a:hlinkClick r:id="rId4" tooltip="pacta sunt servanda"/>
              </a:rPr>
              <a:t>sunt</a:t>
            </a:r>
            <a:r>
              <a:rPr lang="en-GB" sz="2800" i="1" cap="none" dirty="0">
                <a:solidFill>
                  <a:schemeClr val="tx1"/>
                </a:solidFill>
                <a:latin typeface="Arial" panose="020B0604020202020204" pitchFamily="34" charset="0"/>
                <a:cs typeface="Arial" panose="020B0604020202020204" pitchFamily="34" charset="0"/>
                <a:hlinkClick r:id="rId4" tooltip="pacta sunt servanda"/>
              </a:rPr>
              <a:t> </a:t>
            </a:r>
            <a:r>
              <a:rPr lang="en-GB" sz="2800" i="1" cap="none" dirty="0" err="1">
                <a:solidFill>
                  <a:schemeClr val="tx1"/>
                </a:solidFill>
                <a:latin typeface="Arial" panose="020B0604020202020204" pitchFamily="34" charset="0"/>
                <a:cs typeface="Arial" panose="020B0604020202020204" pitchFamily="34" charset="0"/>
                <a:hlinkClick r:id="rId4" tooltip="pacta sunt servanda"/>
              </a:rPr>
              <a:t>servanda</a:t>
            </a:r>
            <a:r>
              <a:rPr lang="en-GB" sz="2800" i="1" cap="none" dirty="0">
                <a:solidFill>
                  <a:schemeClr val="tx1"/>
                </a:solidFill>
                <a:latin typeface="Arial" panose="020B0604020202020204" pitchFamily="34" charset="0"/>
                <a:cs typeface="Arial" panose="020B0604020202020204" pitchFamily="34" charset="0"/>
                <a:hlinkClick r:id="rId4" tooltip="pacta sunt servanda"/>
              </a:rPr>
              <a:t> </a:t>
            </a:r>
            <a:r>
              <a:rPr lang="en-GB" sz="2800" i="1" cap="none" dirty="0">
                <a:solidFill>
                  <a:schemeClr val="tx1"/>
                </a:solidFill>
                <a:latin typeface="Arial" panose="020B0604020202020204" pitchFamily="34" charset="0"/>
                <a:cs typeface="Arial" panose="020B0604020202020204" pitchFamily="34" charset="0"/>
              </a:rPr>
              <a:t>(Agreements must be kept</a:t>
            </a:r>
            <a:r>
              <a:rPr lang="en-GB" sz="2800" i="1" cap="none" dirty="0" smtClean="0">
                <a:solidFill>
                  <a:schemeClr val="tx1"/>
                </a:solidFill>
                <a:latin typeface="Arial" panose="020B0604020202020204" pitchFamily="34" charset="0"/>
                <a:cs typeface="Arial" panose="020B0604020202020204" pitchFamily="34" charset="0"/>
              </a:rPr>
              <a:t>)</a:t>
            </a:r>
            <a:r>
              <a:rPr lang="en-US" sz="2800" dirty="0" smtClean="0">
                <a:solidFill>
                  <a:schemeClr val="tx1"/>
                </a:solidFill>
                <a:latin typeface="Arial" panose="020B0604020202020204" pitchFamily="34" charset="0"/>
                <a:cs typeface="Arial" panose="020B0604020202020204" pitchFamily="34" charset="0"/>
              </a:rPr>
              <a:t> —</a:t>
            </a:r>
            <a:r>
              <a:rPr lang="en-US" sz="2800" i="1" cap="none" dirty="0">
                <a:solidFill>
                  <a:schemeClr val="tx1"/>
                </a:solidFill>
                <a:latin typeface="Arial" panose="020B0604020202020204" pitchFamily="34" charset="0"/>
                <a:cs typeface="Arial" panose="020B0604020202020204" pitchFamily="34" charset="0"/>
              </a:rPr>
              <a:t>arguably the oldest principle of IL(</a:t>
            </a:r>
            <a:r>
              <a:rPr lang="en-US" sz="2800" i="1" cap="none" dirty="0">
                <a:solidFill>
                  <a:schemeClr val="tx1"/>
                </a:solidFill>
                <a:latin typeface="Arial" panose="020B0604020202020204" pitchFamily="34" charset="0"/>
                <a:cs typeface="Arial" panose="020B0604020202020204" pitchFamily="34" charset="0"/>
                <a:hlinkClick r:id="rId5" tooltip=" Oldest principle of International Law"/>
              </a:rPr>
              <a:t>Britannica </a:t>
            </a:r>
            <a:r>
              <a:rPr lang="en-US" sz="2800" i="1" cap="none" dirty="0" err="1">
                <a:latin typeface="Arial" panose="020B0604020202020204" pitchFamily="34" charset="0"/>
                <a:cs typeface="Arial" panose="020B0604020202020204" pitchFamily="34" charset="0"/>
                <a:hlinkClick r:id="rId5" tooltip=" Oldest principle of International Law"/>
              </a:rPr>
              <a:t>Encl</a:t>
            </a:r>
            <a:r>
              <a:rPr lang="en-US" sz="2800" i="1" cap="none" dirty="0">
                <a:latin typeface="Arial" panose="020B0604020202020204" pitchFamily="34" charset="0"/>
                <a:cs typeface="Arial" panose="020B0604020202020204" pitchFamily="34" charset="0"/>
              </a:rPr>
              <a:t>)(</a:t>
            </a:r>
            <a:r>
              <a:rPr lang="en-US" sz="2800" i="1" cap="none" dirty="0">
                <a:latin typeface="Arial" panose="020B0604020202020204" pitchFamily="34" charset="0"/>
                <a:cs typeface="Arial" panose="020B0604020202020204" pitchFamily="34" charset="0"/>
                <a:hlinkClick r:id="rId6" action="ppaction://hlinksldjump" tooltip="United Nations. 1969. “Vienna Convention on the Law of Treaties.” Treaty Series 1155 (May)"/>
              </a:rPr>
              <a:t>Vienna Convention(</a:t>
            </a:r>
            <a:r>
              <a:rPr lang="en-US" sz="2800" cap="none" dirty="0">
                <a:latin typeface="Arial" panose="020B0604020202020204" pitchFamily="34" charset="0"/>
                <a:cs typeface="Arial" panose="020B0604020202020204" pitchFamily="34" charset="0"/>
                <a:hlinkClick r:id="rId6" action="ppaction://hlinksldjump" tooltip="United Nations. 1969. “Vienna Convention on the Law of Treaties.” Treaty Series 1155 (May)"/>
              </a:rPr>
              <a:t>1969</a:t>
            </a:r>
            <a:r>
              <a:rPr lang="en-US" sz="2800" i="1" cap="none" dirty="0">
                <a:latin typeface="Arial" panose="020B0604020202020204" pitchFamily="34" charset="0"/>
                <a:cs typeface="Arial" panose="020B0604020202020204" pitchFamily="34" charset="0"/>
                <a:hlinkClick r:id="rId6" action="ppaction://hlinksldjump" tooltip="United Nations. 1969. “Vienna Convention on the Law of Treaties.” Treaty Series 1155 (May)"/>
              </a:rPr>
              <a:t> </a:t>
            </a:r>
            <a:r>
              <a:rPr lang="en-US" sz="2800" i="1" cap="none" dirty="0" smtClean="0">
                <a:latin typeface="Arial" panose="020B0604020202020204" pitchFamily="34" charset="0"/>
                <a:cs typeface="Arial" panose="020B0604020202020204" pitchFamily="34" charset="0"/>
                <a:hlinkClick r:id="rId6" action="ppaction://hlinksldjump" tooltip="United Nations. 1969. “Vienna Convention on the Law of Treaties.” Treaty Series 1155 (May)"/>
              </a:rPr>
              <a:t>)</a:t>
            </a:r>
            <a:r>
              <a:rPr lang="en-US" sz="2800" cap="none" dirty="0">
                <a:solidFill>
                  <a:schemeClr val="tx1"/>
                </a:solidFill>
                <a:latin typeface="Arial" panose="020B0604020202020204" pitchFamily="34" charset="0"/>
                <a:cs typeface="Arial" panose="020B0604020202020204" pitchFamily="34" charset="0"/>
              </a:rPr>
              <a:t> </a:t>
            </a:r>
            <a:endParaRPr lang="en-US" sz="2800" cap="none"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spcBef>
                <a:spcPts val="0"/>
              </a:spcBef>
              <a:buFont typeface="Wingdings" panose="05000000000000000000" pitchFamily="2" charset="2"/>
              <a:buChar char="q"/>
            </a:pPr>
            <a:r>
              <a:rPr lang="en-US" sz="2800" cap="none" dirty="0" smtClean="0">
                <a:solidFill>
                  <a:schemeClr val="tx1"/>
                </a:solidFill>
                <a:latin typeface="Arial" panose="020B0604020202020204" pitchFamily="34" charset="0"/>
                <a:cs typeface="Arial" panose="020B0604020202020204" pitchFamily="34" charset="0"/>
              </a:rPr>
              <a:t>To </a:t>
            </a:r>
            <a:r>
              <a:rPr lang="en-US" sz="2800" cap="none" dirty="0">
                <a:solidFill>
                  <a:schemeClr val="tx1"/>
                </a:solidFill>
                <a:latin typeface="Arial" panose="020B0604020202020204" pitchFamily="34" charset="0"/>
                <a:cs typeface="Arial" panose="020B0604020202020204" pitchFamily="34" charset="0"/>
              </a:rPr>
              <a:t>that end, </a:t>
            </a:r>
            <a:r>
              <a:rPr lang="en-US" sz="2800" cap="none" dirty="0" err="1">
                <a:solidFill>
                  <a:schemeClr val="tx1"/>
                </a:solidFill>
                <a:latin typeface="Arial" panose="020B0604020202020204" pitchFamily="34" charset="0"/>
                <a:cs typeface="Arial" panose="020B0604020202020204" pitchFamily="34" charset="0"/>
              </a:rPr>
              <a:t>Ug</a:t>
            </a:r>
            <a:r>
              <a:rPr lang="en-US" sz="2800" cap="none" dirty="0">
                <a:solidFill>
                  <a:schemeClr val="tx1"/>
                </a:solidFill>
                <a:latin typeface="Arial" panose="020B0604020202020204" pitchFamily="34" charset="0"/>
                <a:cs typeface="Arial" panose="020B0604020202020204" pitchFamily="34" charset="0"/>
              </a:rPr>
              <a:t> domesticated the International Bill of Rights in its </a:t>
            </a:r>
            <a:r>
              <a:rPr lang="en-US" sz="2800" cap="none" dirty="0">
                <a:solidFill>
                  <a:schemeClr val="tx1"/>
                </a:solidFill>
                <a:latin typeface="Arial" panose="020B0604020202020204" pitchFamily="34" charset="0"/>
                <a:cs typeface="Arial" panose="020B0604020202020204" pitchFamily="34" charset="0"/>
                <a:hlinkClick r:id="" action="ppaction://noaction"/>
              </a:rPr>
              <a:t>(Constitution (1995</a:t>
            </a:r>
            <a:r>
              <a:rPr lang="en-US" sz="2800" cap="none" dirty="0">
                <a:solidFill>
                  <a:schemeClr val="tx1"/>
                </a:solidFill>
                <a:latin typeface="Arial" panose="020B0604020202020204" pitchFamily="34" charset="0"/>
                <a:cs typeface="Arial" panose="020B0604020202020204" pitchFamily="34" charset="0"/>
              </a:rPr>
              <a:t> , Cap 4</a:t>
            </a:r>
          </a:p>
          <a:p>
            <a:pPr marL="457200" indent="-457200" algn="just">
              <a:lnSpc>
                <a:spcPct val="100000"/>
              </a:lnSpc>
              <a:spcBef>
                <a:spcPts val="0"/>
              </a:spcBef>
              <a:buFont typeface="Wingdings" panose="05000000000000000000" pitchFamily="2" charset="2"/>
              <a:buChar char="q"/>
            </a:pPr>
            <a:r>
              <a:rPr lang="en-US" sz="2800" cap="none" dirty="0">
                <a:solidFill>
                  <a:schemeClr val="tx1"/>
                </a:solidFill>
                <a:latin typeface="Arial" panose="020B0604020202020204" pitchFamily="34" charset="0"/>
                <a:cs typeface="Arial" panose="020B0604020202020204" pitchFamily="34" charset="0"/>
              </a:rPr>
              <a:t>Cap 4, Art 20, of the </a:t>
            </a:r>
            <a:r>
              <a:rPr lang="en-US" sz="2800" cap="none" dirty="0">
                <a:solidFill>
                  <a:schemeClr val="tx1"/>
                </a:solidFill>
                <a:latin typeface="Arial" panose="020B0604020202020204" pitchFamily="34" charset="0"/>
                <a:cs typeface="Arial" panose="020B0604020202020204" pitchFamily="34" charset="0"/>
                <a:hlinkClick r:id="" action="ppaction://noaction"/>
              </a:rPr>
              <a:t>(Constitution (1995</a:t>
            </a:r>
            <a:r>
              <a:rPr lang="en-US" sz="2800" cap="none" dirty="0">
                <a:solidFill>
                  <a:schemeClr val="tx1"/>
                </a:solidFill>
                <a:latin typeface="Arial" panose="020B0604020202020204" pitchFamily="34" charset="0"/>
                <a:cs typeface="Arial" panose="020B0604020202020204" pitchFamily="34" charset="0"/>
              </a:rPr>
              <a:t>) </a:t>
            </a:r>
            <a:r>
              <a:rPr lang="en-US" sz="2800" cap="none" dirty="0" smtClean="0">
                <a:solidFill>
                  <a:schemeClr val="tx1"/>
                </a:solidFill>
                <a:latin typeface="Arial" panose="020B0604020202020204" pitchFamily="34" charset="0"/>
                <a:cs typeface="Arial" panose="020B0604020202020204" pitchFamily="34" charset="0"/>
              </a:rPr>
              <a:t>protects and promotes </a:t>
            </a:r>
            <a:r>
              <a:rPr lang="en-US" sz="2800" cap="none" dirty="0">
                <a:solidFill>
                  <a:schemeClr val="tx1"/>
                </a:solidFill>
                <a:latin typeface="Arial" panose="020B0604020202020204" pitchFamily="34" charset="0"/>
                <a:cs typeface="Arial" panose="020B0604020202020204" pitchFamily="34" charset="0"/>
              </a:rPr>
              <a:t>fundamental and other human rights and freedoms. The Cap legislates 46 </a:t>
            </a:r>
            <a:r>
              <a:rPr lang="en-US" sz="2800" cap="none" dirty="0" err="1">
                <a:solidFill>
                  <a:schemeClr val="tx1"/>
                </a:solidFill>
                <a:latin typeface="Arial" panose="020B0604020202020204" pitchFamily="34" charset="0"/>
                <a:cs typeface="Arial" panose="020B0604020202020204" pitchFamily="34" charset="0"/>
              </a:rPr>
              <a:t>HRs.</a:t>
            </a:r>
            <a:endParaRPr lang="en-US" sz="2800" cap="none" dirty="0">
              <a:solidFill>
                <a:schemeClr val="tx1"/>
              </a:solidFill>
              <a:latin typeface="Arial" panose="020B0604020202020204" pitchFamily="34" charset="0"/>
              <a:cs typeface="Arial" panose="020B0604020202020204" pitchFamily="34" charset="0"/>
            </a:endParaRPr>
          </a:p>
          <a:p>
            <a:pPr algn="just">
              <a:lnSpc>
                <a:spcPct val="100000"/>
              </a:lnSpc>
              <a:spcBef>
                <a:spcPts val="0"/>
              </a:spcBef>
            </a:pPr>
            <a:endParaRPr lang="en-GB" sz="3600" i="1"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18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9514"/>
            <a:ext cx="10008703" cy="606285"/>
          </a:xfrm>
        </p:spPr>
        <p:txBody>
          <a:bodyPr>
            <a:normAutofit/>
          </a:bodyPr>
          <a:lstStyle/>
          <a:p>
            <a:pPr algn="just">
              <a:lnSpc>
                <a:spcPct val="100000"/>
              </a:lnSpc>
            </a:pPr>
            <a:r>
              <a:rPr lang="en-US" sz="3200" cap="none" dirty="0">
                <a:latin typeface="Algerian" panose="04020705040A02060702" pitchFamily="82" charset="0"/>
                <a:cs typeface="Arial" panose="020B0604020202020204" pitchFamily="34" charset="0"/>
              </a:rPr>
              <a:t>Rights and freedoms under Chapter Four</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546652"/>
            <a:ext cx="12038274" cy="6474634"/>
          </a:xfrm>
        </p:spPr>
        <p:txBody>
          <a:bodyPr>
            <a:noAutofit/>
          </a:bodyPr>
          <a:lstStyle/>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20-  Obliges all organs, government agencies and all persons </a:t>
            </a:r>
            <a:r>
              <a:rPr lang="en-US" sz="3200" cap="none" dirty="0" smtClean="0">
                <a:solidFill>
                  <a:schemeClr val="tx1"/>
                </a:solidFill>
                <a:latin typeface="Arial" panose="020B0604020202020204" pitchFamily="34" charset="0"/>
                <a:cs typeface="Arial" panose="020B0604020202020204" pitchFamily="34" charset="0"/>
              </a:rPr>
              <a:t>to   </a:t>
            </a:r>
            <a:r>
              <a:rPr lang="en-US" sz="3200" cap="none" dirty="0">
                <a:solidFill>
                  <a:schemeClr val="tx1"/>
                </a:solidFill>
                <a:latin typeface="Arial" panose="020B0604020202020204" pitchFamily="34" charset="0"/>
                <a:cs typeface="Arial" panose="020B0604020202020204" pitchFamily="34" charset="0"/>
              </a:rPr>
              <a:t>respect, uphold and promote the rights and freedoms </a:t>
            </a:r>
            <a:r>
              <a:rPr lang="en-US" sz="3200" cap="none" dirty="0" smtClean="0">
                <a:solidFill>
                  <a:schemeClr val="tx1"/>
                </a:solidFill>
                <a:latin typeface="Arial" panose="020B0604020202020204" pitchFamily="34" charset="0"/>
                <a:cs typeface="Arial" panose="020B0604020202020204" pitchFamily="34" charset="0"/>
              </a:rPr>
              <a:t>of</a:t>
            </a:r>
            <a:r>
              <a:rPr lang="en-US" sz="3200" cap="none" dirty="0">
                <a:solidFill>
                  <a:schemeClr val="tx1"/>
                </a:solidFill>
                <a:latin typeface="Arial" panose="020B0604020202020204" pitchFamily="34" charset="0"/>
                <a:cs typeface="Arial" panose="020B0604020202020204" pitchFamily="34" charset="0"/>
              </a:rPr>
              <a:t>	     individuals and groups.</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21- Equality and freedom from discrimination.</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22- Right to life.</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23- Right to personal liberty.</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24- Respect for human dignity and protection from </a:t>
            </a:r>
            <a:r>
              <a:rPr lang="en-US" sz="3200" cap="none" dirty="0" smtClean="0">
                <a:solidFill>
                  <a:schemeClr val="tx1"/>
                </a:solidFill>
                <a:latin typeface="Arial" panose="020B0604020202020204" pitchFamily="34" charset="0"/>
                <a:cs typeface="Arial" panose="020B0604020202020204" pitchFamily="34" charset="0"/>
              </a:rPr>
              <a:t>inhumane   </a:t>
            </a:r>
            <a:r>
              <a:rPr lang="en-US" sz="3200" cap="none" dirty="0">
                <a:solidFill>
                  <a:schemeClr val="tx1"/>
                </a:solidFill>
                <a:latin typeface="Arial" panose="020B0604020202020204" pitchFamily="34" charset="0"/>
                <a:cs typeface="Arial" panose="020B0604020202020204" pitchFamily="34" charset="0"/>
              </a:rPr>
              <a:t>treatment.</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25- Protection from slavery, servitude and forced </a:t>
            </a:r>
            <a:r>
              <a:rPr lang="en-US" sz="3200" cap="none" dirty="0" err="1">
                <a:solidFill>
                  <a:schemeClr val="tx1"/>
                </a:solidFill>
                <a:latin typeface="Arial" panose="020B0604020202020204" pitchFamily="34" charset="0"/>
                <a:cs typeface="Arial" panose="020B0604020202020204" pitchFamily="34" charset="0"/>
              </a:rPr>
              <a:t>labour</a:t>
            </a:r>
            <a:r>
              <a:rPr lang="en-US" sz="3200" cap="none" dirty="0">
                <a:solidFill>
                  <a:schemeClr val="tx1"/>
                </a:solidFill>
                <a:latin typeface="Arial" panose="020B0604020202020204" pitchFamily="34" charset="0"/>
                <a:cs typeface="Arial" panose="020B0604020202020204" pitchFamily="34" charset="0"/>
              </a:rPr>
              <a:t>.</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26- Protection from deprivation of property.</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27- Right to privacy of person, home and other </a:t>
            </a:r>
            <a:r>
              <a:rPr lang="en-US" sz="3200" cap="none" dirty="0" smtClean="0">
                <a:solidFill>
                  <a:schemeClr val="tx1"/>
                </a:solidFill>
                <a:latin typeface="Arial" panose="020B0604020202020204" pitchFamily="34" charset="0"/>
                <a:cs typeface="Arial" panose="020B0604020202020204" pitchFamily="34" charset="0"/>
              </a:rPr>
              <a:t>property.</a:t>
            </a:r>
          </a:p>
          <a:p>
            <a:pPr marL="457200" indent="-457200" algn="just">
              <a:lnSpc>
                <a:spcPct val="100000"/>
              </a:lnSpc>
              <a:spcBef>
                <a:spcPts val="0"/>
              </a:spcBef>
              <a:buFont typeface="Wingdings" panose="05000000000000000000" pitchFamily="2" charset="2"/>
              <a:buChar char="ü"/>
            </a:pPr>
            <a:r>
              <a:rPr lang="en-US" sz="3200" cap="none" dirty="0" smtClean="0">
                <a:solidFill>
                  <a:schemeClr val="tx1"/>
                </a:solidFill>
                <a:latin typeface="Arial" panose="020B0604020202020204" pitchFamily="34" charset="0"/>
                <a:cs typeface="Arial" panose="020B0604020202020204" pitchFamily="34" charset="0"/>
              </a:rPr>
              <a:t>Art</a:t>
            </a:r>
            <a:r>
              <a:rPr lang="en-US" sz="3200" cap="none" dirty="0">
                <a:solidFill>
                  <a:schemeClr val="tx1"/>
                </a:solidFill>
                <a:latin typeface="Arial" panose="020B0604020202020204" pitchFamily="34" charset="0"/>
                <a:cs typeface="Arial" panose="020B0604020202020204" pitchFamily="34" charset="0"/>
              </a:rPr>
              <a:t>. 28- Right to a fair hearing.</a:t>
            </a:r>
          </a:p>
          <a:p>
            <a:pPr algn="just">
              <a:lnSpc>
                <a:spcPct val="100000"/>
              </a:lnSpc>
              <a:spcBef>
                <a:spcPts val="0"/>
              </a:spcBef>
            </a:pPr>
            <a:endParaRPr lang="en-GB" sz="3600" i="1"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552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9514"/>
            <a:ext cx="10008703" cy="606285"/>
          </a:xfrm>
        </p:spPr>
        <p:txBody>
          <a:bodyPr>
            <a:normAutofit/>
          </a:bodyPr>
          <a:lstStyle/>
          <a:p>
            <a:pPr algn="just">
              <a:lnSpc>
                <a:spcPct val="100000"/>
              </a:lnSpc>
            </a:pPr>
            <a:r>
              <a:rPr lang="en-US" sz="3200" cap="none" dirty="0">
                <a:latin typeface="Algerian" panose="04020705040A02060702" pitchFamily="82" charset="0"/>
                <a:cs typeface="Arial" panose="020B0604020202020204" pitchFamily="34" charset="0"/>
              </a:rPr>
              <a:t>Rights and freedoms under Chapter Four</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566530"/>
            <a:ext cx="12038274" cy="6454756"/>
          </a:xfrm>
        </p:spPr>
        <p:txBody>
          <a:bodyPr>
            <a:noAutofit/>
          </a:bodyPr>
          <a:lstStyle/>
          <a:p>
            <a:pPr marL="457200" indent="-457200" algn="just">
              <a:lnSpc>
                <a:spcPct val="100000"/>
              </a:lnSpc>
              <a:spcBef>
                <a:spcPts val="0"/>
              </a:spcBef>
              <a:buFont typeface="Wingdings" panose="05000000000000000000" pitchFamily="2" charset="2"/>
              <a:buChar char="ü"/>
            </a:pPr>
            <a:r>
              <a:rPr lang="en-US" sz="3200" cap="none" dirty="0" smtClean="0">
                <a:solidFill>
                  <a:schemeClr val="tx1"/>
                </a:solidFill>
                <a:latin typeface="Arial" panose="020B0604020202020204" pitchFamily="34" charset="0"/>
                <a:cs typeface="Arial" panose="020B0604020202020204" pitchFamily="34" charset="0"/>
              </a:rPr>
              <a:t>Art</a:t>
            </a:r>
            <a:r>
              <a:rPr lang="en-US" sz="3200" cap="none" dirty="0">
                <a:solidFill>
                  <a:schemeClr val="tx1"/>
                </a:solidFill>
                <a:latin typeface="Arial" panose="020B0604020202020204" pitchFamily="34" charset="0"/>
                <a:cs typeface="Arial" panose="020B0604020202020204" pitchFamily="34" charset="0"/>
              </a:rPr>
              <a:t>. 29- Protection of freedom of conscience, expression, </a:t>
            </a:r>
            <a:r>
              <a:rPr lang="en-US" sz="3200" cap="none" dirty="0" smtClean="0">
                <a:solidFill>
                  <a:schemeClr val="tx1"/>
                </a:solidFill>
                <a:latin typeface="Arial" panose="020B0604020202020204" pitchFamily="34" charset="0"/>
                <a:cs typeface="Arial" panose="020B0604020202020204" pitchFamily="34" charset="0"/>
              </a:rPr>
              <a:t>movement, religion</a:t>
            </a:r>
            <a:r>
              <a:rPr lang="en-US" sz="3200" cap="none" dirty="0">
                <a:solidFill>
                  <a:schemeClr val="tx1"/>
                </a:solidFill>
                <a:latin typeface="Arial" panose="020B0604020202020204" pitchFamily="34" charset="0"/>
                <a:cs typeface="Arial" panose="020B0604020202020204" pitchFamily="34" charset="0"/>
              </a:rPr>
              <a:t>, assembly and association.</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30- Right to education.</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Art.31- Rights of the family.</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33- Rights of women.</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34- Rights of children.</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Art.35- Rights of persons with disabilities</a:t>
            </a:r>
            <a:r>
              <a:rPr lang="en-US" sz="3200" cap="none" dirty="0" smtClean="0">
                <a:solidFill>
                  <a:schemeClr val="tx1"/>
                </a:solidFill>
                <a:latin typeface="Arial" panose="020B0604020202020204" pitchFamily="34" charset="0"/>
                <a:cs typeface="Arial" panose="020B0604020202020204" pitchFamily="34" charset="0"/>
              </a:rPr>
              <a:t>.</a:t>
            </a:r>
          </a:p>
          <a:p>
            <a:pPr marL="457200" indent="-457200" algn="just">
              <a:lnSpc>
                <a:spcPct val="100000"/>
              </a:lnSpc>
              <a:spcBef>
                <a:spcPts val="0"/>
              </a:spcBef>
              <a:buFont typeface="Wingdings" panose="05000000000000000000" pitchFamily="2" charset="2"/>
              <a:buChar char="ü"/>
            </a:pPr>
            <a:r>
              <a:rPr lang="en-US" sz="3200" cap="none" dirty="0" smtClean="0">
                <a:solidFill>
                  <a:schemeClr val="tx1"/>
                </a:solidFill>
                <a:latin typeface="Arial" panose="020B0604020202020204" pitchFamily="34" charset="0"/>
                <a:cs typeface="Arial" panose="020B0604020202020204" pitchFamily="34" charset="0"/>
              </a:rPr>
              <a:t>Art</a:t>
            </a:r>
            <a:r>
              <a:rPr lang="en-US" sz="3200" cap="none" dirty="0">
                <a:solidFill>
                  <a:schemeClr val="tx1"/>
                </a:solidFill>
                <a:latin typeface="Arial" panose="020B0604020202020204" pitchFamily="34" charset="0"/>
                <a:cs typeface="Arial" panose="020B0604020202020204" pitchFamily="34" charset="0"/>
              </a:rPr>
              <a:t>. 36- Protection of rights of minorities.</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37- Right to culture and similar rights. </a:t>
            </a:r>
            <a:endParaRPr lang="en-US" sz="3200" cap="none"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spcBef>
                <a:spcPts val="0"/>
              </a:spcBef>
              <a:buFont typeface="Wingdings" panose="05000000000000000000" pitchFamily="2" charset="2"/>
              <a:buChar char="ü"/>
            </a:pPr>
            <a:r>
              <a:rPr lang="en-US" sz="3200" cap="none" dirty="0" smtClean="0">
                <a:solidFill>
                  <a:schemeClr val="tx1"/>
                </a:solidFill>
                <a:latin typeface="Arial" panose="020B0604020202020204" pitchFamily="34" charset="0"/>
                <a:cs typeface="Arial" panose="020B0604020202020204" pitchFamily="34" charset="0"/>
              </a:rPr>
              <a:t>Art</a:t>
            </a:r>
            <a:r>
              <a:rPr lang="en-US" sz="3200" cap="none" dirty="0">
                <a:solidFill>
                  <a:schemeClr val="tx1"/>
                </a:solidFill>
                <a:latin typeface="Arial" panose="020B0604020202020204" pitchFamily="34" charset="0"/>
                <a:cs typeface="Arial" panose="020B0604020202020204" pitchFamily="34" charset="0"/>
              </a:rPr>
              <a:t>. 38- Right to participate in civic rights and activities.</a:t>
            </a:r>
          </a:p>
          <a:p>
            <a:pPr marL="457200" indent="-457200" algn="just">
              <a:lnSpc>
                <a:spcPct val="100000"/>
              </a:lnSpc>
              <a:spcBef>
                <a:spcPts val="0"/>
              </a:spcBef>
              <a:buFont typeface="Wingdings" panose="05000000000000000000" pitchFamily="2" charset="2"/>
              <a:buChar char="ü"/>
            </a:pPr>
            <a:r>
              <a:rPr lang="en-US" sz="3200" cap="none" dirty="0">
                <a:solidFill>
                  <a:schemeClr val="tx1"/>
                </a:solidFill>
                <a:latin typeface="Arial" panose="020B0604020202020204" pitchFamily="34" charset="0"/>
                <a:cs typeface="Arial" panose="020B0604020202020204" pitchFamily="34" charset="0"/>
              </a:rPr>
              <a:t>Art. 39- Right to a clean and healthy environment.</a:t>
            </a:r>
          </a:p>
        </p:txBody>
      </p:sp>
    </p:spTree>
    <p:extLst>
      <p:ext uri="{BB962C8B-B14F-4D97-AF65-F5344CB8AC3E}">
        <p14:creationId xmlns:p14="http://schemas.microsoft.com/office/powerpoint/2010/main" val="2529456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9514"/>
            <a:ext cx="10008703" cy="606285"/>
          </a:xfrm>
        </p:spPr>
        <p:txBody>
          <a:bodyPr>
            <a:normAutofit/>
          </a:bodyPr>
          <a:lstStyle/>
          <a:p>
            <a:pPr algn="just">
              <a:lnSpc>
                <a:spcPct val="100000"/>
              </a:lnSpc>
            </a:pPr>
            <a:r>
              <a:rPr lang="en-US" sz="3200" cap="none" dirty="0">
                <a:latin typeface="Algerian" panose="04020705040A02060702" pitchFamily="82" charset="0"/>
                <a:cs typeface="Arial" panose="020B0604020202020204" pitchFamily="34" charset="0"/>
              </a:rPr>
              <a:t>Rights and freedoms under Chapter Four</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566530"/>
            <a:ext cx="12038274" cy="6454756"/>
          </a:xfrm>
        </p:spPr>
        <p:txBody>
          <a:bodyPr>
            <a:noAutofit/>
          </a:bodyPr>
          <a:lstStyle/>
          <a:p>
            <a:pPr marL="457200" indent="-457200" algn="just">
              <a:lnSpc>
                <a:spcPct val="100000"/>
              </a:lnSpc>
              <a:spcBef>
                <a:spcPts val="0"/>
              </a:spcBef>
              <a:buFont typeface="Wingdings" panose="05000000000000000000" pitchFamily="2" charset="2"/>
              <a:buChar char="ü"/>
            </a:pPr>
            <a:r>
              <a:rPr lang="en-US" sz="3000" cap="none" dirty="0" smtClean="0">
                <a:solidFill>
                  <a:schemeClr val="tx1"/>
                </a:solidFill>
                <a:latin typeface="Arial" panose="020B0604020202020204" pitchFamily="34" charset="0"/>
                <a:cs typeface="Arial" panose="020B0604020202020204" pitchFamily="34" charset="0"/>
              </a:rPr>
              <a:t>Art</a:t>
            </a:r>
            <a:r>
              <a:rPr lang="en-US" sz="3000" cap="none" dirty="0">
                <a:solidFill>
                  <a:schemeClr val="tx1"/>
                </a:solidFill>
                <a:latin typeface="Arial" panose="020B0604020202020204" pitchFamily="34" charset="0"/>
                <a:cs typeface="Arial" panose="020B0604020202020204" pitchFamily="34" charset="0"/>
              </a:rPr>
              <a:t>. 40- Right to economic rights.</a:t>
            </a:r>
          </a:p>
          <a:p>
            <a:pPr marL="457200" indent="-457200" algn="just">
              <a:lnSpc>
                <a:spcPct val="100000"/>
              </a:lnSpc>
              <a:spcBef>
                <a:spcPts val="0"/>
              </a:spcBef>
              <a:buFont typeface="Wingdings" panose="05000000000000000000" pitchFamily="2" charset="2"/>
              <a:buChar char="ü"/>
            </a:pPr>
            <a:r>
              <a:rPr lang="en-US" sz="3000" cap="none" dirty="0">
                <a:solidFill>
                  <a:schemeClr val="tx1"/>
                </a:solidFill>
                <a:latin typeface="Arial" panose="020B0604020202020204" pitchFamily="34" charset="0"/>
                <a:cs typeface="Arial" panose="020B0604020202020204" pitchFamily="34" charset="0"/>
              </a:rPr>
              <a:t>Art. 41- Right of access to information.</a:t>
            </a:r>
          </a:p>
          <a:p>
            <a:pPr marL="457200" indent="-457200" algn="just">
              <a:lnSpc>
                <a:spcPct val="100000"/>
              </a:lnSpc>
              <a:spcBef>
                <a:spcPts val="0"/>
              </a:spcBef>
              <a:buFont typeface="Wingdings" panose="05000000000000000000" pitchFamily="2" charset="2"/>
              <a:buChar char="ü"/>
            </a:pPr>
            <a:r>
              <a:rPr lang="en-US" sz="3000" cap="none" dirty="0">
                <a:solidFill>
                  <a:schemeClr val="tx1"/>
                </a:solidFill>
                <a:latin typeface="Arial" panose="020B0604020202020204" pitchFamily="34" charset="0"/>
                <a:cs typeface="Arial" panose="020B0604020202020204" pitchFamily="34" charset="0"/>
              </a:rPr>
              <a:t>Art. 42- </a:t>
            </a:r>
            <a:r>
              <a:rPr lang="en-US" sz="3000" cap="none" dirty="0" smtClean="0">
                <a:solidFill>
                  <a:schemeClr val="tx1"/>
                </a:solidFill>
                <a:latin typeface="Arial" panose="020B0604020202020204" pitchFamily="34" charset="0"/>
                <a:cs typeface="Arial" panose="020B0604020202020204" pitchFamily="34" charset="0"/>
              </a:rPr>
              <a:t>R </a:t>
            </a:r>
            <a:r>
              <a:rPr lang="en-US" sz="3000" cap="none" dirty="0">
                <a:solidFill>
                  <a:schemeClr val="tx1"/>
                </a:solidFill>
                <a:latin typeface="Arial" panose="020B0604020202020204" pitchFamily="34" charset="0"/>
                <a:cs typeface="Arial" panose="020B0604020202020204" pitchFamily="34" charset="0"/>
              </a:rPr>
              <a:t>to just and fair treatment in administrative decisions.</a:t>
            </a:r>
          </a:p>
          <a:p>
            <a:pPr marL="457200" indent="-457200" algn="just">
              <a:lnSpc>
                <a:spcPct val="100000"/>
              </a:lnSpc>
              <a:spcBef>
                <a:spcPts val="0"/>
              </a:spcBef>
              <a:buFont typeface="Wingdings" panose="05000000000000000000" pitchFamily="2" charset="2"/>
              <a:buChar char="ü"/>
            </a:pPr>
            <a:r>
              <a:rPr lang="en-US" sz="3000" cap="none" dirty="0" smtClean="0">
                <a:solidFill>
                  <a:schemeClr val="tx1"/>
                </a:solidFill>
                <a:latin typeface="Arial" panose="020B0604020202020204" pitchFamily="34" charset="0"/>
                <a:cs typeface="Arial" panose="020B0604020202020204" pitchFamily="34" charset="0"/>
              </a:rPr>
              <a:t>Art</a:t>
            </a:r>
            <a:r>
              <a:rPr lang="en-US" sz="3000" cap="none" dirty="0">
                <a:solidFill>
                  <a:schemeClr val="tx1"/>
                </a:solidFill>
                <a:latin typeface="Arial" panose="020B0604020202020204" pitchFamily="34" charset="0"/>
                <a:cs typeface="Arial" panose="020B0604020202020204" pitchFamily="34" charset="0"/>
              </a:rPr>
              <a:t>. 43 </a:t>
            </a:r>
            <a:r>
              <a:rPr lang="en-US" sz="3000" cap="none" dirty="0" smtClean="0">
                <a:solidFill>
                  <a:schemeClr val="tx1"/>
                </a:solidFill>
                <a:latin typeface="Arial" panose="020B0604020202020204" pitchFamily="34" charset="0"/>
                <a:cs typeface="Arial" panose="020B0604020202020204" pitchFamily="34" charset="0"/>
              </a:rPr>
              <a:t> The Exemption Clause</a:t>
            </a:r>
          </a:p>
          <a:p>
            <a:pPr marL="914400" lvl="1" indent="-457200" algn="just">
              <a:lnSpc>
                <a:spcPct val="100000"/>
              </a:lnSpc>
              <a:spcBef>
                <a:spcPts val="0"/>
              </a:spcBef>
              <a:buFont typeface="Wingdings" panose="05000000000000000000" pitchFamily="2" charset="2"/>
              <a:buChar char="v"/>
            </a:pPr>
            <a:r>
              <a:rPr lang="en-US" sz="3000" cap="none" dirty="0" smtClean="0">
                <a:solidFill>
                  <a:srgbClr val="FF0000"/>
                </a:solidFill>
                <a:latin typeface="Arial" panose="020B0604020202020204" pitchFamily="34" charset="0"/>
                <a:cs typeface="Arial" panose="020B0604020202020204" pitchFamily="34" charset="0"/>
              </a:rPr>
              <a:t>provides </a:t>
            </a:r>
            <a:r>
              <a:rPr lang="en-US" sz="3000" cap="none" dirty="0">
                <a:solidFill>
                  <a:srgbClr val="FF0000"/>
                </a:solidFill>
                <a:latin typeface="Arial" panose="020B0604020202020204" pitchFamily="34" charset="0"/>
                <a:cs typeface="Arial" panose="020B0604020202020204" pitchFamily="34" charset="0"/>
              </a:rPr>
              <a:t>that in the exercise of these </a:t>
            </a:r>
            <a:r>
              <a:rPr lang="en-US" sz="3000" cap="none" dirty="0" err="1">
                <a:solidFill>
                  <a:srgbClr val="FF0000"/>
                </a:solidFill>
                <a:latin typeface="Arial" panose="020B0604020202020204" pitchFamily="34" charset="0"/>
                <a:cs typeface="Arial" panose="020B0604020202020204" pitchFamily="34" charset="0"/>
              </a:rPr>
              <a:t>R</a:t>
            </a:r>
            <a:r>
              <a:rPr lang="en-US" sz="3000" cap="none" dirty="0" err="1" smtClean="0">
                <a:solidFill>
                  <a:srgbClr val="FF0000"/>
                </a:solidFill>
                <a:latin typeface="Arial" panose="020B0604020202020204" pitchFamily="34" charset="0"/>
                <a:cs typeface="Arial" panose="020B0604020202020204" pitchFamily="34" charset="0"/>
              </a:rPr>
              <a:t>s</a:t>
            </a:r>
            <a:r>
              <a:rPr lang="en-US" sz="3000" cap="none" dirty="0">
                <a:solidFill>
                  <a:srgbClr val="FF0000"/>
                </a:solidFill>
                <a:latin typeface="Arial" panose="020B0604020202020204" pitchFamily="34" charset="0"/>
                <a:cs typeface="Arial" panose="020B0604020202020204" pitchFamily="34" charset="0"/>
              </a:rPr>
              <a:t>, one should not prejudice other persons fundamental </a:t>
            </a:r>
            <a:r>
              <a:rPr lang="en-US" sz="3000" cap="none" dirty="0" smtClean="0">
                <a:solidFill>
                  <a:srgbClr val="FF0000"/>
                </a:solidFill>
                <a:latin typeface="Arial" panose="020B0604020202020204" pitchFamily="34" charset="0"/>
                <a:cs typeface="Arial" panose="020B0604020202020204" pitchFamily="34" charset="0"/>
              </a:rPr>
              <a:t>HRs </a:t>
            </a:r>
            <a:r>
              <a:rPr lang="en-US" sz="3000" cap="none" dirty="0">
                <a:solidFill>
                  <a:srgbClr val="FF0000"/>
                </a:solidFill>
                <a:latin typeface="Arial" panose="020B0604020202020204" pitchFamily="34" charset="0"/>
                <a:cs typeface="Arial" panose="020B0604020202020204" pitchFamily="34" charset="0"/>
              </a:rPr>
              <a:t>or the public interest</a:t>
            </a:r>
            <a:r>
              <a:rPr lang="en-US" sz="3000" cap="none" dirty="0" smtClean="0">
                <a:solidFill>
                  <a:srgbClr val="FF0000"/>
                </a:solidFill>
                <a:latin typeface="Arial" panose="020B0604020202020204" pitchFamily="34" charset="0"/>
                <a:cs typeface="Arial" panose="020B0604020202020204" pitchFamily="34" charset="0"/>
              </a:rPr>
              <a:t>.</a:t>
            </a:r>
          </a:p>
          <a:p>
            <a:pPr marL="914400" lvl="1" indent="-457200" algn="just">
              <a:lnSpc>
                <a:spcPct val="100000"/>
              </a:lnSpc>
              <a:spcBef>
                <a:spcPts val="0"/>
              </a:spcBef>
              <a:buFont typeface="Wingdings" panose="05000000000000000000" pitchFamily="2" charset="2"/>
              <a:buChar char="v"/>
            </a:pPr>
            <a:r>
              <a:rPr lang="en-US" sz="3200" cap="none" dirty="0" smtClean="0">
                <a:solidFill>
                  <a:schemeClr val="tx1"/>
                </a:solidFill>
                <a:latin typeface="Arial" panose="020B0604020202020204" pitchFamily="34" charset="0"/>
                <a:cs typeface="Arial" panose="020B0604020202020204" pitchFamily="34" charset="0"/>
              </a:rPr>
              <a:t> </a:t>
            </a:r>
            <a:r>
              <a:rPr lang="en-US" sz="3000" cap="none" dirty="0">
                <a:solidFill>
                  <a:schemeClr val="tx1"/>
                </a:solidFill>
                <a:latin typeface="Arial" panose="020B0604020202020204" pitchFamily="34" charset="0"/>
                <a:cs typeface="Arial" panose="020B0604020202020204" pitchFamily="34" charset="0"/>
              </a:rPr>
              <a:t>Public interest is defined in Art. 43(2).</a:t>
            </a:r>
          </a:p>
          <a:p>
            <a:pPr marL="457200" indent="-457200" algn="just">
              <a:lnSpc>
                <a:spcPct val="100000"/>
              </a:lnSpc>
              <a:spcBef>
                <a:spcPts val="0"/>
              </a:spcBef>
              <a:buFont typeface="Wingdings" panose="05000000000000000000" pitchFamily="2" charset="2"/>
              <a:buChar char="ü"/>
            </a:pPr>
            <a:r>
              <a:rPr lang="en-US" sz="3200" cap="none" dirty="0" smtClean="0">
                <a:solidFill>
                  <a:schemeClr val="tx1"/>
                </a:solidFill>
                <a:latin typeface="Arial" panose="020B0604020202020204" pitchFamily="34" charset="0"/>
                <a:cs typeface="Arial" panose="020B0604020202020204" pitchFamily="34" charset="0"/>
              </a:rPr>
              <a:t>Art</a:t>
            </a:r>
            <a:r>
              <a:rPr lang="en-US" sz="3200" cap="none" dirty="0">
                <a:solidFill>
                  <a:schemeClr val="tx1"/>
                </a:solidFill>
                <a:latin typeface="Arial" panose="020B0604020202020204" pitchFamily="34" charset="0"/>
                <a:cs typeface="Arial" panose="020B0604020202020204" pitchFamily="34" charset="0"/>
              </a:rPr>
              <a:t>. 44 </a:t>
            </a:r>
            <a:r>
              <a:rPr lang="en-US" sz="3200" cap="none" dirty="0" smtClean="0">
                <a:solidFill>
                  <a:schemeClr val="tx1"/>
                </a:solidFill>
                <a:latin typeface="Arial" panose="020B0604020202020204" pitchFamily="34" charset="0"/>
                <a:cs typeface="Arial" panose="020B0604020202020204" pitchFamily="34" charset="0"/>
              </a:rPr>
              <a:t>- the non-</a:t>
            </a:r>
            <a:r>
              <a:rPr lang="en-US" sz="3200" cap="none" dirty="0" err="1" smtClean="0">
                <a:solidFill>
                  <a:schemeClr val="tx1"/>
                </a:solidFill>
                <a:latin typeface="Arial" panose="020B0604020202020204" pitchFamily="34" charset="0"/>
                <a:cs typeface="Arial" panose="020B0604020202020204" pitchFamily="34" charset="0"/>
              </a:rPr>
              <a:t>derogable</a:t>
            </a:r>
            <a:r>
              <a:rPr lang="en-US" sz="3200" cap="none" dirty="0" smtClean="0">
                <a:solidFill>
                  <a:schemeClr val="tx1"/>
                </a:solidFill>
                <a:latin typeface="Arial" panose="020B0604020202020204" pitchFamily="34" charset="0"/>
                <a:cs typeface="Arial" panose="020B0604020202020204" pitchFamily="34" charset="0"/>
              </a:rPr>
              <a:t> Rights:</a:t>
            </a:r>
          </a:p>
          <a:p>
            <a:pPr marL="1371600" lvl="2" indent="-457200" algn="just">
              <a:lnSpc>
                <a:spcPct val="100000"/>
              </a:lnSpc>
              <a:spcBef>
                <a:spcPts val="0"/>
              </a:spcBef>
              <a:buFont typeface="Wingdings" panose="05000000000000000000" pitchFamily="2" charset="2"/>
              <a:buChar char="v"/>
            </a:pPr>
            <a:r>
              <a:rPr lang="en-US" sz="2800" cap="none" dirty="0" smtClean="0">
                <a:solidFill>
                  <a:srgbClr val="FF0000"/>
                </a:solidFill>
                <a:latin typeface="Arial" panose="020B0604020202020204" pitchFamily="34" charset="0"/>
                <a:cs typeface="Arial" panose="020B0604020202020204" pitchFamily="34" charset="0"/>
              </a:rPr>
              <a:t> </a:t>
            </a:r>
            <a:r>
              <a:rPr lang="en-US" sz="2800" cap="none" dirty="0">
                <a:solidFill>
                  <a:srgbClr val="FF0000"/>
                </a:solidFill>
                <a:latin typeface="Arial" panose="020B0604020202020204" pitchFamily="34" charset="0"/>
                <a:cs typeface="Arial" panose="020B0604020202020204" pitchFamily="34" charset="0"/>
              </a:rPr>
              <a:t>freedom from torture and cruel, inhuman or degrading treatment or punishment</a:t>
            </a:r>
            <a:r>
              <a:rPr lang="en-US" sz="2800" cap="none" dirty="0" smtClean="0">
                <a:solidFill>
                  <a:srgbClr val="FF0000"/>
                </a:solidFill>
                <a:latin typeface="Arial" panose="020B0604020202020204" pitchFamily="34" charset="0"/>
                <a:cs typeface="Arial" panose="020B0604020202020204" pitchFamily="34" charset="0"/>
              </a:rPr>
              <a:t>;</a:t>
            </a:r>
          </a:p>
          <a:p>
            <a:pPr marL="1371600" lvl="2" indent="-457200" algn="just">
              <a:lnSpc>
                <a:spcPct val="100000"/>
              </a:lnSpc>
              <a:spcBef>
                <a:spcPts val="0"/>
              </a:spcBef>
              <a:buFont typeface="Wingdings" panose="05000000000000000000" pitchFamily="2" charset="2"/>
              <a:buChar char="v"/>
            </a:pPr>
            <a:r>
              <a:rPr lang="en-US" sz="2800" cap="none" dirty="0" smtClean="0">
                <a:solidFill>
                  <a:srgbClr val="FF0000"/>
                </a:solidFill>
                <a:latin typeface="Arial" panose="020B0604020202020204" pitchFamily="34" charset="0"/>
                <a:cs typeface="Arial" panose="020B0604020202020204" pitchFamily="34" charset="0"/>
              </a:rPr>
              <a:t> </a:t>
            </a:r>
            <a:r>
              <a:rPr lang="en-US" sz="2800" cap="none" dirty="0">
                <a:solidFill>
                  <a:srgbClr val="FF0000"/>
                </a:solidFill>
                <a:latin typeface="Arial" panose="020B0604020202020204" pitchFamily="34" charset="0"/>
                <a:cs typeface="Arial" panose="020B0604020202020204" pitchFamily="34" charset="0"/>
              </a:rPr>
              <a:t>freedom from slavery or servitude; </a:t>
            </a:r>
            <a:endParaRPr lang="en-US" sz="2800" cap="none" dirty="0" smtClean="0">
              <a:solidFill>
                <a:srgbClr val="FF0000"/>
              </a:solidFill>
              <a:latin typeface="Arial" panose="020B0604020202020204" pitchFamily="34" charset="0"/>
              <a:cs typeface="Arial" panose="020B0604020202020204" pitchFamily="34" charset="0"/>
            </a:endParaRPr>
          </a:p>
          <a:p>
            <a:pPr marL="1371600" lvl="2" indent="-457200" algn="just">
              <a:lnSpc>
                <a:spcPct val="100000"/>
              </a:lnSpc>
              <a:spcBef>
                <a:spcPts val="0"/>
              </a:spcBef>
              <a:buFont typeface="Wingdings" panose="05000000000000000000" pitchFamily="2" charset="2"/>
              <a:buChar char="v"/>
            </a:pPr>
            <a:r>
              <a:rPr lang="en-US" sz="2800" cap="none" dirty="0" smtClean="0">
                <a:solidFill>
                  <a:srgbClr val="FF0000"/>
                </a:solidFill>
                <a:latin typeface="Arial" panose="020B0604020202020204" pitchFamily="34" charset="0"/>
                <a:cs typeface="Arial" panose="020B0604020202020204" pitchFamily="34" charset="0"/>
              </a:rPr>
              <a:t>right </a:t>
            </a:r>
            <a:r>
              <a:rPr lang="en-US" sz="2800" cap="none" dirty="0">
                <a:solidFill>
                  <a:srgbClr val="FF0000"/>
                </a:solidFill>
                <a:latin typeface="Arial" panose="020B0604020202020204" pitchFamily="34" charset="0"/>
                <a:cs typeface="Arial" panose="020B0604020202020204" pitchFamily="34" charset="0"/>
              </a:rPr>
              <a:t>to fair hearing; and </a:t>
            </a:r>
            <a:endParaRPr lang="en-US" sz="2800" cap="none" dirty="0" smtClean="0">
              <a:solidFill>
                <a:srgbClr val="FF0000"/>
              </a:solidFill>
              <a:latin typeface="Arial" panose="020B0604020202020204" pitchFamily="34" charset="0"/>
              <a:cs typeface="Arial" panose="020B0604020202020204" pitchFamily="34" charset="0"/>
            </a:endParaRPr>
          </a:p>
          <a:p>
            <a:pPr marL="1371600" lvl="2" indent="-457200" algn="just">
              <a:lnSpc>
                <a:spcPct val="100000"/>
              </a:lnSpc>
              <a:spcBef>
                <a:spcPts val="0"/>
              </a:spcBef>
              <a:buFont typeface="Wingdings" panose="05000000000000000000" pitchFamily="2" charset="2"/>
              <a:buChar char="v"/>
            </a:pPr>
            <a:r>
              <a:rPr lang="en-US" sz="2800" cap="none" dirty="0" smtClean="0">
                <a:solidFill>
                  <a:srgbClr val="FF0000"/>
                </a:solidFill>
                <a:latin typeface="Arial" panose="020B0604020202020204" pitchFamily="34" charset="0"/>
                <a:cs typeface="Arial" panose="020B0604020202020204" pitchFamily="34" charset="0"/>
              </a:rPr>
              <a:t>the </a:t>
            </a:r>
            <a:r>
              <a:rPr lang="en-US" sz="2800" cap="none" dirty="0">
                <a:solidFill>
                  <a:srgbClr val="FF0000"/>
                </a:solidFill>
                <a:latin typeface="Arial" panose="020B0604020202020204" pitchFamily="34" charset="0"/>
                <a:cs typeface="Arial" panose="020B0604020202020204" pitchFamily="34" charset="0"/>
              </a:rPr>
              <a:t>right to an order of habeas corpus.</a:t>
            </a:r>
          </a:p>
        </p:txBody>
      </p:sp>
    </p:spTree>
    <p:extLst>
      <p:ext uri="{BB962C8B-B14F-4D97-AF65-F5344CB8AC3E}">
        <p14:creationId xmlns:p14="http://schemas.microsoft.com/office/powerpoint/2010/main" val="3511033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8757" y="79514"/>
            <a:ext cx="6510130" cy="785189"/>
          </a:xfrm>
        </p:spPr>
        <p:txBody>
          <a:bodyPr>
            <a:normAutofit/>
          </a:bodyPr>
          <a:lstStyle/>
          <a:p>
            <a:pPr algn="just">
              <a:lnSpc>
                <a:spcPct val="100000"/>
              </a:lnSpc>
            </a:pPr>
            <a:r>
              <a:rPr lang="en-GB" sz="3200" b="1" i="1" cap="none" dirty="0">
                <a:latin typeface="Algerian" panose="04020705040A02060702" pitchFamily="82" charset="0"/>
                <a:cs typeface="Arial" panose="020B0604020202020204" pitchFamily="34" charset="0"/>
              </a:rPr>
              <a:t>HR CONSTITUTIONAL PRINCIPLES</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75253"/>
            <a:ext cx="12038274" cy="6246034"/>
          </a:xfrm>
        </p:spPr>
        <p:txBody>
          <a:bodyPr>
            <a:noAutofit/>
          </a:bodyPr>
          <a:lstStyle/>
          <a:p>
            <a:pPr marL="0" lvl="2" algn="just">
              <a:lnSpc>
                <a:spcPct val="100000"/>
              </a:lnSpc>
              <a:spcBef>
                <a:spcPts val="0"/>
              </a:spcBef>
            </a:pPr>
            <a:r>
              <a:rPr lang="en-US" sz="4400" cap="none" dirty="0">
                <a:solidFill>
                  <a:srgbClr val="FF0000"/>
                </a:solidFill>
                <a:latin typeface="Arial" panose="020B0604020202020204" pitchFamily="34" charset="0"/>
                <a:cs typeface="Arial" panose="020B0604020202020204" pitchFamily="34" charset="0"/>
              </a:rPr>
              <a:t>Please </a:t>
            </a:r>
            <a:r>
              <a:rPr lang="en-US" sz="4400" cap="none" dirty="0" smtClean="0">
                <a:solidFill>
                  <a:srgbClr val="FF0000"/>
                </a:solidFill>
                <a:latin typeface="Arial" panose="020B0604020202020204" pitchFamily="34" charset="0"/>
                <a:cs typeface="Arial" panose="020B0604020202020204" pitchFamily="34" charset="0"/>
              </a:rPr>
              <a:t>note the cardinal seven principals:</a:t>
            </a:r>
            <a:endParaRPr lang="en-US" sz="4400" cap="none" dirty="0">
              <a:solidFill>
                <a:srgbClr val="FF0000"/>
              </a:solidFill>
              <a:latin typeface="Arial" panose="020B0604020202020204" pitchFamily="34" charset="0"/>
              <a:cs typeface="Arial" panose="020B0604020202020204" pitchFamily="34" charset="0"/>
            </a:endParaRPr>
          </a:p>
          <a:p>
            <a:pPr marL="742950" indent="-742950" algn="just">
              <a:lnSpc>
                <a:spcPct val="100000"/>
              </a:lnSpc>
              <a:spcBef>
                <a:spcPts val="0"/>
              </a:spcBef>
              <a:buFont typeface="+mj-lt"/>
              <a:buAutoNum type="arabicPeriod"/>
            </a:pPr>
            <a:r>
              <a:rPr lang="en-US" sz="4400" cap="none" dirty="0" smtClean="0">
                <a:solidFill>
                  <a:schemeClr val="tx1"/>
                </a:solidFill>
                <a:latin typeface="Arial" panose="020B0604020202020204" pitchFamily="34" charset="0"/>
                <a:cs typeface="Arial" panose="020B0604020202020204" pitchFamily="34" charset="0"/>
              </a:rPr>
              <a:t>Non-discrimination</a:t>
            </a:r>
            <a:endParaRPr lang="en-US" sz="4400" cap="none" dirty="0">
              <a:solidFill>
                <a:schemeClr val="tx1"/>
              </a:solidFill>
              <a:latin typeface="Arial" panose="020B0604020202020204" pitchFamily="34" charset="0"/>
              <a:cs typeface="Arial" panose="020B0604020202020204" pitchFamily="34" charset="0"/>
            </a:endParaRPr>
          </a:p>
          <a:p>
            <a:pPr marL="742950" indent="-742950" algn="just">
              <a:lnSpc>
                <a:spcPct val="100000"/>
              </a:lnSpc>
              <a:spcBef>
                <a:spcPts val="0"/>
              </a:spcBef>
              <a:buFont typeface="+mj-lt"/>
              <a:buAutoNum type="arabicPeriod"/>
            </a:pPr>
            <a:r>
              <a:rPr lang="en-US" sz="4400" cap="none" dirty="0">
                <a:solidFill>
                  <a:schemeClr val="tx1"/>
                </a:solidFill>
                <a:latin typeface="Arial" panose="020B0604020202020204" pitchFamily="34" charset="0"/>
                <a:cs typeface="Arial" panose="020B0604020202020204" pitchFamily="34" charset="0"/>
              </a:rPr>
              <a:t>Equality before the law.</a:t>
            </a:r>
          </a:p>
          <a:p>
            <a:pPr marL="742950" indent="-742950" algn="just">
              <a:lnSpc>
                <a:spcPct val="100000"/>
              </a:lnSpc>
              <a:spcBef>
                <a:spcPts val="0"/>
              </a:spcBef>
              <a:buFont typeface="+mj-lt"/>
              <a:buAutoNum type="arabicPeriod"/>
            </a:pPr>
            <a:r>
              <a:rPr lang="en-US" sz="4400" cap="none" dirty="0" smtClean="0">
                <a:solidFill>
                  <a:schemeClr val="tx1"/>
                </a:solidFill>
                <a:latin typeface="Arial" panose="020B0604020202020204" pitchFamily="34" charset="0"/>
                <a:cs typeface="Arial" panose="020B0604020202020204" pitchFamily="34" charset="0"/>
              </a:rPr>
              <a:t>The </a:t>
            </a:r>
            <a:r>
              <a:rPr lang="en-US" sz="4400" cap="none" dirty="0">
                <a:solidFill>
                  <a:schemeClr val="tx1"/>
                </a:solidFill>
                <a:latin typeface="Arial" panose="020B0604020202020204" pitchFamily="34" charset="0"/>
                <a:cs typeface="Arial" panose="020B0604020202020204" pitchFamily="34" charset="0"/>
              </a:rPr>
              <a:t>non-</a:t>
            </a:r>
            <a:r>
              <a:rPr lang="en-US" sz="4400" cap="none" dirty="0" err="1">
                <a:solidFill>
                  <a:schemeClr val="tx1"/>
                </a:solidFill>
                <a:latin typeface="Arial" panose="020B0604020202020204" pitchFamily="34" charset="0"/>
                <a:cs typeface="Arial" panose="020B0604020202020204" pitchFamily="34" charset="0"/>
              </a:rPr>
              <a:t>derogable</a:t>
            </a:r>
            <a:r>
              <a:rPr lang="en-US" sz="4400" cap="none" dirty="0">
                <a:solidFill>
                  <a:schemeClr val="tx1"/>
                </a:solidFill>
                <a:latin typeface="Arial" panose="020B0604020202020204" pitchFamily="34" charset="0"/>
                <a:cs typeface="Arial" panose="020B0604020202020204" pitchFamily="34" charset="0"/>
              </a:rPr>
              <a:t> rights.</a:t>
            </a:r>
          </a:p>
          <a:p>
            <a:pPr marL="742950" indent="-742950" algn="just">
              <a:lnSpc>
                <a:spcPct val="100000"/>
              </a:lnSpc>
              <a:spcBef>
                <a:spcPts val="0"/>
              </a:spcBef>
              <a:buFont typeface="+mj-lt"/>
              <a:buAutoNum type="arabicPeriod"/>
            </a:pPr>
            <a:r>
              <a:rPr lang="en-US" sz="4400" cap="none" dirty="0">
                <a:solidFill>
                  <a:schemeClr val="tx1"/>
                </a:solidFill>
                <a:latin typeface="Arial" panose="020B0604020202020204" pitchFamily="34" charset="0"/>
                <a:cs typeface="Arial" panose="020B0604020202020204" pitchFamily="34" charset="0"/>
              </a:rPr>
              <a:t>Principles of natural justice, equity and good conscience.</a:t>
            </a:r>
          </a:p>
          <a:p>
            <a:pPr marL="742950" indent="-742950" algn="just">
              <a:lnSpc>
                <a:spcPct val="100000"/>
              </a:lnSpc>
              <a:spcBef>
                <a:spcPts val="0"/>
              </a:spcBef>
              <a:buFont typeface="+mj-lt"/>
              <a:buAutoNum type="arabicPeriod"/>
            </a:pPr>
            <a:r>
              <a:rPr lang="en-US" sz="4400" cap="none" dirty="0" smtClean="0">
                <a:solidFill>
                  <a:schemeClr val="tx1"/>
                </a:solidFill>
                <a:latin typeface="Arial" panose="020B0604020202020204" pitchFamily="34" charset="0"/>
                <a:cs typeface="Arial" panose="020B0604020202020204" pitchFamily="34" charset="0"/>
              </a:rPr>
              <a:t>Participation</a:t>
            </a:r>
            <a:endParaRPr lang="en-US" sz="4400" cap="none" dirty="0">
              <a:solidFill>
                <a:schemeClr val="tx1"/>
              </a:solidFill>
              <a:latin typeface="Arial" panose="020B0604020202020204" pitchFamily="34" charset="0"/>
              <a:cs typeface="Arial" panose="020B0604020202020204" pitchFamily="34" charset="0"/>
            </a:endParaRPr>
          </a:p>
          <a:p>
            <a:pPr marL="742950" indent="-742950" algn="just">
              <a:lnSpc>
                <a:spcPct val="100000"/>
              </a:lnSpc>
              <a:spcBef>
                <a:spcPts val="0"/>
              </a:spcBef>
              <a:buFont typeface="+mj-lt"/>
              <a:buAutoNum type="arabicPeriod"/>
            </a:pPr>
            <a:r>
              <a:rPr lang="en-US" sz="4400" cap="none" dirty="0">
                <a:solidFill>
                  <a:schemeClr val="tx1"/>
                </a:solidFill>
                <a:latin typeface="Arial" panose="020B0604020202020204" pitchFamily="34" charset="0"/>
                <a:cs typeface="Arial" panose="020B0604020202020204" pitchFamily="34" charset="0"/>
              </a:rPr>
              <a:t>Accountability.</a:t>
            </a:r>
          </a:p>
          <a:p>
            <a:pPr marL="742950" indent="-742950" algn="just">
              <a:lnSpc>
                <a:spcPct val="100000"/>
              </a:lnSpc>
              <a:spcBef>
                <a:spcPts val="0"/>
              </a:spcBef>
              <a:buFont typeface="+mj-lt"/>
              <a:buAutoNum type="arabicPeriod"/>
            </a:pPr>
            <a:r>
              <a:rPr lang="en-US" sz="4400" cap="none" dirty="0">
                <a:solidFill>
                  <a:schemeClr val="tx1"/>
                </a:solidFill>
                <a:latin typeface="Arial" panose="020B0604020202020204" pitchFamily="34" charset="0"/>
                <a:cs typeface="Arial" panose="020B0604020202020204" pitchFamily="34" charset="0"/>
              </a:rPr>
              <a:t>N</a:t>
            </a:r>
            <a:r>
              <a:rPr lang="en-US" sz="4400" cap="none" dirty="0" smtClean="0">
                <a:solidFill>
                  <a:schemeClr val="tx1"/>
                </a:solidFill>
                <a:latin typeface="Arial" panose="020B0604020202020204" pitchFamily="34" charset="0"/>
                <a:cs typeface="Arial" panose="020B0604020202020204" pitchFamily="34" charset="0"/>
              </a:rPr>
              <a:t>ational </a:t>
            </a:r>
            <a:r>
              <a:rPr lang="en-US" sz="4400" cap="none" dirty="0">
                <a:solidFill>
                  <a:schemeClr val="tx1"/>
                </a:solidFill>
                <a:latin typeface="Arial" panose="020B0604020202020204" pitchFamily="34" charset="0"/>
                <a:cs typeface="Arial" panose="020B0604020202020204" pitchFamily="34" charset="0"/>
              </a:rPr>
              <a:t>interest and </a:t>
            </a:r>
            <a:r>
              <a:rPr lang="en-US" sz="4400" cap="none" dirty="0" smtClean="0">
                <a:solidFill>
                  <a:schemeClr val="tx1"/>
                </a:solidFill>
                <a:latin typeface="Arial" panose="020B0604020202020204" pitchFamily="34" charset="0"/>
                <a:cs typeface="Arial" panose="020B0604020202020204" pitchFamily="34" charset="0"/>
              </a:rPr>
              <a:t>the common </a:t>
            </a:r>
            <a:r>
              <a:rPr lang="en-US" sz="4400" cap="none" dirty="0">
                <a:solidFill>
                  <a:schemeClr val="tx1"/>
                </a:solidFill>
                <a:latin typeface="Arial" panose="020B0604020202020204" pitchFamily="34" charset="0"/>
                <a:cs typeface="Arial" panose="020B0604020202020204" pitchFamily="34" charset="0"/>
              </a:rPr>
              <a:t>good.</a:t>
            </a:r>
            <a:endParaRPr lang="en-UG" sz="4400"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132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hlinkClick r:id="rId2" action="ppaction://hlinkfile" tooltip="Domestication  by  Uganda of the International Bill of Rights"/>
              </a:rPr>
              <a:t>The Matrix</a:t>
            </a:r>
            <a:r>
              <a:rPr lang="en-US" b="1" dirty="0"/>
              <a:t>. The International Bill of Human Rights as domesticated under Uganda’s Supreme Law</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58803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02677"/>
          </a:xfrm>
        </p:spPr>
        <p:txBody>
          <a:bodyPr/>
          <a:lstStyle/>
          <a:p>
            <a:r>
              <a:rPr lang="en-US" b="1" dirty="0">
                <a:latin typeface="Cambria" panose="02040503050406030204" pitchFamily="18" charset="0"/>
                <a:ea typeface="Cambria" panose="02040503050406030204" pitchFamily="18" charset="0"/>
              </a:rPr>
              <a:t>Overall Session Objective</a:t>
            </a:r>
          </a:p>
        </p:txBody>
      </p:sp>
      <p:sp>
        <p:nvSpPr>
          <p:cNvPr id="3" name="Subtitle 2"/>
          <p:cNvSpPr>
            <a:spLocks noGrp="1"/>
          </p:cNvSpPr>
          <p:nvPr>
            <p:ph type="subTitle" idx="1"/>
          </p:nvPr>
        </p:nvSpPr>
        <p:spPr>
          <a:xfrm>
            <a:off x="1524000" y="2560320"/>
            <a:ext cx="9144000" cy="3261360"/>
          </a:xfrm>
        </p:spPr>
        <p:txBody>
          <a:bodyPr>
            <a:normAutofit/>
          </a:bodyPr>
          <a:lstStyle/>
          <a:p>
            <a:pPr algn="just"/>
            <a:r>
              <a:rPr lang="en-US" sz="4800" b="1" dirty="0" smtClean="0">
                <a:latin typeface="Times New Roman" panose="02020603050405020304" pitchFamily="18" charset="0"/>
                <a:cs typeface="Times New Roman" panose="02020603050405020304" pitchFamily="18" charset="0"/>
              </a:rPr>
              <a:t>To </a:t>
            </a:r>
            <a:r>
              <a:rPr lang="en-US" sz="4800" b="1" dirty="0">
                <a:latin typeface="Times New Roman" panose="02020603050405020304" pitchFamily="18" charset="0"/>
                <a:cs typeface="Times New Roman" panose="02020603050405020304" pitchFamily="18" charset="0"/>
              </a:rPr>
              <a:t>I</a:t>
            </a:r>
            <a:r>
              <a:rPr lang="en-US" sz="4800" b="1" dirty="0" smtClean="0">
                <a:latin typeface="Times New Roman" panose="02020603050405020304" pitchFamily="18" charset="0"/>
                <a:cs typeface="Times New Roman" panose="02020603050405020304" pitchFamily="18" charset="0"/>
              </a:rPr>
              <a:t>mpart Skills in </a:t>
            </a:r>
            <a:r>
              <a:rPr lang="en-US" sz="4800" b="1" dirty="0">
                <a:latin typeface="Times New Roman" panose="02020603050405020304" pitchFamily="18" charset="0"/>
                <a:cs typeface="Times New Roman" panose="02020603050405020304" pitchFamily="18" charset="0"/>
              </a:rPr>
              <a:t>Research and </a:t>
            </a:r>
            <a:r>
              <a:rPr lang="en-US" sz="4800" b="1" dirty="0" smtClean="0">
                <a:latin typeface="Times New Roman" panose="02020603050405020304" pitchFamily="18" charset="0"/>
                <a:cs typeface="Times New Roman" panose="02020603050405020304" pitchFamily="18" charset="0"/>
              </a:rPr>
              <a:t>Applicability of Human Rights Law in Judicial Decisions</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7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F953-B5F2-4C63-A3D5-C9634B2590DC}"/>
              </a:ext>
            </a:extLst>
          </p:cNvPr>
          <p:cNvSpPr>
            <a:spLocks noGrp="1"/>
          </p:cNvSpPr>
          <p:nvPr>
            <p:ph type="title"/>
          </p:nvPr>
        </p:nvSpPr>
        <p:spPr>
          <a:xfrm>
            <a:off x="838200" y="335309"/>
            <a:ext cx="10515600" cy="1215196"/>
          </a:xfrm>
        </p:spPr>
        <p:txBody>
          <a:bodyPr>
            <a:normAutofit fontScale="90000"/>
          </a:bodyPr>
          <a:lstStyle/>
          <a:p>
            <a:pPr>
              <a:lnSpc>
                <a:spcPct val="100000"/>
              </a:lnSpc>
            </a:pPr>
            <a:r>
              <a:rPr lang="en-US" dirty="0" smtClean="0"/>
              <a:t> </a:t>
            </a:r>
            <a:r>
              <a:rPr lang="en-US" sz="4000" b="1" dirty="0" smtClean="0">
                <a:latin typeface="Arial" panose="020B0604020202020204" pitchFamily="34" charset="0"/>
                <a:cs typeface="Arial" panose="020B0604020202020204" pitchFamily="34" charset="0"/>
              </a:rPr>
              <a:t>Some of Uganda’s enabling law derived from the Constitution 1995</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1. Human </a:t>
            </a:r>
            <a:r>
              <a:rPr lang="en-US" sz="4000" b="1" dirty="0">
                <a:latin typeface="Arial" panose="020B0604020202020204" pitchFamily="34" charset="0"/>
                <a:cs typeface="Arial" panose="020B0604020202020204" pitchFamily="34" charset="0"/>
              </a:rPr>
              <a:t>Rights (Enforcement) Act, 2019</a:t>
            </a:r>
            <a:endParaRPr lang="en-UG"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B074C6-36D7-488C-B32D-CBCEBD2734C8}"/>
              </a:ext>
            </a:extLst>
          </p:cNvPr>
          <p:cNvSpPr>
            <a:spLocks noGrp="1"/>
          </p:cNvSpPr>
          <p:nvPr>
            <p:ph idx="1"/>
          </p:nvPr>
        </p:nvSpPr>
        <p:spPr>
          <a:xfrm>
            <a:off x="838200" y="1845502"/>
            <a:ext cx="10515600" cy="4942923"/>
          </a:xfrm>
        </p:spPr>
        <p:txBody>
          <a:bodyPr>
            <a:noAutofit/>
          </a:bodyPr>
          <a:lstStyle/>
          <a:p>
            <a:pPr marL="0" indent="0" algn="just">
              <a:lnSpc>
                <a:spcPct val="100000"/>
              </a:lnSpc>
              <a:spcBef>
                <a:spcPts val="0"/>
              </a:spcBef>
              <a:buNone/>
            </a:pPr>
            <a:r>
              <a:rPr lang="en-US" sz="2900" dirty="0">
                <a:latin typeface="Arial" panose="020B0604020202020204" pitchFamily="34" charset="0"/>
                <a:cs typeface="Arial" panose="020B0604020202020204" pitchFamily="34" charset="0"/>
              </a:rPr>
              <a:t>An Act to give effect to Art. 50(4) by providing for the procedure of enforcing human rights under Chapter 4</a:t>
            </a:r>
          </a:p>
          <a:p>
            <a:pPr algn="just">
              <a:lnSpc>
                <a:spcPct val="100000"/>
              </a:lnSpc>
              <a:spcBef>
                <a:spcPts val="0"/>
              </a:spcBef>
              <a:buFont typeface="Wingdings" panose="05000000000000000000" pitchFamily="2" charset="2"/>
              <a:buChar char="Ø"/>
            </a:pPr>
            <a:r>
              <a:rPr lang="en-US" sz="2900" dirty="0">
                <a:latin typeface="Arial" panose="020B0604020202020204" pitchFamily="34" charset="0"/>
                <a:cs typeface="Arial" panose="020B0604020202020204" pitchFamily="34" charset="0"/>
              </a:rPr>
              <a:t> S.3- Guarantees a persons rights that have been violated or threatened to be violated to seek redress in courts of law.</a:t>
            </a:r>
          </a:p>
          <a:p>
            <a:pPr algn="just">
              <a:lnSpc>
                <a:spcPct val="100000"/>
              </a:lnSpc>
              <a:spcBef>
                <a:spcPts val="0"/>
              </a:spcBef>
              <a:buFont typeface="Wingdings" panose="05000000000000000000" pitchFamily="2" charset="2"/>
              <a:buChar char="Ø"/>
            </a:pPr>
            <a:r>
              <a:rPr lang="en-US" sz="2900" dirty="0">
                <a:latin typeface="Arial" panose="020B0604020202020204" pitchFamily="34" charset="0"/>
                <a:cs typeface="Arial" panose="020B0604020202020204" pitchFamily="34" charset="0"/>
              </a:rPr>
              <a:t>S.4- Jurisdiction of the High Court in human rights violation cases, </a:t>
            </a:r>
            <a:r>
              <a:rPr lang="en-US" sz="2900" dirty="0" err="1">
                <a:latin typeface="Arial" panose="020B0604020202020204" pitchFamily="34" charset="0"/>
                <a:cs typeface="Arial" panose="020B0604020202020204" pitchFamily="34" charset="0"/>
              </a:rPr>
              <a:t>ie</a:t>
            </a:r>
            <a:r>
              <a:rPr lang="en-US" sz="2900" dirty="0">
                <a:latin typeface="Arial" panose="020B0604020202020204" pitchFamily="34" charset="0"/>
                <a:cs typeface="Arial" panose="020B0604020202020204" pitchFamily="34" charset="0"/>
              </a:rPr>
              <a:t>, violations under Art. 44 and 45; violations during state of emergency; violations with pecuniary jurisdiction of the Court.</a:t>
            </a:r>
          </a:p>
          <a:p>
            <a:pPr algn="just">
              <a:lnSpc>
                <a:spcPct val="100000"/>
              </a:lnSpc>
              <a:spcBef>
                <a:spcPts val="0"/>
              </a:spcBef>
              <a:buFont typeface="Wingdings" panose="05000000000000000000" pitchFamily="2" charset="2"/>
              <a:buChar char="Ø"/>
            </a:pPr>
            <a:r>
              <a:rPr lang="en-US" sz="2900" dirty="0">
                <a:latin typeface="Arial" panose="020B0604020202020204" pitchFamily="34" charset="0"/>
                <a:cs typeface="Arial" panose="020B0604020202020204" pitchFamily="34" charset="0"/>
              </a:rPr>
              <a:t>S.5- Procedure during hearings where the court can invite an expert as a friend of the court; removal of the requirement for statutory notices; not to dismiss a case due to technicalities.</a:t>
            </a:r>
            <a:endParaRPr lang="en-UG"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95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7BC4-17A3-4CBB-9105-C3AB694C05DA}"/>
              </a:ext>
            </a:extLst>
          </p:cNvPr>
          <p:cNvSpPr>
            <a:spLocks noGrp="1"/>
          </p:cNvSpPr>
          <p:nvPr>
            <p:ph type="title"/>
          </p:nvPr>
        </p:nvSpPr>
        <p:spPr/>
        <p:txBody>
          <a:bodyPr/>
          <a:lstStyle/>
          <a:p>
            <a:r>
              <a:rPr lang="en-US" b="1" dirty="0" err="1" smtClean="0">
                <a:latin typeface="Arial" panose="020B0604020202020204" pitchFamily="34" charset="0"/>
                <a:cs typeface="Arial" panose="020B0604020202020204" pitchFamily="34" charset="0"/>
              </a:rPr>
              <a:t>HRE</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Cont</a:t>
            </a:r>
            <a:r>
              <a:rPr lang="en-US" b="1" dirty="0" smtClean="0">
                <a:latin typeface="Arial" panose="020B0604020202020204" pitchFamily="34" charset="0"/>
                <a:cs typeface="Arial" panose="020B0604020202020204" pitchFamily="34" charset="0"/>
              </a:rPr>
              <a:t>….</a:t>
            </a:r>
            <a:endParaRPr lang="en-UG"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668C7F-21E4-4DDC-AE31-640FFB5BC5C4}"/>
              </a:ext>
            </a:extLst>
          </p:cNvPr>
          <p:cNvSpPr>
            <a:spLocks noGrp="1"/>
          </p:cNvSpPr>
          <p:nvPr>
            <p:ph idx="1"/>
          </p:nvPr>
        </p:nvSpPr>
        <p:spPr>
          <a:xfrm>
            <a:off x="838200" y="1262270"/>
            <a:ext cx="10515600" cy="5257800"/>
          </a:xfrm>
        </p:spPr>
        <p:txBody>
          <a:bodyPr>
            <a:normAutofit lnSpcReduction="10000"/>
          </a:bodyPr>
          <a:lstStyle/>
          <a:p>
            <a:pPr algn="just">
              <a:lnSpc>
                <a:spcPct val="100000"/>
              </a:lnSpc>
              <a:spcBef>
                <a:spcPts val="0"/>
              </a:spcBef>
              <a:buFont typeface="Wingdings" panose="05000000000000000000" pitchFamily="2" charset="2"/>
              <a:buChar char="Ø"/>
            </a:pPr>
            <a:r>
              <a:rPr lang="en-US" dirty="0"/>
              <a:t> </a:t>
            </a:r>
            <a:r>
              <a:rPr lang="en-US" sz="3400" dirty="0">
                <a:latin typeface="Arial" panose="020B0604020202020204" pitchFamily="34" charset="0"/>
                <a:cs typeface="Arial" panose="020B0604020202020204" pitchFamily="34" charset="0"/>
              </a:rPr>
              <a:t>S.7- Hear reference cases from Magistrate’s Courts.</a:t>
            </a:r>
          </a:p>
          <a:p>
            <a:pPr algn="just">
              <a:lnSpc>
                <a:spcPct val="100000"/>
              </a:lnSpc>
              <a:spcBef>
                <a:spcPts val="0"/>
              </a:spcBef>
              <a:buFont typeface="Wingdings" panose="05000000000000000000" pitchFamily="2" charset="2"/>
              <a:buChar char="Ø"/>
            </a:pPr>
            <a:r>
              <a:rPr lang="en-US" sz="3400" dirty="0">
                <a:latin typeface="Arial" panose="020B0604020202020204" pitchFamily="34" charset="0"/>
                <a:cs typeface="Arial" panose="020B0604020202020204" pitchFamily="34" charset="0"/>
              </a:rPr>
              <a:t> S.8- Suspend all other proceedings and first determine human rights violation cases.</a:t>
            </a:r>
          </a:p>
          <a:p>
            <a:pPr algn="just">
              <a:lnSpc>
                <a:spcPct val="100000"/>
              </a:lnSpc>
              <a:spcBef>
                <a:spcPts val="0"/>
              </a:spcBef>
              <a:buFont typeface="Wingdings" panose="05000000000000000000" pitchFamily="2" charset="2"/>
              <a:buChar char="Ø"/>
            </a:pPr>
            <a:r>
              <a:rPr lang="en-US" sz="3400" dirty="0">
                <a:latin typeface="Arial" panose="020B0604020202020204" pitchFamily="34" charset="0"/>
                <a:cs typeface="Arial" panose="020B0604020202020204" pitchFamily="34" charset="0"/>
              </a:rPr>
              <a:t> S.9- Orders awardable include Restitution; Rehabilitation; Satisfaction(public apology); Cessation; Verification; Guarantees of non-repetition. Orders to be complied with within 6 months.</a:t>
            </a:r>
          </a:p>
          <a:p>
            <a:pPr algn="just">
              <a:lnSpc>
                <a:spcPct val="100000"/>
              </a:lnSpc>
              <a:spcBef>
                <a:spcPts val="0"/>
              </a:spcBef>
              <a:buFont typeface="Wingdings" panose="05000000000000000000" pitchFamily="2" charset="2"/>
              <a:buChar char="Ø"/>
            </a:pPr>
            <a:r>
              <a:rPr lang="en-US" sz="3400" dirty="0">
                <a:latin typeface="Arial" panose="020B0604020202020204" pitchFamily="34" charset="0"/>
                <a:cs typeface="Arial" panose="020B0604020202020204" pitchFamily="34" charset="0"/>
              </a:rPr>
              <a:t>S. 10- Public officials are made personally liable for acts of violation of human rights.</a:t>
            </a:r>
          </a:p>
          <a:p>
            <a:pPr>
              <a:buFont typeface="Wingdings" panose="05000000000000000000" pitchFamily="2" charset="2"/>
              <a:buChar char="Ø"/>
            </a:pPr>
            <a:endParaRPr lang="en-UG" dirty="0"/>
          </a:p>
        </p:txBody>
      </p:sp>
    </p:spTree>
    <p:extLst>
      <p:ext uri="{BB962C8B-B14F-4D97-AF65-F5344CB8AC3E}">
        <p14:creationId xmlns:p14="http://schemas.microsoft.com/office/powerpoint/2010/main" val="286657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3CF9-057B-43CD-A8DF-F467FE7658CF}"/>
              </a:ext>
            </a:extLst>
          </p:cNvPr>
          <p:cNvSpPr>
            <a:spLocks noGrp="1"/>
          </p:cNvSpPr>
          <p:nvPr>
            <p:ph type="title"/>
          </p:nvPr>
        </p:nvSpPr>
        <p:spPr/>
        <p:txBody>
          <a:bodyPr/>
          <a:lstStyle/>
          <a:p>
            <a:r>
              <a:rPr lang="en-US" dirty="0"/>
              <a:t>Cont’d</a:t>
            </a:r>
            <a:endParaRPr lang="en-UG" dirty="0"/>
          </a:p>
        </p:txBody>
      </p:sp>
      <p:sp>
        <p:nvSpPr>
          <p:cNvPr id="3" name="Content Placeholder 2">
            <a:extLst>
              <a:ext uri="{FF2B5EF4-FFF2-40B4-BE49-F238E27FC236}">
                <a16:creationId xmlns:a16="http://schemas.microsoft.com/office/drawing/2014/main" id="{8EA411CF-9E7D-4D53-B3E8-2C81D8AA4B6A}"/>
              </a:ext>
            </a:extLst>
          </p:cNvPr>
          <p:cNvSpPr>
            <a:spLocks noGrp="1"/>
          </p:cNvSpPr>
          <p:nvPr>
            <p:ph idx="1"/>
          </p:nvPr>
        </p:nvSpPr>
        <p:spPr>
          <a:xfrm>
            <a:off x="838200" y="1252330"/>
            <a:ext cx="10515600" cy="5297557"/>
          </a:xfrm>
        </p:spPr>
        <p:txBody>
          <a:bodyPr>
            <a:normAutofit lnSpcReduction="10000"/>
          </a:bodyPr>
          <a:lstStyle/>
          <a:p>
            <a:pPr algn="just">
              <a:lnSpc>
                <a:spcPct val="110000"/>
              </a:lnSpc>
              <a:spcBef>
                <a:spcPts val="0"/>
              </a:spcBef>
              <a:buFont typeface="Wingdings" panose="05000000000000000000" pitchFamily="2" charset="2"/>
              <a:buChar char="Ø"/>
            </a:pPr>
            <a:r>
              <a:rPr lang="en-US" dirty="0"/>
              <a:t> </a:t>
            </a:r>
            <a:r>
              <a:rPr lang="en-US" sz="3000" dirty="0">
                <a:latin typeface="Arial" panose="020B0604020202020204" pitchFamily="34" charset="0"/>
                <a:cs typeface="Arial" panose="020B0604020202020204" pitchFamily="34" charset="0"/>
              </a:rPr>
              <a:t>S.13- Enforcement of progressive human rights (social and economic rights). The Courts can only order government to take measures for the realization of the rights.</a:t>
            </a:r>
          </a:p>
          <a:p>
            <a:pPr algn="just">
              <a:lnSpc>
                <a:spcPct val="110000"/>
              </a:lnSpc>
              <a:spcBef>
                <a:spcPts val="0"/>
              </a:spcBef>
              <a:buFont typeface="Wingdings" panose="05000000000000000000" pitchFamily="2" charset="2"/>
              <a:buChar char="Ø"/>
            </a:pPr>
            <a:r>
              <a:rPr lang="en-US" sz="3000" dirty="0">
                <a:latin typeface="Arial" panose="020B0604020202020204" pitchFamily="34" charset="0"/>
                <a:cs typeface="Arial" panose="020B0604020202020204" pitchFamily="34" charset="0"/>
              </a:rPr>
              <a:t>S. 14- Immunity is no defense for proceedings in violation of human rights.</a:t>
            </a:r>
          </a:p>
          <a:p>
            <a:pPr algn="just">
              <a:lnSpc>
                <a:spcPct val="110000"/>
              </a:lnSpc>
              <a:spcBef>
                <a:spcPts val="0"/>
              </a:spcBef>
              <a:buFont typeface="Wingdings" panose="05000000000000000000" pitchFamily="2" charset="2"/>
              <a:buChar char="Ø"/>
            </a:pPr>
            <a:r>
              <a:rPr lang="en-US" sz="3000" dirty="0">
                <a:latin typeface="Arial" panose="020B0604020202020204" pitchFamily="34" charset="0"/>
                <a:cs typeface="Arial" panose="020B0604020202020204" pitchFamily="34" charset="0"/>
              </a:rPr>
              <a:t>S.15- Court can order the unconditional release of a person unreasonably detained.</a:t>
            </a:r>
          </a:p>
          <a:p>
            <a:pPr algn="just">
              <a:lnSpc>
                <a:spcPct val="110000"/>
              </a:lnSpc>
              <a:spcBef>
                <a:spcPts val="0"/>
              </a:spcBef>
              <a:buFont typeface="Wingdings" panose="05000000000000000000" pitchFamily="2" charset="2"/>
              <a:buChar char="Ø"/>
            </a:pPr>
            <a:r>
              <a:rPr lang="en-US" sz="3000" dirty="0">
                <a:latin typeface="Arial" panose="020B0604020202020204" pitchFamily="34" charset="0"/>
                <a:cs typeface="Arial" panose="020B0604020202020204" pitchFamily="34" charset="0"/>
              </a:rPr>
              <a:t>S. 16- Provides for appeals to be heard within three months.</a:t>
            </a:r>
          </a:p>
          <a:p>
            <a:pPr algn="just">
              <a:lnSpc>
                <a:spcPct val="110000"/>
              </a:lnSpc>
              <a:spcBef>
                <a:spcPts val="0"/>
              </a:spcBef>
              <a:buFont typeface="Wingdings" panose="05000000000000000000" pitchFamily="2" charset="2"/>
              <a:buChar char="Ø"/>
            </a:pPr>
            <a:r>
              <a:rPr lang="en-US" sz="3000" dirty="0">
                <a:latin typeface="Arial" panose="020B0604020202020204" pitchFamily="34" charset="0"/>
                <a:cs typeface="Arial" panose="020B0604020202020204" pitchFamily="34" charset="0"/>
              </a:rPr>
              <a:t>S.19- Actions to be instituted within 10 years except those in Art.44.</a:t>
            </a:r>
            <a:endParaRPr lang="en-UG"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18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C7D3-D53F-40F9-9A5C-F2AC7D3255F2}"/>
              </a:ext>
            </a:extLst>
          </p:cNvPr>
          <p:cNvSpPr>
            <a:spLocks noGrp="1"/>
          </p:cNvSpPr>
          <p:nvPr>
            <p:ph type="title"/>
          </p:nvPr>
        </p:nvSpPr>
        <p:spPr/>
        <p:txBody>
          <a:bodyPr>
            <a:normAutofit/>
          </a:bodyPr>
          <a:lstStyle/>
          <a:p>
            <a:pPr>
              <a:lnSpc>
                <a:spcPct val="100000"/>
              </a:lnSpc>
            </a:pPr>
            <a:r>
              <a:rPr lang="en-US" sz="3200" b="1" dirty="0" smtClean="0">
                <a:latin typeface="Arial" panose="020B0604020202020204" pitchFamily="34" charset="0"/>
                <a:cs typeface="Arial" panose="020B0604020202020204" pitchFamily="34" charset="0"/>
              </a:rPr>
              <a:t>2. Judicature(Fundamental </a:t>
            </a:r>
            <a:r>
              <a:rPr lang="en-US" sz="3200" b="1" dirty="0">
                <a:latin typeface="Arial" panose="020B0604020202020204" pitchFamily="34" charset="0"/>
                <a:cs typeface="Arial" panose="020B0604020202020204" pitchFamily="34" charset="0"/>
              </a:rPr>
              <a:t>and Other Human Rights and Freedoms)(Enforcement </a:t>
            </a:r>
            <a:r>
              <a:rPr lang="en-US" sz="3200" b="1" dirty="0" smtClean="0">
                <a:latin typeface="Arial" panose="020B0604020202020204" pitchFamily="34" charset="0"/>
                <a:cs typeface="Arial" panose="020B0604020202020204" pitchFamily="34" charset="0"/>
              </a:rPr>
              <a:t>Procedure</a:t>
            </a:r>
            <a:r>
              <a:rPr lang="en-US" sz="3200" b="1" dirty="0">
                <a:latin typeface="Arial" panose="020B0604020202020204" pitchFamily="34" charset="0"/>
                <a:cs typeface="Arial" panose="020B0604020202020204" pitchFamily="34" charset="0"/>
              </a:rPr>
              <a:t>) Rules, 2019</a:t>
            </a:r>
            <a:endParaRPr lang="en-UG"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0FE221-932A-46C6-B245-AF23EF334E65}"/>
              </a:ext>
            </a:extLst>
          </p:cNvPr>
          <p:cNvSpPr>
            <a:spLocks noGrp="1"/>
          </p:cNvSpPr>
          <p:nvPr>
            <p:ph idx="1"/>
          </p:nvPr>
        </p:nvSpPr>
        <p:spPr>
          <a:xfrm>
            <a:off x="838200" y="1540566"/>
            <a:ext cx="10515600" cy="5019260"/>
          </a:xfrm>
        </p:spPr>
        <p:txBody>
          <a:bodyPr>
            <a:normAutofit fontScale="92500" lnSpcReduction="10000"/>
          </a:bodyPr>
          <a:lstStyle/>
          <a:p>
            <a:pPr algn="just">
              <a:buFont typeface="Wingdings" panose="05000000000000000000" pitchFamily="2" charset="2"/>
              <a:buChar char="Ø"/>
            </a:pPr>
            <a:r>
              <a:rPr lang="en-US" dirty="0"/>
              <a:t> </a:t>
            </a:r>
            <a:r>
              <a:rPr lang="en-US" sz="3000" dirty="0">
                <a:latin typeface="Arial" panose="020B0604020202020204" pitchFamily="34" charset="0"/>
                <a:cs typeface="Arial" panose="020B0604020202020204" pitchFamily="34" charset="0"/>
              </a:rPr>
              <a:t>The Rules came into force on 9</a:t>
            </a:r>
            <a:r>
              <a:rPr lang="en-US" sz="3000" baseline="30000" dirty="0">
                <a:latin typeface="Arial" panose="020B0604020202020204" pitchFamily="34" charset="0"/>
                <a:cs typeface="Arial" panose="020B0604020202020204" pitchFamily="34" charset="0"/>
              </a:rPr>
              <a:t>th</a:t>
            </a:r>
            <a:r>
              <a:rPr lang="en-US" sz="3000" dirty="0">
                <a:latin typeface="Arial" panose="020B0604020202020204" pitchFamily="34" charset="0"/>
                <a:cs typeface="Arial" panose="020B0604020202020204" pitchFamily="34" charset="0"/>
              </a:rPr>
              <a:t> July 2019</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Objectives of the Rules is to promote the right to institute court action in human rights violations; encourage development of constitutional and public interest litigation and procedures in handling them.</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R.5- Actions that can be instituted (Infringement of human rights and freedoms; action under Art. 137; writ of </a:t>
            </a:r>
            <a:r>
              <a:rPr lang="en-US" sz="3000" dirty="0" err="1">
                <a:latin typeface="Arial" panose="020B0604020202020204" pitchFamily="34" charset="0"/>
                <a:cs typeface="Arial" panose="020B0604020202020204" pitchFamily="34" charset="0"/>
              </a:rPr>
              <a:t>Habeous</a:t>
            </a:r>
            <a:r>
              <a:rPr lang="en-US" sz="3000" dirty="0">
                <a:latin typeface="Arial" panose="020B0604020202020204" pitchFamily="34" charset="0"/>
                <a:cs typeface="Arial" panose="020B0604020202020204" pitchFamily="34" charset="0"/>
              </a:rPr>
              <a:t> Corpus; Action in public interest).</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R.6- Who can institute an action.</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R.7- Procedure under the Rules.</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R.9- Applicability of CPA and CPR.</a:t>
            </a:r>
          </a:p>
          <a:p>
            <a:pPr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R.11-Reliefs that can be awarded.</a:t>
            </a:r>
          </a:p>
          <a:p>
            <a:pPr marL="0" indent="0">
              <a:buNone/>
            </a:pPr>
            <a:endParaRPr lang="en-UG" dirty="0"/>
          </a:p>
        </p:txBody>
      </p:sp>
    </p:spTree>
    <p:extLst>
      <p:ext uri="{BB962C8B-B14F-4D97-AF65-F5344CB8AC3E}">
        <p14:creationId xmlns:p14="http://schemas.microsoft.com/office/powerpoint/2010/main" val="147056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DE28-CAFA-C68E-49A8-9370A03F2C37}"/>
              </a:ext>
            </a:extLst>
          </p:cNvPr>
          <p:cNvSpPr>
            <a:spLocks noGrp="1"/>
          </p:cNvSpPr>
          <p:nvPr>
            <p:ph type="title"/>
          </p:nvPr>
        </p:nvSpPr>
        <p:spPr/>
        <p:txBody>
          <a:bodyPr>
            <a:normAutofit/>
          </a:bodyPr>
          <a:lstStyle/>
          <a:p>
            <a:pPr algn="just">
              <a:lnSpc>
                <a:spcPct val="100000"/>
              </a:lnSpc>
            </a:pPr>
            <a:r>
              <a:rPr lang="en-US" b="1" dirty="0" smtClean="0">
                <a:latin typeface="Arial" panose="020B0604020202020204" pitchFamily="34" charset="0"/>
                <a:cs typeface="Arial" panose="020B0604020202020204" pitchFamily="34" charset="0"/>
              </a:rPr>
              <a:t>3. Other </a:t>
            </a:r>
            <a:r>
              <a:rPr lang="en-US" b="1" dirty="0">
                <a:latin typeface="Arial" panose="020B0604020202020204" pitchFamily="34" charset="0"/>
                <a:cs typeface="Arial" panose="020B0604020202020204" pitchFamily="34" charset="0"/>
              </a:rPr>
              <a:t>legislation that protects </a:t>
            </a:r>
            <a:r>
              <a:rPr lang="en-US" b="1" dirty="0" smtClean="0">
                <a:latin typeface="Arial" panose="020B0604020202020204" pitchFamily="34" charset="0"/>
                <a:cs typeface="Arial" panose="020B0604020202020204" pitchFamily="34" charset="0"/>
              </a:rPr>
              <a:t>HRs </a:t>
            </a:r>
            <a:endParaRPr lang="en-UG"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BCB20A-A280-02D8-FBFD-29A4032336FE}"/>
              </a:ext>
            </a:extLst>
          </p:cNvPr>
          <p:cNvSpPr>
            <a:spLocks noGrp="1"/>
          </p:cNvSpPr>
          <p:nvPr>
            <p:ph idx="1"/>
          </p:nvPr>
        </p:nvSpPr>
        <p:spPr>
          <a:xfrm>
            <a:off x="838200" y="1232452"/>
            <a:ext cx="10515600" cy="5476461"/>
          </a:xfrm>
        </p:spPr>
        <p:txBody>
          <a:bodyPr>
            <a:noAutofit/>
          </a:bodyPr>
          <a:lstStyle/>
          <a:p>
            <a:pPr algn="just">
              <a:lnSpc>
                <a:spcPct val="100000"/>
              </a:lnSpc>
              <a:spcBef>
                <a:spcPts val="0"/>
              </a:spcBef>
              <a:buFont typeface="Wingdings" panose="05000000000000000000" pitchFamily="2" charset="2"/>
              <a:buChar char="ü"/>
            </a:pPr>
            <a:r>
              <a:rPr lang="en-US" sz="3200" dirty="0">
                <a:latin typeface="Arial" panose="020B0604020202020204" pitchFamily="34" charset="0"/>
                <a:cs typeface="Arial" panose="020B0604020202020204" pitchFamily="34" charset="0"/>
              </a:rPr>
              <a:t>Persons with Disabilities Act, Cap 115</a:t>
            </a: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Anti </a:t>
            </a:r>
            <a:r>
              <a:rPr lang="en-US" sz="3200" dirty="0">
                <a:latin typeface="Arial" panose="020B0604020202020204" pitchFamily="34" charset="0"/>
                <a:cs typeface="Arial" panose="020B0604020202020204" pitchFamily="34" charset="0"/>
              </a:rPr>
              <a:t>Terrorism Act, Cap 120</a:t>
            </a: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Domestic </a:t>
            </a:r>
            <a:r>
              <a:rPr lang="en-US" sz="3200" dirty="0">
                <a:latin typeface="Arial" panose="020B0604020202020204" pitchFamily="34" charset="0"/>
                <a:cs typeface="Arial" panose="020B0604020202020204" pitchFamily="34" charset="0"/>
              </a:rPr>
              <a:t>Violence Act, Cap 123</a:t>
            </a: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Prevention </a:t>
            </a:r>
            <a:r>
              <a:rPr lang="en-US" sz="3200" dirty="0">
                <a:latin typeface="Arial" panose="020B0604020202020204" pitchFamily="34" charset="0"/>
                <a:cs typeface="Arial" panose="020B0604020202020204" pitchFamily="34" charset="0"/>
              </a:rPr>
              <a:t>and Prohibition of Human Sacrifice Act, Cap 129</a:t>
            </a: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Prevention </a:t>
            </a:r>
            <a:r>
              <a:rPr lang="en-US" sz="3200" dirty="0">
                <a:latin typeface="Arial" panose="020B0604020202020204" pitchFamily="34" charset="0"/>
                <a:cs typeface="Arial" panose="020B0604020202020204" pitchFamily="34" charset="0"/>
              </a:rPr>
              <a:t>and Prohibition of Torture Act, 2012, </a:t>
            </a:r>
            <a:r>
              <a:rPr lang="en-US" sz="3200" dirty="0" smtClean="0">
                <a:latin typeface="Arial" panose="020B0604020202020204" pitchFamily="34" charset="0"/>
                <a:cs typeface="Arial" panose="020B0604020202020204" pitchFamily="34" charset="0"/>
              </a:rPr>
              <a:t>Act</a:t>
            </a:r>
            <a:r>
              <a:rPr lang="en-US" sz="3200" dirty="0" smtClean="0">
                <a:latin typeface="Arial" panose="020B0604020202020204" pitchFamily="34" charset="0"/>
                <a:cs typeface="Arial" panose="020B0604020202020204" pitchFamily="34" charset="0"/>
              </a:rPr>
              <a:t>, Cap 130</a:t>
            </a:r>
          </a:p>
          <a:p>
            <a:pPr algn="just">
              <a:lnSpc>
                <a:spcPct val="100000"/>
              </a:lnSpc>
              <a:spcBef>
                <a:spcPts val="0"/>
              </a:spcBef>
              <a:buFont typeface="Wingdings" panose="05000000000000000000" pitchFamily="2" charset="2"/>
              <a:buChar char="ü"/>
            </a:pPr>
            <a:r>
              <a:rPr lang="en-US" sz="3200" dirty="0">
                <a:latin typeface="Arial" panose="020B0604020202020204" pitchFamily="34" charset="0"/>
                <a:cs typeface="Arial" panose="020B0604020202020204" pitchFamily="34" charset="0"/>
              </a:rPr>
              <a:t>Prevention of Trafficking in Persons Act, Act, Cap 131</a:t>
            </a: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Prohibition </a:t>
            </a:r>
            <a:r>
              <a:rPr lang="en-US" sz="3200" dirty="0">
                <a:latin typeface="Arial" panose="020B0604020202020204" pitchFamily="34" charset="0"/>
                <a:cs typeface="Arial" panose="020B0604020202020204" pitchFamily="34" charset="0"/>
              </a:rPr>
              <a:t>of Female Genital Mutilation, </a:t>
            </a:r>
            <a:r>
              <a:rPr lang="en-US" sz="3200" dirty="0" smtClean="0">
                <a:latin typeface="Arial" panose="020B0604020202020204" pitchFamily="34" charset="0"/>
                <a:cs typeface="Arial" panose="020B0604020202020204" pitchFamily="34" charset="0"/>
              </a:rPr>
              <a:t>2010, Cap 133</a:t>
            </a:r>
            <a:endParaRPr lang="en-US" sz="3200" dirty="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East </a:t>
            </a:r>
            <a:r>
              <a:rPr lang="en-US" sz="3200" dirty="0">
                <a:latin typeface="Arial" panose="020B0604020202020204" pitchFamily="34" charset="0"/>
                <a:cs typeface="Arial" panose="020B0604020202020204" pitchFamily="34" charset="0"/>
              </a:rPr>
              <a:t>African Community </a:t>
            </a:r>
            <a:r>
              <a:rPr lang="en-US" sz="3200" dirty="0" smtClean="0">
                <a:latin typeface="Arial" panose="020B0604020202020204" pitchFamily="34" charset="0"/>
                <a:cs typeface="Arial" panose="020B0604020202020204" pitchFamily="34" charset="0"/>
              </a:rPr>
              <a:t>Act</a:t>
            </a:r>
            <a:r>
              <a:rPr lang="en-US" sz="3200" dirty="0" smtClean="0">
                <a:latin typeface="Arial" panose="020B0604020202020204" pitchFamily="34" charset="0"/>
                <a:cs typeface="Arial" panose="020B0604020202020204" pitchFamily="34" charset="0"/>
              </a:rPr>
              <a:t>, Cap 187</a:t>
            </a:r>
          </a:p>
          <a:p>
            <a:pPr algn="just">
              <a:lnSpc>
                <a:spcPct val="100000"/>
              </a:lnSpc>
              <a:spcBef>
                <a:spcPts val="0"/>
              </a:spcBef>
              <a:buFont typeface="Wingdings" panose="05000000000000000000" pitchFamily="2" charset="2"/>
              <a:buChar char="ü"/>
            </a:pPr>
            <a:r>
              <a:rPr lang="en-US" sz="3200" dirty="0">
                <a:latin typeface="Arial" panose="020B0604020202020204" pitchFamily="34" charset="0"/>
                <a:cs typeface="Arial" panose="020B0604020202020204" pitchFamily="34" charset="0"/>
              </a:rPr>
              <a:t>Public Order Management Act, Cap 326</a:t>
            </a:r>
            <a:endParaRPr lang="en-UG"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44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DE28-CAFA-C68E-49A8-9370A03F2C37}"/>
              </a:ext>
            </a:extLst>
          </p:cNvPr>
          <p:cNvSpPr>
            <a:spLocks noGrp="1"/>
          </p:cNvSpPr>
          <p:nvPr>
            <p:ph type="title"/>
          </p:nvPr>
        </p:nvSpPr>
        <p:spPr/>
        <p:txBody>
          <a:bodyPr>
            <a:normAutofit/>
          </a:bodyPr>
          <a:lstStyle/>
          <a:p>
            <a:pPr algn="just">
              <a:lnSpc>
                <a:spcPct val="100000"/>
              </a:lnSpc>
            </a:pPr>
            <a:r>
              <a:rPr lang="en-US" b="1" dirty="0" smtClean="0">
                <a:latin typeface="Arial" panose="020B0604020202020204" pitchFamily="34" charset="0"/>
                <a:cs typeface="Arial" panose="020B0604020202020204" pitchFamily="34" charset="0"/>
              </a:rPr>
              <a:t>3. Case Law </a:t>
            </a:r>
            <a:endParaRPr lang="en-UG"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BCB20A-A280-02D8-FBFD-29A4032336FE}"/>
              </a:ext>
            </a:extLst>
          </p:cNvPr>
          <p:cNvSpPr>
            <a:spLocks noGrp="1"/>
          </p:cNvSpPr>
          <p:nvPr>
            <p:ph idx="1"/>
          </p:nvPr>
        </p:nvSpPr>
        <p:spPr>
          <a:xfrm>
            <a:off x="838200" y="1825625"/>
            <a:ext cx="10515600" cy="4883288"/>
          </a:xfrm>
        </p:spPr>
        <p:txBody>
          <a:bodyPr>
            <a:noAutofit/>
          </a:bodyPr>
          <a:lstStyle/>
          <a:p>
            <a:pPr marL="0" indent="0" algn="just">
              <a:buNone/>
            </a:pPr>
            <a:r>
              <a:rPr lang="en-US" sz="7200" dirty="0" smtClean="0">
                <a:solidFill>
                  <a:prstClr val="black"/>
                </a:solidFill>
                <a:latin typeface="Arial" panose="020B0604020202020204" pitchFamily="34" charset="0"/>
                <a:cs typeface="Arial" panose="020B0604020202020204" pitchFamily="34" charset="0"/>
              </a:rPr>
              <a:t> </a:t>
            </a:r>
            <a:r>
              <a:rPr lang="en-US" sz="7200" dirty="0">
                <a:solidFill>
                  <a:prstClr val="black"/>
                </a:solidFill>
                <a:latin typeface="Arial" panose="020B0604020202020204" pitchFamily="34" charset="0"/>
                <a:cs typeface="Arial" panose="020B0604020202020204" pitchFamily="34" charset="0"/>
                <a:hlinkClick r:id="rId2" action="ppaction://hlinkpres?slideindex=1&amp;slidetitle="/>
              </a:rPr>
              <a:t>case law</a:t>
            </a:r>
            <a:r>
              <a:rPr lang="en-US" sz="7200" dirty="0">
                <a:solidFill>
                  <a:prstClr val="black"/>
                </a:solidFill>
                <a:latin typeface="Arial" panose="020B0604020202020204" pitchFamily="34" charset="0"/>
                <a:cs typeface="Arial" panose="020B0604020202020204" pitchFamily="34" charset="0"/>
              </a:rPr>
              <a:t> that explain </a:t>
            </a:r>
            <a:r>
              <a:rPr lang="en-US" sz="7200" dirty="0" smtClean="0">
                <a:solidFill>
                  <a:prstClr val="black"/>
                </a:solidFill>
                <a:latin typeface="Arial" panose="020B0604020202020204" pitchFamily="34" charset="0"/>
                <a:cs typeface="Arial" panose="020B0604020202020204" pitchFamily="34" charset="0"/>
              </a:rPr>
              <a:t> some strict application of HRs</a:t>
            </a:r>
            <a:endParaRPr lang="en-UG"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03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APPLICABILITY OF HUMAN RIGHTS </a:t>
            </a:r>
            <a:r>
              <a:rPr lang="en-US" sz="2400" b="1" dirty="0" smtClean="0">
                <a:solidFill>
                  <a:prstClr val="black"/>
                </a:solidFill>
                <a:latin typeface="Times New Roman" panose="02020603050405020304" pitchFamily="18" charset="0"/>
                <a:cs typeface="Times New Roman" panose="02020603050405020304" pitchFamily="18" charset="0"/>
              </a:rPr>
              <a:t>DURING DECISION MAKING</a:t>
            </a:r>
            <a:endParaRPr lang="en-US" sz="2400" b="1" dirty="0"/>
          </a:p>
        </p:txBody>
      </p:sp>
      <p:sp>
        <p:nvSpPr>
          <p:cNvPr id="3" name="Content Placeholder 2"/>
          <p:cNvSpPr>
            <a:spLocks noGrp="1"/>
          </p:cNvSpPr>
          <p:nvPr>
            <p:ph idx="1"/>
          </p:nvPr>
        </p:nvSpPr>
        <p:spPr>
          <a:xfrm>
            <a:off x="838200" y="1143000"/>
            <a:ext cx="10978662" cy="5539154"/>
          </a:xfrm>
        </p:spPr>
        <p:txBody>
          <a:bodyPr>
            <a:normAutofit/>
          </a:bodyPr>
          <a:lstStyle/>
          <a:p>
            <a:pPr marL="0" indent="0" algn="just">
              <a:buNone/>
            </a:pPr>
            <a:r>
              <a:rPr lang="en-US" sz="3600" b="1" dirty="0"/>
              <a:t>THE WEDGE OR INVERTED PYRAMID THEORY</a:t>
            </a:r>
            <a:endParaRPr lang="en-GB" sz="3600" dirty="0"/>
          </a:p>
          <a:p>
            <a:pPr marL="0" lvl="2" indent="0" algn="just">
              <a:lnSpc>
                <a:spcPct val="120000"/>
              </a:lnSpc>
              <a:spcBef>
                <a:spcPts val="0"/>
              </a:spcBef>
              <a:buNone/>
            </a:pPr>
            <a:endParaRPr lang="en-US" sz="11200" b="1" dirty="0">
              <a:latin typeface="Times New Roman" panose="02020603050405020304" pitchFamily="18" charset="0"/>
              <a:cs typeface="Times New Roman" panose="02020603050405020304" pitchFamily="18" charset="0"/>
            </a:endParaRPr>
          </a:p>
        </p:txBody>
      </p:sp>
      <p:sp>
        <p:nvSpPr>
          <p:cNvPr id="4" name="Isosceles Triangle 3"/>
          <p:cNvSpPr/>
          <p:nvPr/>
        </p:nvSpPr>
        <p:spPr>
          <a:xfrm flipV="1">
            <a:off x="2126973" y="1808922"/>
            <a:ext cx="8239539" cy="4903050"/>
          </a:xfrm>
          <a:prstGeom prst="triangle">
            <a:avLst>
              <a:gd name="adj" fmla="val 52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16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APPLICABILITY OF HUMAN RIGHTS </a:t>
            </a:r>
            <a:r>
              <a:rPr lang="en-US" sz="2400" b="1" dirty="0" smtClean="0">
                <a:solidFill>
                  <a:prstClr val="black"/>
                </a:solidFill>
                <a:latin typeface="Times New Roman" panose="02020603050405020304" pitchFamily="18" charset="0"/>
                <a:cs typeface="Times New Roman" panose="02020603050405020304" pitchFamily="18" charset="0"/>
              </a:rPr>
              <a:t>DURING DECISION MAKING</a:t>
            </a:r>
            <a:endParaRPr lang="en-US" sz="2400" b="1" dirty="0"/>
          </a:p>
        </p:txBody>
      </p:sp>
      <p:sp>
        <p:nvSpPr>
          <p:cNvPr id="3" name="Content Placeholder 2"/>
          <p:cNvSpPr>
            <a:spLocks noGrp="1"/>
          </p:cNvSpPr>
          <p:nvPr>
            <p:ph idx="1"/>
          </p:nvPr>
        </p:nvSpPr>
        <p:spPr>
          <a:xfrm>
            <a:off x="838200" y="1143000"/>
            <a:ext cx="10978662" cy="5539154"/>
          </a:xfrm>
        </p:spPr>
        <p:txBody>
          <a:bodyPr>
            <a:normAutofit lnSpcReduction="10000"/>
          </a:bodyPr>
          <a:lstStyle/>
          <a:p>
            <a:pPr marL="0" indent="0" algn="just">
              <a:buNone/>
            </a:pPr>
            <a:r>
              <a:rPr lang="en-US" sz="3600" b="1" dirty="0"/>
              <a:t>THE WEDGE OR INVERTED PYRAMID THEORY</a:t>
            </a:r>
            <a:endParaRPr lang="en-GB" sz="3600" dirty="0"/>
          </a:p>
          <a:p>
            <a:pPr lvl="0" algn="just">
              <a:buFont typeface="Wingdings" panose="05000000000000000000" pitchFamily="2" charset="2"/>
              <a:buChar char="ü"/>
            </a:pPr>
            <a:r>
              <a:rPr lang="en-US" sz="3600" dirty="0"/>
              <a:t>Normative Principles ( Principles of Natural Justice</a:t>
            </a:r>
            <a:endParaRPr lang="en-GB" sz="3600" dirty="0"/>
          </a:p>
          <a:p>
            <a:pPr lvl="0" algn="just">
              <a:buFont typeface="Wingdings" panose="05000000000000000000" pitchFamily="2" charset="2"/>
              <a:buChar char="ü"/>
            </a:pPr>
            <a:r>
              <a:rPr lang="en-US" sz="3600" dirty="0"/>
              <a:t>The International Law</a:t>
            </a:r>
            <a:endParaRPr lang="en-GB" sz="3600" dirty="0"/>
          </a:p>
          <a:p>
            <a:pPr lvl="0" algn="just">
              <a:buFont typeface="Wingdings" panose="05000000000000000000" pitchFamily="2" charset="2"/>
              <a:buChar char="ü"/>
            </a:pPr>
            <a:r>
              <a:rPr lang="en-US" sz="3600" i="1" dirty="0" err="1"/>
              <a:t>Classicus</a:t>
            </a:r>
            <a:r>
              <a:rPr lang="en-US" sz="3600" dirty="0"/>
              <a:t> decisions that define the right(s) in issue</a:t>
            </a:r>
            <a:endParaRPr lang="en-GB" sz="3600" dirty="0"/>
          </a:p>
          <a:p>
            <a:pPr lvl="0" algn="just">
              <a:buFont typeface="Wingdings" panose="05000000000000000000" pitchFamily="2" charset="2"/>
              <a:buChar char="ü"/>
            </a:pPr>
            <a:r>
              <a:rPr lang="en-US" sz="3600" dirty="0"/>
              <a:t>Specific Treaty law (e.g. CEDAW, CRC) (subject to ratification checks)</a:t>
            </a:r>
            <a:endParaRPr lang="en-GB" sz="3600" dirty="0"/>
          </a:p>
          <a:p>
            <a:pPr lvl="0" algn="just">
              <a:buFont typeface="Wingdings" panose="05000000000000000000" pitchFamily="2" charset="2"/>
              <a:buChar char="ü"/>
            </a:pPr>
            <a:r>
              <a:rPr lang="en-US" sz="3600" dirty="0" smtClean="0"/>
              <a:t>Constitutional-related provisions </a:t>
            </a:r>
            <a:r>
              <a:rPr lang="en-US" sz="3600" dirty="0"/>
              <a:t>reiterating International and Regional Laws</a:t>
            </a:r>
            <a:endParaRPr lang="en-GB" sz="3600" dirty="0"/>
          </a:p>
          <a:p>
            <a:pPr lvl="0" algn="just">
              <a:buFont typeface="Wingdings" panose="05000000000000000000" pitchFamily="2" charset="2"/>
              <a:buChar char="ü"/>
            </a:pPr>
            <a:r>
              <a:rPr lang="en-US" sz="3600" dirty="0"/>
              <a:t>Domestic </a:t>
            </a:r>
            <a:r>
              <a:rPr lang="en-US" sz="3600" dirty="0" smtClean="0"/>
              <a:t>Statutory </a:t>
            </a:r>
            <a:r>
              <a:rPr lang="en-US" sz="3600" dirty="0"/>
              <a:t>enabling laws</a:t>
            </a:r>
            <a:endParaRPr lang="en-GB" sz="3600" dirty="0"/>
          </a:p>
          <a:p>
            <a:pPr lvl="0" algn="just">
              <a:buFont typeface="Wingdings" panose="05000000000000000000" pitchFamily="2" charset="2"/>
              <a:buChar char="ü"/>
            </a:pPr>
            <a:r>
              <a:rPr lang="en-US" sz="3600" dirty="0"/>
              <a:t>Case law as per the Courts of precedence</a:t>
            </a:r>
            <a:endParaRPr lang="en-GB" sz="3600" dirty="0"/>
          </a:p>
          <a:p>
            <a:pPr marL="0" lvl="2" indent="0" algn="just">
              <a:lnSpc>
                <a:spcPct val="120000"/>
              </a:lnSpc>
              <a:spcBef>
                <a:spcPts val="0"/>
              </a:spcBef>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01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APPLICABILITY OF HUMAN RIGHTS </a:t>
            </a:r>
            <a:r>
              <a:rPr lang="en-US" sz="2400" b="1" dirty="0" smtClean="0">
                <a:solidFill>
                  <a:prstClr val="black"/>
                </a:solidFill>
                <a:latin typeface="Times New Roman" panose="02020603050405020304" pitchFamily="18" charset="0"/>
                <a:cs typeface="Times New Roman" panose="02020603050405020304" pitchFamily="18" charset="0"/>
              </a:rPr>
              <a:t>DURING DECISION MAKING</a:t>
            </a:r>
            <a:endParaRPr lang="en-US" sz="2400" b="1" dirty="0"/>
          </a:p>
        </p:txBody>
      </p:sp>
      <p:sp>
        <p:nvSpPr>
          <p:cNvPr id="3" name="Content Placeholder 2"/>
          <p:cNvSpPr>
            <a:spLocks noGrp="1"/>
          </p:cNvSpPr>
          <p:nvPr>
            <p:ph idx="1"/>
          </p:nvPr>
        </p:nvSpPr>
        <p:spPr>
          <a:xfrm>
            <a:off x="838200" y="731520"/>
            <a:ext cx="10978662" cy="6126480"/>
          </a:xfrm>
        </p:spPr>
        <p:txBody>
          <a:bodyPr>
            <a:normAutofit fontScale="92500" lnSpcReduction="10000"/>
          </a:bodyPr>
          <a:lstStyle/>
          <a:p>
            <a:pPr marL="0" indent="0" algn="just">
              <a:buNone/>
            </a:pPr>
            <a:r>
              <a:rPr lang="en-US" sz="3600" b="1" dirty="0" smtClean="0"/>
              <a:t>ILLUSTRATION</a:t>
            </a:r>
          </a:p>
          <a:p>
            <a:pPr algn="just">
              <a:buFont typeface="Wingdings" panose="05000000000000000000" pitchFamily="2" charset="2"/>
              <a:buChar char="Ø"/>
            </a:pPr>
            <a:r>
              <a:rPr lang="en-US" sz="3400" dirty="0"/>
              <a:t>The concept; “fair hearing” is a basic norm. It is rooted in  the natural justice fundamental principles envisaged in the Latin maxims; </a:t>
            </a:r>
            <a:r>
              <a:rPr lang="en-US" sz="3400" i="1" dirty="0"/>
              <a:t>'</a:t>
            </a:r>
            <a:r>
              <a:rPr lang="en-US" sz="3400" i="1" dirty="0" err="1"/>
              <a:t>audi</a:t>
            </a:r>
            <a:r>
              <a:rPr lang="en-US" sz="3400" dirty="0"/>
              <a:t> </a:t>
            </a:r>
            <a:r>
              <a:rPr lang="en-US" sz="3400" i="1" dirty="0" err="1"/>
              <a:t>alteram</a:t>
            </a:r>
            <a:r>
              <a:rPr lang="en-US" sz="3400" dirty="0"/>
              <a:t> </a:t>
            </a:r>
            <a:r>
              <a:rPr lang="en-US" sz="3400" i="1" dirty="0" err="1"/>
              <a:t>partem</a:t>
            </a:r>
            <a:r>
              <a:rPr lang="en-US" sz="3400" i="1" dirty="0"/>
              <a:t>' </a:t>
            </a:r>
            <a:r>
              <a:rPr lang="en-US" sz="3400" dirty="0"/>
              <a:t>[Hear the other side] (Woodley, 2009, 44)</a:t>
            </a:r>
            <a:r>
              <a:rPr lang="en-US" sz="3400" baseline="30000" dirty="0"/>
              <a:t> </a:t>
            </a:r>
            <a:r>
              <a:rPr lang="en-US" sz="3400" dirty="0"/>
              <a:t> that underlines that nobody should be condemned unheard, </a:t>
            </a:r>
            <a:r>
              <a:rPr lang="en-US" sz="3400" i="1" dirty="0"/>
              <a:t>nemo </a:t>
            </a:r>
            <a:r>
              <a:rPr lang="en-US" sz="3400" i="1" dirty="0" err="1"/>
              <a:t>tenetur</a:t>
            </a:r>
            <a:r>
              <a:rPr lang="en-US" sz="3400" i="1" dirty="0"/>
              <a:t> se ipsum </a:t>
            </a:r>
            <a:r>
              <a:rPr lang="en-US" sz="3400" i="1" dirty="0" err="1"/>
              <a:t>accusare</a:t>
            </a:r>
            <a:r>
              <a:rPr lang="en-US" sz="3400" dirty="0"/>
              <a:t> [No one is bound to accuse himself] (Woodley, 2009, 282), and ‘</a:t>
            </a:r>
            <a:r>
              <a:rPr lang="en-US" sz="3400" i="1" dirty="0"/>
              <a:t>nemo </a:t>
            </a:r>
            <a:r>
              <a:rPr lang="en-US" sz="3400" i="1" dirty="0" err="1"/>
              <a:t>tenetur</a:t>
            </a:r>
            <a:r>
              <a:rPr lang="en-US" sz="3400" i="1" dirty="0"/>
              <a:t> </a:t>
            </a:r>
            <a:r>
              <a:rPr lang="en-US" sz="3400" i="1" dirty="0" err="1"/>
              <a:t>prodere</a:t>
            </a:r>
            <a:r>
              <a:rPr lang="en-US" sz="3400" i="1" dirty="0"/>
              <a:t> se ipsum’ </a:t>
            </a:r>
            <a:r>
              <a:rPr lang="en-US" sz="3400" dirty="0"/>
              <a:t>[No one is bound to betray himself] </a:t>
            </a:r>
            <a:r>
              <a:rPr lang="en-US" sz="3200" dirty="0"/>
              <a:t>(</a:t>
            </a:r>
            <a:r>
              <a:rPr lang="en-US" sz="3200" dirty="0" smtClean="0"/>
              <a:t>See: definition, </a:t>
            </a:r>
            <a:r>
              <a:rPr lang="en-US" sz="3200" dirty="0" smtClean="0">
                <a:hlinkClick r:id="rId2"/>
              </a:rPr>
              <a:t>https</a:t>
            </a:r>
            <a:r>
              <a:rPr lang="en-US" sz="3200" dirty="0">
                <a:hlinkClick r:id="rId2"/>
              </a:rPr>
              <a:t>://definitions.uslegal.com/n/nemo-tenetur-prodere-seipsum</a:t>
            </a:r>
            <a:r>
              <a:rPr lang="en-US" sz="3200" dirty="0" smtClean="0">
                <a:hlinkClick r:id="rId2"/>
              </a:rPr>
              <a:t>/</a:t>
            </a:r>
            <a:r>
              <a:rPr lang="en-US" sz="3200" dirty="0" smtClean="0"/>
              <a:t> [accessed July 16 2022]).</a:t>
            </a:r>
          </a:p>
          <a:p>
            <a:pPr algn="just">
              <a:buFont typeface="Wingdings" panose="05000000000000000000" pitchFamily="2" charset="2"/>
              <a:buChar char="Ø"/>
            </a:pPr>
            <a:r>
              <a:rPr lang="en-GB" sz="3400" dirty="0" smtClean="0"/>
              <a:t>This </a:t>
            </a:r>
            <a:r>
              <a:rPr lang="en-GB" sz="3400" dirty="0"/>
              <a:t>normative theory fits in well with the legal </a:t>
            </a:r>
            <a:r>
              <a:rPr lang="en-GB" sz="3400" i="1" dirty="0" err="1"/>
              <a:t>classicus</a:t>
            </a:r>
            <a:r>
              <a:rPr lang="en-GB" sz="3400" dirty="0"/>
              <a:t> decision of </a:t>
            </a:r>
            <a:r>
              <a:rPr lang="en-GB" sz="3400" i="1" dirty="0"/>
              <a:t>R v. Sang,</a:t>
            </a:r>
            <a:r>
              <a:rPr lang="en-GB" sz="3400" dirty="0"/>
              <a:t> [1979]</a:t>
            </a:r>
            <a:r>
              <a:rPr lang="en-GB" sz="3400" i="1" dirty="0"/>
              <a:t> 2 </a:t>
            </a:r>
            <a:r>
              <a:rPr lang="en-GB" sz="3400" dirty="0"/>
              <a:t>ALL ER</a:t>
            </a:r>
            <a:r>
              <a:rPr lang="en-GB" sz="3400" i="1" dirty="0"/>
              <a:t> </a:t>
            </a:r>
            <a:r>
              <a:rPr lang="en-GB" sz="3400" dirty="0"/>
              <a:t>1222. In that decision, at page 1246,   Lord </a:t>
            </a:r>
            <a:r>
              <a:rPr lang="en-GB" sz="3400" dirty="0" err="1"/>
              <a:t>Scarman</a:t>
            </a:r>
            <a:r>
              <a:rPr lang="en-GB" sz="3400" dirty="0"/>
              <a:t> </a:t>
            </a:r>
            <a:r>
              <a:rPr lang="en-GB" sz="3400" dirty="0" smtClean="0"/>
              <a:t>emphasised </a:t>
            </a:r>
            <a:r>
              <a:rPr lang="en-GB" sz="3400" dirty="0"/>
              <a:t>that no </a:t>
            </a:r>
            <a:r>
              <a:rPr lang="en-GB" sz="3400" i="1" dirty="0"/>
              <a:t>‘… man [should] be compelled to incriminate himself [or] be convicted save on the probative effect of legally admissible evidence</a:t>
            </a:r>
            <a:r>
              <a:rPr lang="en-GB" sz="3400" dirty="0"/>
              <a:t>.’</a:t>
            </a:r>
            <a:r>
              <a:rPr lang="en-GB" sz="3400" baseline="30000" dirty="0"/>
              <a:t> </a:t>
            </a:r>
            <a:endParaRPr lang="en-GB" sz="3400" dirty="0"/>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3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APPLICABILITY OF HUMAN RIGHTS </a:t>
            </a:r>
            <a:r>
              <a:rPr lang="en-US" sz="2400" b="1" dirty="0" smtClean="0">
                <a:solidFill>
                  <a:prstClr val="black"/>
                </a:solidFill>
                <a:latin typeface="Times New Roman" panose="02020603050405020304" pitchFamily="18" charset="0"/>
                <a:cs typeface="Times New Roman" panose="02020603050405020304" pitchFamily="18" charset="0"/>
              </a:rPr>
              <a:t>DURING DECISION MAKING</a:t>
            </a:r>
            <a:endParaRPr lang="en-US" sz="2400" b="1" dirty="0"/>
          </a:p>
        </p:txBody>
      </p:sp>
      <p:sp>
        <p:nvSpPr>
          <p:cNvPr id="3" name="Content Placeholder 2"/>
          <p:cNvSpPr>
            <a:spLocks noGrp="1"/>
          </p:cNvSpPr>
          <p:nvPr>
            <p:ph idx="1"/>
          </p:nvPr>
        </p:nvSpPr>
        <p:spPr>
          <a:xfrm>
            <a:off x="838200" y="698269"/>
            <a:ext cx="10978662" cy="6159731"/>
          </a:xfrm>
        </p:spPr>
        <p:txBody>
          <a:bodyPr>
            <a:normAutofit fontScale="92500" lnSpcReduction="20000"/>
          </a:bodyPr>
          <a:lstStyle/>
          <a:p>
            <a:pPr marL="0" indent="0" algn="just">
              <a:buNone/>
            </a:pPr>
            <a:r>
              <a:rPr lang="en-US" sz="3600" b="1" dirty="0" smtClean="0"/>
              <a:t>	ILLUSTRATION (</a:t>
            </a:r>
            <a:r>
              <a:rPr lang="en-US" sz="3600" b="1" dirty="0" err="1" smtClean="0"/>
              <a:t>cont</a:t>
            </a:r>
            <a:r>
              <a:rPr lang="en-US" sz="3600" b="1" dirty="0" smtClean="0"/>
              <a:t>…)</a:t>
            </a:r>
          </a:p>
          <a:p>
            <a:pPr algn="just">
              <a:buFont typeface="Wingdings" panose="05000000000000000000" pitchFamily="2" charset="2"/>
              <a:buChar char="Ø"/>
            </a:pPr>
            <a:r>
              <a:rPr lang="en-US" sz="3200" dirty="0"/>
              <a:t>The “Fair hearing</a:t>
            </a:r>
            <a:r>
              <a:rPr lang="en-US" sz="3200" dirty="0" smtClean="0"/>
              <a:t>” concept  </a:t>
            </a:r>
            <a:r>
              <a:rPr lang="en-US" sz="3200" dirty="0"/>
              <a:t>as a norm,  graduated into international human rights law across the international and regional planes as a right [insert some of the earlier examples in the earlier slide].</a:t>
            </a:r>
            <a:r>
              <a:rPr lang="en-US" sz="3200" baseline="30000" dirty="0"/>
              <a:t> </a:t>
            </a:r>
            <a:r>
              <a:rPr lang="en-US" sz="3200" dirty="0"/>
              <a:t>This right was inculcated by the   </a:t>
            </a:r>
            <a:r>
              <a:rPr lang="en-US" sz="3200" b="1" dirty="0"/>
              <a:t>Universal Declaration of Human Rights, </a:t>
            </a:r>
            <a:r>
              <a:rPr lang="en-US" b="1" dirty="0" smtClean="0"/>
              <a:t>(</a:t>
            </a:r>
            <a:r>
              <a:rPr lang="en-US" i="1" dirty="0" smtClean="0"/>
              <a:t>UN </a:t>
            </a:r>
            <a:r>
              <a:rPr lang="en-US" i="1" dirty="0"/>
              <a:t>General Assembly 302, no. 2, December 10, 1948, (UDHR</a:t>
            </a:r>
            <a:r>
              <a:rPr lang="en-US" b="1" dirty="0"/>
              <a:t>),</a:t>
            </a:r>
            <a:r>
              <a:rPr lang="en-US" dirty="0"/>
              <a:t> as stipulated in  Arts. 10-11(1). Uganda is a UN member. </a:t>
            </a:r>
            <a:endParaRPr lang="en-US" dirty="0" smtClean="0"/>
          </a:p>
          <a:p>
            <a:pPr algn="just">
              <a:buFont typeface="Wingdings" panose="05000000000000000000" pitchFamily="2" charset="2"/>
              <a:buChar char="Ø"/>
            </a:pPr>
            <a:r>
              <a:rPr lang="en-US" sz="3200" dirty="0" smtClean="0"/>
              <a:t>The </a:t>
            </a:r>
            <a:r>
              <a:rPr lang="en-US" sz="3200" dirty="0"/>
              <a:t>right evolved into binding international when re-echoed by Art.14 (1-2</a:t>
            </a:r>
            <a:r>
              <a:rPr lang="en-US" sz="3200" dirty="0" smtClean="0"/>
              <a:t>) of  the</a:t>
            </a:r>
            <a:r>
              <a:rPr lang="en-US" dirty="0" smtClean="0"/>
              <a:t> </a:t>
            </a:r>
            <a:r>
              <a:rPr lang="en-US" b="1" dirty="0" smtClean="0"/>
              <a:t>UN </a:t>
            </a:r>
            <a:r>
              <a:rPr lang="en-US" b="1" dirty="0"/>
              <a:t>General Assembly, International Covenant on Civil and Political Rights, December 16, 1966</a:t>
            </a:r>
            <a:r>
              <a:rPr lang="en-US" dirty="0" smtClean="0"/>
              <a:t>, [ICCPR</a:t>
            </a:r>
            <a:r>
              <a:rPr lang="en-US" dirty="0"/>
              <a:t>]</a:t>
            </a:r>
            <a:r>
              <a:rPr lang="en-US" dirty="0" smtClean="0"/>
              <a:t> (</a:t>
            </a:r>
            <a:r>
              <a:rPr lang="en-US" i="1" dirty="0" smtClean="0"/>
              <a:t>United </a:t>
            </a:r>
            <a:r>
              <a:rPr lang="en-US" i="1" dirty="0"/>
              <a:t>Nations, Treaty Series, vol. 999: </a:t>
            </a:r>
            <a:r>
              <a:rPr lang="en-US" i="1" dirty="0" smtClean="0"/>
              <a:t>171</a:t>
            </a:r>
            <a:r>
              <a:rPr lang="en-US" dirty="0" smtClean="0"/>
              <a:t>). The </a:t>
            </a:r>
            <a:r>
              <a:rPr lang="en-US" dirty="0"/>
              <a:t>ICCPR</a:t>
            </a:r>
            <a:r>
              <a:rPr lang="en-US" dirty="0" smtClean="0"/>
              <a:t> entered </a:t>
            </a:r>
            <a:r>
              <a:rPr lang="en-US" dirty="0"/>
              <a:t>into force on March 23 1976, </a:t>
            </a:r>
          </a:p>
          <a:p>
            <a:pPr algn="just">
              <a:buFont typeface="Wingdings" panose="05000000000000000000" pitchFamily="2" charset="2"/>
              <a:buChar char="Ø"/>
            </a:pPr>
            <a:r>
              <a:rPr lang="en-GB" dirty="0" smtClean="0"/>
              <a:t> </a:t>
            </a:r>
            <a:r>
              <a:rPr lang="en-GB" sz="3200" dirty="0"/>
              <a:t>The ICCPR’s Article 14 legislated the right to a fair hearing and gives the fair trial guarantees, or fair trial rights. These fair trial rights include, among others; the right to the presumption of innocence, under Art. 14 (3)(e); the right not to be compelled to confess guilt, under Art. 14 (3)(g); and the right to a trial without undue delay, under 14 (3)(c). </a:t>
            </a:r>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58837"/>
          </a:xfrm>
        </p:spPr>
        <p:txBody>
          <a:bodyPr>
            <a:normAutofit fontScale="90000"/>
          </a:bodyPr>
          <a:lstStyle/>
          <a:p>
            <a:r>
              <a:rPr lang="en-US" dirty="0">
                <a:latin typeface="Cambria" panose="02040503050406030204" pitchFamily="18" charset="0"/>
                <a:ea typeface="Cambria" panose="02040503050406030204" pitchFamily="18" charset="0"/>
              </a:rPr>
              <a:t>Content of presentation</a:t>
            </a:r>
          </a:p>
        </p:txBody>
      </p:sp>
      <p:sp>
        <p:nvSpPr>
          <p:cNvPr id="3" name="Subtitle 2"/>
          <p:cNvSpPr>
            <a:spLocks noGrp="1"/>
          </p:cNvSpPr>
          <p:nvPr>
            <p:ph type="subTitle" idx="1"/>
          </p:nvPr>
        </p:nvSpPr>
        <p:spPr>
          <a:xfrm>
            <a:off x="1524000" y="2225040"/>
            <a:ext cx="9144000" cy="4632960"/>
          </a:xfrm>
        </p:spPr>
        <p:txBody>
          <a:bodyPr>
            <a:normAutofit fontScale="77500" lnSpcReduction="20000"/>
          </a:bodyPr>
          <a:lstStyle/>
          <a:p>
            <a:pPr marL="742950" lvl="0" indent="-742950" algn="just">
              <a:buFont typeface="+mj-lt"/>
              <a:buAutoNum type="arabicPeriod"/>
            </a:pPr>
            <a:r>
              <a:rPr lang="en-GB" sz="4400" dirty="0" smtClean="0">
                <a:solidFill>
                  <a:prstClr val="black"/>
                </a:solidFill>
                <a:cs typeface="Times New Roman" panose="02020603050405020304" pitchFamily="18" charset="0"/>
              </a:rPr>
              <a:t>Back Ground</a:t>
            </a:r>
          </a:p>
          <a:p>
            <a:pPr marL="742950" lvl="0" indent="-742950" algn="just">
              <a:buFont typeface="+mj-lt"/>
              <a:buAutoNum type="arabicPeriod"/>
            </a:pPr>
            <a:r>
              <a:rPr lang="en-US" sz="4400" dirty="0" smtClean="0">
                <a:solidFill>
                  <a:prstClr val="black"/>
                </a:solidFill>
                <a:cs typeface="Times New Roman" panose="02020603050405020304" pitchFamily="18" charset="0"/>
              </a:rPr>
              <a:t>International Bill of Human Rights </a:t>
            </a:r>
            <a:endParaRPr lang="en-GB" sz="4400" dirty="0" smtClean="0">
              <a:solidFill>
                <a:prstClr val="black"/>
              </a:solidFill>
              <a:cs typeface="Times New Roman" panose="02020603050405020304" pitchFamily="18" charset="0"/>
            </a:endParaRPr>
          </a:p>
          <a:p>
            <a:pPr marL="742950" lvl="0" indent="-742950" algn="just">
              <a:buFont typeface="+mj-lt"/>
              <a:buAutoNum type="arabicPeriod"/>
            </a:pPr>
            <a:r>
              <a:rPr lang="en-US" sz="4400" dirty="0" err="1" smtClean="0">
                <a:solidFill>
                  <a:prstClr val="black"/>
                </a:solidFill>
                <a:cs typeface="Times New Roman" panose="02020603050405020304" pitchFamily="18" charset="0"/>
              </a:rPr>
              <a:t>Concretising</a:t>
            </a:r>
            <a:r>
              <a:rPr lang="en-US" sz="4400" dirty="0" smtClean="0">
                <a:solidFill>
                  <a:prstClr val="black"/>
                </a:solidFill>
                <a:cs typeface="Times New Roman" panose="02020603050405020304" pitchFamily="18" charset="0"/>
              </a:rPr>
              <a:t> Human Rights </a:t>
            </a:r>
          </a:p>
          <a:p>
            <a:pPr marL="742950" lvl="0" indent="-742950" algn="just">
              <a:buFont typeface="+mj-lt"/>
              <a:buAutoNum type="arabicPeriod"/>
            </a:pPr>
            <a:r>
              <a:rPr lang="en-US" sz="4400" dirty="0" smtClean="0">
                <a:solidFill>
                  <a:prstClr val="black"/>
                </a:solidFill>
                <a:cs typeface="Times New Roman" panose="02020603050405020304" pitchFamily="18" charset="0"/>
              </a:rPr>
              <a:t>HR Basic </a:t>
            </a:r>
            <a:r>
              <a:rPr lang="en-US" sz="4400" dirty="0" err="1" smtClean="0">
                <a:solidFill>
                  <a:prstClr val="black"/>
                </a:solidFill>
                <a:cs typeface="Times New Roman" panose="02020603050405020304" pitchFamily="18" charset="0"/>
              </a:rPr>
              <a:t>Xcteristics</a:t>
            </a:r>
            <a:endParaRPr lang="en-US" sz="4400" dirty="0" smtClean="0">
              <a:solidFill>
                <a:prstClr val="black"/>
              </a:solidFill>
              <a:cs typeface="Times New Roman" panose="02020603050405020304" pitchFamily="18" charset="0"/>
            </a:endParaRPr>
          </a:p>
          <a:p>
            <a:pPr marL="742950" lvl="0" indent="-742950" algn="just">
              <a:buFont typeface="+mj-lt"/>
              <a:buAutoNum type="arabicPeriod"/>
            </a:pPr>
            <a:r>
              <a:rPr lang="en-US" sz="4400" dirty="0" err="1" smtClean="0"/>
              <a:t>HRL</a:t>
            </a:r>
            <a:r>
              <a:rPr lang="en-US" sz="4400" dirty="0" smtClean="0"/>
              <a:t>: The Matrix; </a:t>
            </a:r>
            <a:r>
              <a:rPr lang="en-US" sz="4400" dirty="0"/>
              <a:t>t</a:t>
            </a:r>
            <a:r>
              <a:rPr lang="en-US" sz="4400" dirty="0" smtClean="0"/>
              <a:t>he International Bill of Human Rights as Domesticated under Uganda’s Supreme Law</a:t>
            </a:r>
          </a:p>
          <a:p>
            <a:pPr marL="742950" lvl="0" indent="-742950" algn="just">
              <a:buFont typeface="+mj-lt"/>
              <a:buAutoNum type="arabicPeriod"/>
            </a:pPr>
            <a:r>
              <a:rPr lang="en-US" sz="4400" dirty="0" smtClean="0"/>
              <a:t>Applicability of Human Rights Norms and Law during Decision Making</a:t>
            </a:r>
          </a:p>
          <a:p>
            <a:pPr marL="742950" lvl="0" indent="-742950" algn="just">
              <a:buFont typeface="+mj-lt"/>
              <a:buAutoNum type="arabicPeriod"/>
            </a:pPr>
            <a:r>
              <a:rPr lang="en-US" sz="4400" dirty="0" smtClean="0"/>
              <a:t>   (Illustration and Case Studies)</a:t>
            </a:r>
          </a:p>
          <a:p>
            <a:pPr marL="228600" lvl="0" indent="-228600" algn="l">
              <a:buFont typeface="Arial" panose="020B0604020202020204" pitchFamily="34" charset="0"/>
              <a:buChar char="•"/>
            </a:pPr>
            <a:endParaRPr lang="en-US" sz="4400" dirty="0"/>
          </a:p>
        </p:txBody>
      </p:sp>
    </p:spTree>
    <p:extLst>
      <p:ext uri="{BB962C8B-B14F-4D97-AF65-F5344CB8AC3E}">
        <p14:creationId xmlns:p14="http://schemas.microsoft.com/office/powerpoint/2010/main" val="33819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r>
              <a:rPr lang="en-US" sz="2400" b="1" dirty="0">
                <a:solidFill>
                  <a:prstClr val="black"/>
                </a:solidFill>
                <a:latin typeface="Times New Roman" panose="02020603050405020304" pitchFamily="18" charset="0"/>
                <a:cs typeface="Times New Roman" panose="02020603050405020304" pitchFamily="18" charset="0"/>
              </a:rPr>
              <a:t>APPLICABILITY OF HUMAN RIGHTS </a:t>
            </a:r>
            <a:r>
              <a:rPr lang="en-US" sz="2400" b="1" dirty="0" smtClean="0">
                <a:solidFill>
                  <a:prstClr val="black"/>
                </a:solidFill>
                <a:latin typeface="Times New Roman" panose="02020603050405020304" pitchFamily="18" charset="0"/>
                <a:cs typeface="Times New Roman" panose="02020603050405020304" pitchFamily="18" charset="0"/>
              </a:rPr>
              <a:t>DURING DECISION MAKING</a:t>
            </a:r>
            <a:endParaRPr lang="en-US" sz="2400" b="1" dirty="0"/>
          </a:p>
        </p:txBody>
      </p:sp>
      <p:sp>
        <p:nvSpPr>
          <p:cNvPr id="3" name="Content Placeholder 2"/>
          <p:cNvSpPr>
            <a:spLocks noGrp="1"/>
          </p:cNvSpPr>
          <p:nvPr>
            <p:ph idx="1"/>
          </p:nvPr>
        </p:nvSpPr>
        <p:spPr>
          <a:xfrm>
            <a:off x="838200" y="640080"/>
            <a:ext cx="10978662" cy="6042074"/>
          </a:xfrm>
        </p:spPr>
        <p:txBody>
          <a:bodyPr>
            <a:normAutofit fontScale="92500" lnSpcReduction="20000"/>
          </a:bodyPr>
          <a:lstStyle/>
          <a:p>
            <a:pPr marL="0" indent="0" algn="just">
              <a:buNone/>
            </a:pPr>
            <a:r>
              <a:rPr lang="en-US" sz="3600" b="1" dirty="0" smtClean="0"/>
              <a:t>	ILLUSTRATION (</a:t>
            </a:r>
            <a:r>
              <a:rPr lang="en-US" sz="3600" b="1" dirty="0" err="1" smtClean="0"/>
              <a:t>cont</a:t>
            </a:r>
            <a:r>
              <a:rPr lang="en-US" sz="3600" b="1" dirty="0" smtClean="0"/>
              <a:t>…)</a:t>
            </a:r>
          </a:p>
          <a:p>
            <a:pPr algn="just">
              <a:lnSpc>
                <a:spcPct val="110000"/>
              </a:lnSpc>
              <a:spcBef>
                <a:spcPts val="0"/>
              </a:spcBef>
              <a:buFont typeface="Wingdings" panose="05000000000000000000" pitchFamily="2" charset="2"/>
              <a:buChar char="Ø"/>
            </a:pPr>
            <a:r>
              <a:rPr lang="en-US" sz="3600" dirty="0"/>
              <a:t>Uganda ratified the ICCPR on 21 June 1987, without reservations. The 1995 Constitution of the Republic of Uganda’s Articles. 28(1), and 28(3) (a) guaranteed the right to a fair hearing during criminal trials. The Constitution’s Article 44 also </a:t>
            </a:r>
            <a:r>
              <a:rPr lang="en-US" sz="3600" dirty="0" err="1"/>
              <a:t>categorised</a:t>
            </a:r>
            <a:r>
              <a:rPr lang="en-US" sz="3600" dirty="0"/>
              <a:t> it as a </a:t>
            </a:r>
            <a:r>
              <a:rPr lang="en-US" sz="3600" dirty="0" smtClean="0"/>
              <a:t>non-</a:t>
            </a:r>
            <a:r>
              <a:rPr lang="en-US" sz="3600" dirty="0" err="1" smtClean="0"/>
              <a:t>derogable</a:t>
            </a:r>
            <a:r>
              <a:rPr lang="en-US" sz="3600" dirty="0" smtClean="0"/>
              <a:t> </a:t>
            </a:r>
            <a:r>
              <a:rPr lang="en-US" sz="3600" dirty="0"/>
              <a:t>right. </a:t>
            </a:r>
            <a:endParaRPr lang="en-US" sz="3600" dirty="0" smtClean="0"/>
          </a:p>
          <a:p>
            <a:pPr algn="just">
              <a:lnSpc>
                <a:spcPct val="110000"/>
              </a:lnSpc>
              <a:spcBef>
                <a:spcPts val="0"/>
              </a:spcBef>
              <a:buFont typeface="Wingdings" panose="05000000000000000000" pitchFamily="2" charset="2"/>
              <a:buChar char="Ø"/>
            </a:pPr>
            <a:r>
              <a:rPr lang="en-US" sz="3600" dirty="0" smtClean="0"/>
              <a:t>This right is further enabled by Uganda’s trial </a:t>
            </a:r>
            <a:r>
              <a:rPr lang="en-US" sz="3600" dirty="0" smtClean="0"/>
              <a:t>laws: </a:t>
            </a:r>
            <a:r>
              <a:rPr lang="en-US" sz="3600" dirty="0" smtClean="0"/>
              <a:t>the Magistrates Courts Act, </a:t>
            </a:r>
            <a:r>
              <a:rPr lang="en-US" sz="3600" dirty="0" smtClean="0"/>
              <a:t>Cap 19, </a:t>
            </a:r>
            <a:r>
              <a:rPr lang="en-US" sz="3600" dirty="0" smtClean="0"/>
              <a:t>s.133; Trial on Indictments Act, Cap </a:t>
            </a:r>
            <a:r>
              <a:rPr lang="en-US" sz="3600" dirty="0" smtClean="0"/>
              <a:t>25, </a:t>
            </a:r>
            <a:r>
              <a:rPr lang="en-US" sz="3600" dirty="0" smtClean="0"/>
              <a:t>ss. 64- 83. This statutory law infers or underlines that a conviction or acquittal depends on the whole trial evidence</a:t>
            </a:r>
            <a:r>
              <a:rPr lang="en-US" sz="3600" dirty="0"/>
              <a:t>. </a:t>
            </a:r>
            <a:r>
              <a:rPr lang="en-US" sz="3600" dirty="0" smtClean="0"/>
              <a:t>Uganda’s Evidence </a:t>
            </a:r>
            <a:r>
              <a:rPr lang="en-US" sz="3600" dirty="0"/>
              <a:t>Act, Cap </a:t>
            </a:r>
            <a:r>
              <a:rPr lang="en-US" sz="3600" dirty="0"/>
              <a:t>8</a:t>
            </a:r>
            <a:r>
              <a:rPr lang="en-US" sz="3600" dirty="0" smtClean="0"/>
              <a:t>, </a:t>
            </a:r>
            <a:r>
              <a:rPr lang="en-US" sz="3600" dirty="0"/>
              <a:t>Laws of Uganda, </a:t>
            </a:r>
            <a:r>
              <a:rPr lang="en-US" sz="3600" dirty="0" smtClean="0"/>
              <a:t>s.101 confirms this burden </a:t>
            </a:r>
            <a:r>
              <a:rPr lang="en-US" sz="3600" dirty="0"/>
              <a:t>of </a:t>
            </a:r>
            <a:r>
              <a:rPr lang="en-US" sz="3600" dirty="0" smtClean="0"/>
              <a:t>proof as lying </a:t>
            </a:r>
            <a:r>
              <a:rPr lang="en-US" sz="3600" dirty="0"/>
              <a:t>on the one who </a:t>
            </a:r>
            <a:r>
              <a:rPr lang="en-US" sz="3600" dirty="0" smtClean="0"/>
              <a:t>asserts. </a:t>
            </a:r>
            <a:r>
              <a:rPr lang="en-US" sz="3600" dirty="0" smtClean="0"/>
              <a:t> In </a:t>
            </a:r>
            <a:r>
              <a:rPr lang="en-US" sz="3600" dirty="0" smtClean="0"/>
              <a:t>essence, the prosecution during criminal trials. </a:t>
            </a:r>
            <a:endParaRPr lang="en-US" sz="3600" dirty="0"/>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9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ILLUSTRATION (</a:t>
            </a:r>
            <a:r>
              <a:rPr lang="en-US" sz="2400" b="1" dirty="0" err="1">
                <a:solidFill>
                  <a:prstClr val="black"/>
                </a:solidFill>
                <a:latin typeface="Times New Roman" panose="02020603050405020304" pitchFamily="18" charset="0"/>
                <a:cs typeface="Times New Roman" panose="02020603050405020304" pitchFamily="18" charset="0"/>
              </a:rPr>
              <a:t>cont</a:t>
            </a:r>
            <a:r>
              <a:rPr lang="en-US" sz="2400" b="1" dirty="0">
                <a:solidFill>
                  <a:prstClr val="black"/>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838200" y="673331"/>
            <a:ext cx="10978662" cy="6008823"/>
          </a:xfrm>
        </p:spPr>
        <p:txBody>
          <a:bodyPr>
            <a:normAutofit fontScale="85000" lnSpcReduction="20000"/>
          </a:bodyPr>
          <a:lstStyle/>
          <a:p>
            <a:pPr marL="0" indent="0" algn="just">
              <a:lnSpc>
                <a:spcPct val="110000"/>
              </a:lnSpc>
              <a:spcBef>
                <a:spcPts val="0"/>
              </a:spcBef>
              <a:buNone/>
            </a:pPr>
            <a:r>
              <a:rPr lang="en-US" sz="3600" b="1" dirty="0" smtClean="0"/>
              <a:t>	</a:t>
            </a:r>
            <a:r>
              <a:rPr lang="en-US" dirty="0" smtClean="0"/>
              <a:t> </a:t>
            </a:r>
            <a:r>
              <a:rPr lang="en-US" sz="3500" dirty="0">
                <a:latin typeface="Arial" panose="020B0604020202020204" pitchFamily="34" charset="0"/>
                <a:cs typeface="Arial" panose="020B0604020202020204" pitchFamily="34" charset="0"/>
              </a:rPr>
              <a:t>This guarantee is concordant with the international standard that the conviction of an accused for an offence should be complete only after he or she is proven guilty or has pleaded guilty to the offence subject to all other fair trial rights.( cite some case law here) </a:t>
            </a:r>
            <a:endParaRPr lang="en-US" sz="3500" dirty="0" smtClean="0">
              <a:latin typeface="Arial" panose="020B0604020202020204" pitchFamily="34" charset="0"/>
              <a:cs typeface="Arial" panose="020B0604020202020204" pitchFamily="34" charset="0"/>
            </a:endParaRPr>
          </a:p>
          <a:p>
            <a:pPr algn="just">
              <a:lnSpc>
                <a:spcPct val="110000"/>
              </a:lnSpc>
              <a:spcBef>
                <a:spcPts val="0"/>
              </a:spcBef>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e.g</a:t>
            </a:r>
            <a:r>
              <a:rPr lang="en-US" sz="3200" dirty="0">
                <a:latin typeface="Arial" panose="020B0604020202020204" pitchFamily="34" charset="0"/>
                <a:cs typeface="Arial" panose="020B0604020202020204" pitchFamily="34" charset="0"/>
              </a:rPr>
              <a:t>. in the decision of </a:t>
            </a:r>
            <a:r>
              <a:rPr lang="en-US" sz="3200" i="1" dirty="0">
                <a:latin typeface="Arial" panose="020B0604020202020204" pitchFamily="34" charset="0"/>
                <a:cs typeface="Arial" panose="020B0604020202020204" pitchFamily="34" charset="0"/>
              </a:rPr>
              <a:t>Zachary </a:t>
            </a:r>
            <a:r>
              <a:rPr lang="en-US" sz="3200" i="1" dirty="0" err="1">
                <a:latin typeface="Arial" panose="020B0604020202020204" pitchFamily="34" charset="0"/>
                <a:cs typeface="Arial" panose="020B0604020202020204" pitchFamily="34" charset="0"/>
              </a:rPr>
              <a:t>Olum</a:t>
            </a:r>
            <a:r>
              <a:rPr lang="en-US" sz="3200" i="1" dirty="0">
                <a:latin typeface="Arial" panose="020B0604020202020204" pitchFamily="34" charset="0"/>
                <a:cs typeface="Arial" panose="020B0604020202020204" pitchFamily="34" charset="0"/>
              </a:rPr>
              <a:t> and Another v Attorney General ((Ruling) (Constitutional Petition No. 6 of 1999)) [1999] UGCC 7 (2 December 1999)</a:t>
            </a:r>
            <a:r>
              <a:rPr lang="en-US" sz="3200" dirty="0">
                <a:latin typeface="Arial" panose="020B0604020202020204" pitchFamily="34" charset="0"/>
                <a:cs typeface="Arial" panose="020B0604020202020204" pitchFamily="34" charset="0"/>
              </a:rPr>
              <a:t> at 8-9,  Justice </a:t>
            </a:r>
            <a:r>
              <a:rPr lang="en-US" sz="3200" dirty="0" err="1">
                <a:latin typeface="Arial" panose="020B0604020202020204" pitchFamily="34" charset="0"/>
                <a:cs typeface="Arial" panose="020B0604020202020204" pitchFamily="34" charset="0"/>
              </a:rPr>
              <a:t>Manyindo</a:t>
            </a:r>
            <a:r>
              <a:rPr lang="en-US" sz="3200" dirty="0">
                <a:latin typeface="Arial" panose="020B0604020202020204" pitchFamily="34" charset="0"/>
                <a:cs typeface="Arial" panose="020B0604020202020204" pitchFamily="34" charset="0"/>
              </a:rPr>
              <a:t> defined this right as follows</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marL="457200" lvl="1" indent="0" algn="just">
              <a:lnSpc>
                <a:spcPct val="110000"/>
              </a:lnSpc>
              <a:spcBef>
                <a:spcPts val="0"/>
              </a:spcBef>
              <a:buNone/>
            </a:pPr>
            <a:r>
              <a:rPr lang="en-US" sz="3300" dirty="0">
                <a:latin typeface="Arial" panose="020B0604020202020204" pitchFamily="34" charset="0"/>
                <a:cs typeface="Arial" panose="020B0604020202020204" pitchFamily="34" charset="0"/>
              </a:rPr>
              <a:t>…I take fair hearing to be the same as fair trial. A fair trial includes, inter alia, public hearing, presumption of innocence in …a criminal matter and the right of a litigant to have all the necessary evidence to enable him or her prosecute or defend the action </a:t>
            </a:r>
            <a:r>
              <a:rPr lang="en-US" sz="3300" dirty="0" smtClean="0">
                <a:latin typeface="Arial" panose="020B0604020202020204" pitchFamily="34" charset="0"/>
                <a:cs typeface="Arial" panose="020B0604020202020204" pitchFamily="34" charset="0"/>
              </a:rPr>
              <a:t>properly...</a:t>
            </a:r>
            <a:endParaRPr lang="en-US" sz="3300" dirty="0">
              <a:latin typeface="Arial" panose="020B0604020202020204" pitchFamily="34" charset="0"/>
              <a:cs typeface="Arial" panose="020B0604020202020204" pitchFamily="34" charset="0"/>
            </a:endParaRPr>
          </a:p>
          <a:p>
            <a:pPr algn="just">
              <a:lnSpc>
                <a:spcPct val="110000"/>
              </a:lnSpc>
              <a:spcBef>
                <a:spcPts val="0"/>
              </a:spcBef>
              <a:buFont typeface="Wingdings" panose="05000000000000000000" pitchFamily="2" charset="2"/>
              <a:buChar char="Ø"/>
            </a:pPr>
            <a:r>
              <a:rPr lang="en-US" sz="3600" dirty="0" smtClean="0">
                <a:latin typeface="Arial" panose="020B0604020202020204" pitchFamily="34" charset="0"/>
                <a:cs typeface="Arial" panose="020B0604020202020204" pitchFamily="34" charset="0"/>
              </a:rPr>
              <a:t>Contextualize all the above </a:t>
            </a:r>
            <a:r>
              <a:rPr lang="en-US" sz="3600" dirty="0">
                <a:latin typeface="Arial" panose="020B0604020202020204" pitchFamily="34" charset="0"/>
                <a:cs typeface="Arial" panose="020B0604020202020204" pitchFamily="34" charset="0"/>
              </a:rPr>
              <a:t>into the </a:t>
            </a:r>
            <a:r>
              <a:rPr lang="en-US" sz="3600" dirty="0" smtClean="0">
                <a:latin typeface="Arial" panose="020B0604020202020204" pitchFamily="34" charset="0"/>
                <a:cs typeface="Arial" panose="020B0604020202020204" pitchFamily="34" charset="0"/>
              </a:rPr>
              <a:t>case’s </a:t>
            </a:r>
            <a:r>
              <a:rPr lang="en-US" sz="3600" dirty="0">
                <a:latin typeface="Arial" panose="020B0604020202020204" pitchFamily="34" charset="0"/>
                <a:cs typeface="Arial" panose="020B0604020202020204" pitchFamily="34" charset="0"/>
              </a:rPr>
              <a:t>factual base…</a:t>
            </a:r>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11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pPr algn="ctr"/>
            <a:r>
              <a:rPr lang="en-US" sz="3600" b="1" dirty="0">
                <a:solidFill>
                  <a:prstClr val="black"/>
                </a:solidFill>
                <a:latin typeface="Arial" panose="020B0604020202020204" pitchFamily="34" charset="0"/>
                <a:cs typeface="Arial" panose="020B0604020202020204" pitchFamily="34" charset="0"/>
              </a:rPr>
              <a:t>PRACTICAL </a:t>
            </a:r>
            <a:r>
              <a:rPr lang="en-US" sz="3600" b="1" dirty="0" smtClean="0">
                <a:solidFill>
                  <a:prstClr val="black"/>
                </a:solidFill>
                <a:latin typeface="Arial" panose="020B0604020202020204" pitchFamily="34" charset="0"/>
                <a:cs typeface="Arial" panose="020B0604020202020204" pitchFamily="34" charset="0"/>
              </a:rPr>
              <a:t>EXERCISES  </a:t>
            </a:r>
            <a:r>
              <a:rPr lang="en-US" sz="3600" dirty="0" smtClean="0">
                <a:solidFill>
                  <a:prstClr val="black"/>
                </a:solidFill>
                <a:latin typeface="Arial" panose="020B0604020202020204" pitchFamily="34" charset="0"/>
                <a:cs typeface="Arial" panose="020B0604020202020204" pitchFamily="34" charset="0"/>
              </a:rPr>
              <a:t>to </a:t>
            </a:r>
            <a:r>
              <a:rPr lang="en-US" sz="3600" dirty="0" smtClean="0">
                <a:solidFill>
                  <a:srgbClr val="FF0000"/>
                </a:solidFill>
                <a:latin typeface="Arial" panose="020B0604020202020204" pitchFamily="34" charset="0"/>
                <a:cs typeface="Arial" panose="020B0604020202020204" pitchFamily="34" charset="0"/>
              </a:rPr>
              <a:t>Think about</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3" name="Content Placeholder 2"/>
          <p:cNvSpPr>
            <a:spLocks noGrp="1"/>
          </p:cNvSpPr>
          <p:nvPr>
            <p:ph idx="1"/>
          </p:nvPr>
        </p:nvSpPr>
        <p:spPr>
          <a:xfrm>
            <a:off x="838200" y="839972"/>
            <a:ext cx="10978662" cy="5842182"/>
          </a:xfrm>
        </p:spPr>
        <p:txBody>
          <a:bodyPr>
            <a:normAutofit/>
          </a:bodyPr>
          <a:lstStyle/>
          <a:p>
            <a:pPr marL="0" indent="0" algn="just">
              <a:buNone/>
            </a:pPr>
            <a:r>
              <a:rPr lang="en-US" sz="3600" b="1" dirty="0" smtClean="0"/>
              <a:t>	</a:t>
            </a:r>
            <a:r>
              <a:rPr lang="en-US" sz="3600" b="1" dirty="0" smtClean="0">
                <a:latin typeface="Arial" panose="020B0604020202020204" pitchFamily="34" charset="0"/>
                <a:cs typeface="Arial" panose="020B0604020202020204" pitchFamily="34" charset="0"/>
              </a:rPr>
              <a:t>Case scenario 1 (</a:t>
            </a:r>
            <a:r>
              <a:rPr lang="en-US" sz="3600" dirty="0">
                <a:latin typeface="Arial" panose="020B0604020202020204" pitchFamily="34" charset="0"/>
                <a:cs typeface="Arial" panose="020B0604020202020204" pitchFamily="34" charset="0"/>
              </a:rPr>
              <a:t>Presumption of Innocence and Plea of </a:t>
            </a:r>
            <a:r>
              <a:rPr lang="en-US" sz="3600" dirty="0" smtClean="0">
                <a:latin typeface="Arial" panose="020B0604020202020204" pitchFamily="34" charset="0"/>
                <a:cs typeface="Arial" panose="020B0604020202020204" pitchFamily="34" charset="0"/>
              </a:rPr>
              <a:t>Guilt)</a:t>
            </a:r>
            <a:endParaRPr lang="en-US" sz="3600" dirty="0">
              <a:latin typeface="Arial" panose="020B0604020202020204" pitchFamily="34" charset="0"/>
              <a:cs typeface="Arial" panose="020B0604020202020204" pitchFamily="34" charset="0"/>
            </a:endParaRPr>
          </a:p>
          <a:p>
            <a:pPr marL="0" indent="0">
              <a:buNone/>
            </a:pPr>
            <a:r>
              <a:rPr lang="en-GB" sz="3200" i="1" dirty="0" err="1">
                <a:latin typeface="Arial" panose="020B0604020202020204" pitchFamily="34" charset="0"/>
                <a:cs typeface="Arial" panose="020B0604020202020204" pitchFamily="34" charset="0"/>
              </a:rPr>
              <a:t>Zakayo</a:t>
            </a:r>
            <a:r>
              <a:rPr lang="en-GB" sz="3200" dirty="0">
                <a:latin typeface="Arial" panose="020B0604020202020204" pitchFamily="34" charset="0"/>
                <a:cs typeface="Arial" panose="020B0604020202020204" pitchFamily="34" charset="0"/>
              </a:rPr>
              <a:t> was charged before a magistrates’ court with the offence of theft of stock. He is brought before you. He admits stealing a bull that he found in the family kraal with other cattle. He also admits that he was arrested with it. </a:t>
            </a:r>
          </a:p>
          <a:p>
            <a:pPr marL="0" indent="0">
              <a:buNone/>
            </a:pPr>
            <a:r>
              <a:rPr lang="en-GB" sz="3200" dirty="0">
                <a:latin typeface="Arial" panose="020B0604020202020204" pitchFamily="34" charset="0"/>
                <a:cs typeface="Arial" panose="020B0604020202020204" pitchFamily="34" charset="0"/>
              </a:rPr>
              <a:t>Task: </a:t>
            </a:r>
            <a:endParaRPr lang="en-GB" sz="3200" dirty="0" smtClean="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1</a:t>
            </a:r>
            <a:r>
              <a:rPr lang="en-GB" sz="3200" dirty="0">
                <a:latin typeface="Arial" panose="020B0604020202020204" pitchFamily="34" charset="0"/>
                <a:cs typeface="Arial" panose="020B0604020202020204" pitchFamily="34" charset="0"/>
              </a:rPr>
              <a:t>) Analyse the accused right to presumption of innocence viz. his plea</a:t>
            </a:r>
          </a:p>
          <a:p>
            <a:pPr marL="0" indent="0">
              <a:buNone/>
            </a:pPr>
            <a:r>
              <a:rPr lang="en-GB" sz="3200" dirty="0" smtClean="0">
                <a:latin typeface="Arial" panose="020B0604020202020204" pitchFamily="34" charset="0"/>
                <a:cs typeface="Arial" panose="020B0604020202020204" pitchFamily="34" charset="0"/>
              </a:rPr>
              <a:t> 2</a:t>
            </a:r>
            <a:r>
              <a:rPr lang="en-GB" sz="3200" dirty="0">
                <a:latin typeface="Arial" panose="020B0604020202020204" pitchFamily="34" charset="0"/>
                <a:cs typeface="Arial" panose="020B0604020202020204" pitchFamily="34" charset="0"/>
              </a:rPr>
              <a:t>) Produce a record of the Accused’s plea step by step in line with the decision of </a:t>
            </a:r>
            <a:r>
              <a:rPr lang="en-GB" sz="3200" i="1" dirty="0">
                <a:latin typeface="Arial" panose="020B0604020202020204" pitchFamily="34" charset="0"/>
                <a:cs typeface="Arial" panose="020B0604020202020204" pitchFamily="34" charset="0"/>
              </a:rPr>
              <a:t>Adan v. Republic, 1973 EA: 445.</a:t>
            </a:r>
            <a:endParaRPr lang="en-GB" sz="3200"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1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PRACTICAL </a:t>
            </a:r>
            <a:r>
              <a:rPr lang="en-US" sz="2400" b="1" dirty="0" smtClean="0">
                <a:solidFill>
                  <a:prstClr val="black"/>
                </a:solidFill>
                <a:latin typeface="Times New Roman" panose="02020603050405020304" pitchFamily="18" charset="0"/>
                <a:cs typeface="Times New Roman" panose="02020603050405020304" pitchFamily="18" charset="0"/>
              </a:rPr>
              <a:t>EXERCISES (</a:t>
            </a:r>
            <a:r>
              <a:rPr lang="en-US" sz="2400" b="1" dirty="0" err="1" smtClean="0">
                <a:solidFill>
                  <a:prstClr val="black"/>
                </a:solidFill>
                <a:latin typeface="Times New Roman" panose="02020603050405020304" pitchFamily="18" charset="0"/>
                <a:cs typeface="Times New Roman" panose="02020603050405020304" pitchFamily="18" charset="0"/>
              </a:rPr>
              <a:t>cont</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p>
        </p:txBody>
      </p:sp>
      <p:sp>
        <p:nvSpPr>
          <p:cNvPr id="3" name="Content Placeholder 2"/>
          <p:cNvSpPr>
            <a:spLocks noGrp="1"/>
          </p:cNvSpPr>
          <p:nvPr>
            <p:ph idx="1"/>
          </p:nvPr>
        </p:nvSpPr>
        <p:spPr>
          <a:xfrm>
            <a:off x="426720" y="695739"/>
            <a:ext cx="11390142" cy="5986415"/>
          </a:xfrm>
        </p:spPr>
        <p:txBody>
          <a:bodyPr>
            <a:normAutofit fontScale="25000" lnSpcReduction="20000"/>
          </a:bodyPr>
          <a:lstStyle/>
          <a:p>
            <a:pPr marL="0" indent="0" algn="just">
              <a:lnSpc>
                <a:spcPct val="120000"/>
              </a:lnSpc>
              <a:spcBef>
                <a:spcPts val="0"/>
              </a:spcBef>
              <a:buNone/>
            </a:pPr>
            <a:r>
              <a:rPr lang="en-US" sz="3600" b="1" dirty="0" smtClean="0"/>
              <a:t>	</a:t>
            </a:r>
            <a:r>
              <a:rPr lang="en-US" sz="12800" b="1" dirty="0" smtClean="0">
                <a:latin typeface="Arial" panose="020B0604020202020204" pitchFamily="34" charset="0"/>
                <a:cs typeface="Arial" panose="020B0604020202020204" pitchFamily="34" charset="0"/>
              </a:rPr>
              <a:t>Case scenario 2 (</a:t>
            </a:r>
            <a:r>
              <a:rPr lang="en-US" sz="12800" dirty="0" smtClean="0">
                <a:latin typeface="Arial" panose="020B0604020202020204" pitchFamily="34" charset="0"/>
                <a:cs typeface="Arial" panose="020B0604020202020204" pitchFamily="34" charset="0"/>
              </a:rPr>
              <a:t>Right to Apply for Bail</a:t>
            </a:r>
            <a:r>
              <a:rPr lang="en-US" sz="12800" dirty="0" smtClean="0">
                <a:latin typeface="Arial" panose="020B0604020202020204" pitchFamily="34" charset="0"/>
                <a:cs typeface="Arial" panose="020B0604020202020204" pitchFamily="34" charset="0"/>
              </a:rPr>
              <a:t>)</a:t>
            </a:r>
            <a:endParaRPr lang="en-US" sz="12800" b="1"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9800" dirty="0" err="1" smtClean="0">
                <a:latin typeface="Arial" panose="020B0604020202020204" pitchFamily="34" charset="0"/>
                <a:cs typeface="Arial" panose="020B0604020202020204" pitchFamily="34" charset="0"/>
              </a:rPr>
              <a:t>Sendagire</a:t>
            </a:r>
            <a:r>
              <a:rPr lang="en-US" sz="9800" dirty="0" smtClean="0">
                <a:latin typeface="Arial" panose="020B0604020202020204" pitchFamily="34" charset="0"/>
                <a:cs typeface="Arial" panose="020B0604020202020204" pitchFamily="34" charset="0"/>
              </a:rPr>
              <a:t> was charged under the </a:t>
            </a:r>
            <a:r>
              <a:rPr lang="en-US" sz="9800" i="1" dirty="0" smtClean="0">
                <a:latin typeface="Arial" panose="020B0604020202020204" pitchFamily="34" charset="0"/>
                <a:cs typeface="Arial" panose="020B0604020202020204" pitchFamily="34" charset="0"/>
              </a:rPr>
              <a:t>Computer Misuse Act, </a:t>
            </a:r>
            <a:r>
              <a:rPr lang="en-US" sz="9800" dirty="0" smtClean="0">
                <a:latin typeface="Arial" panose="020B0604020202020204" pitchFamily="34" charset="0"/>
                <a:cs typeface="Arial" panose="020B0604020202020204" pitchFamily="34" charset="0"/>
              </a:rPr>
              <a:t> for posting on his </a:t>
            </a:r>
            <a:r>
              <a:rPr lang="en-US" sz="9800" i="1" dirty="0" smtClean="0">
                <a:latin typeface="Arial" panose="020B0604020202020204" pitchFamily="34" charset="0"/>
                <a:cs typeface="Arial" panose="020B0604020202020204" pitchFamily="34" charset="0"/>
              </a:rPr>
              <a:t>Twitter</a:t>
            </a:r>
            <a:r>
              <a:rPr lang="en-US" sz="9800" dirty="0" smtClean="0">
                <a:latin typeface="Arial" panose="020B0604020202020204" pitchFamily="34" charset="0"/>
                <a:cs typeface="Arial" panose="020B0604020202020204" pitchFamily="34" charset="0"/>
              </a:rPr>
              <a:t> </a:t>
            </a:r>
            <a:r>
              <a:rPr lang="en-US" sz="9800" dirty="0" smtClean="0">
                <a:latin typeface="Arial" panose="020B0604020202020204" pitchFamily="34" charset="0"/>
                <a:cs typeface="Arial" panose="020B0604020202020204" pitchFamily="34" charset="0"/>
              </a:rPr>
              <a:t>and </a:t>
            </a:r>
            <a:r>
              <a:rPr lang="en-US" sz="9800" i="1" dirty="0" err="1" smtClean="0">
                <a:latin typeface="Arial" panose="020B0604020202020204" pitchFamily="34" charset="0"/>
                <a:cs typeface="Arial" panose="020B0604020202020204" pitchFamily="34" charset="0"/>
              </a:rPr>
              <a:t>TikTok</a:t>
            </a:r>
            <a:r>
              <a:rPr lang="en-US" sz="9800" i="1" dirty="0" smtClean="0">
                <a:latin typeface="Arial" panose="020B0604020202020204" pitchFamily="34" charset="0"/>
                <a:cs typeface="Arial" panose="020B0604020202020204" pitchFamily="34" charset="0"/>
              </a:rPr>
              <a:t> </a:t>
            </a:r>
            <a:r>
              <a:rPr lang="en-US" sz="9800" dirty="0" smtClean="0">
                <a:latin typeface="Arial" panose="020B0604020202020204" pitchFamily="34" charset="0"/>
                <a:cs typeface="Arial" panose="020B0604020202020204" pitchFamily="34" charset="0"/>
              </a:rPr>
              <a:t>handles that the President of </a:t>
            </a:r>
            <a:r>
              <a:rPr lang="en-US" sz="9800" dirty="0" err="1" smtClean="0">
                <a:latin typeface="Arial" panose="020B0604020202020204" pitchFamily="34" charset="0"/>
                <a:cs typeface="Arial" panose="020B0604020202020204" pitchFamily="34" charset="0"/>
              </a:rPr>
              <a:t>Batuma</a:t>
            </a:r>
            <a:r>
              <a:rPr lang="en-US" sz="9800" dirty="0" smtClean="0">
                <a:latin typeface="Arial" panose="020B0604020202020204" pitchFamily="34" charset="0"/>
                <a:cs typeface="Arial" panose="020B0604020202020204" pitchFamily="34" charset="0"/>
              </a:rPr>
              <a:t> Land is not of </a:t>
            </a:r>
            <a:r>
              <a:rPr lang="en-US" sz="9800" dirty="0" err="1" smtClean="0">
                <a:latin typeface="Arial" panose="020B0604020202020204" pitchFamily="34" charset="0"/>
                <a:cs typeface="Arial" panose="020B0604020202020204" pitchFamily="34" charset="0"/>
              </a:rPr>
              <a:t>Batuma</a:t>
            </a:r>
            <a:r>
              <a:rPr lang="en-US" sz="9800" dirty="0" smtClean="0">
                <a:latin typeface="Arial" panose="020B0604020202020204" pitchFamily="34" charset="0"/>
                <a:cs typeface="Arial" panose="020B0604020202020204" pitchFamily="34" charset="0"/>
              </a:rPr>
              <a:t> origin, has a Hexagonal shaped head, popping eyes, is aged, and is about to die. </a:t>
            </a:r>
            <a:r>
              <a:rPr lang="en-US" sz="9800" dirty="0" err="1" smtClean="0">
                <a:latin typeface="Arial" panose="020B0604020202020204" pitchFamily="34" charset="0"/>
                <a:cs typeface="Arial" panose="020B0604020202020204" pitchFamily="34" charset="0"/>
              </a:rPr>
              <a:t>Sendagire</a:t>
            </a:r>
            <a:r>
              <a:rPr lang="en-US" sz="9800" dirty="0" smtClean="0">
                <a:latin typeface="Arial" panose="020B0604020202020204" pitchFamily="34" charset="0"/>
                <a:cs typeface="Arial" panose="020B0604020202020204" pitchFamily="34" charset="0"/>
              </a:rPr>
              <a:t> applies for bail before you.</a:t>
            </a:r>
          </a:p>
          <a:p>
            <a:pPr marL="0" indent="0" algn="just">
              <a:lnSpc>
                <a:spcPct val="120000"/>
              </a:lnSpc>
              <a:spcBef>
                <a:spcPts val="0"/>
              </a:spcBef>
              <a:buNone/>
            </a:pPr>
            <a:r>
              <a:rPr lang="en-US" sz="9800" b="1" u="sng" dirty="0" smtClean="0">
                <a:latin typeface="Arial" panose="020B0604020202020204" pitchFamily="34" charset="0"/>
                <a:cs typeface="Arial" panose="020B0604020202020204" pitchFamily="34" charset="0"/>
              </a:rPr>
              <a:t>Task:</a:t>
            </a:r>
          </a:p>
          <a:p>
            <a:pPr marL="0" indent="0" algn="just">
              <a:lnSpc>
                <a:spcPct val="120000"/>
              </a:lnSpc>
              <a:spcBef>
                <a:spcPts val="0"/>
              </a:spcBef>
              <a:buNone/>
            </a:pPr>
            <a:r>
              <a:rPr lang="en-US" sz="9800" dirty="0">
                <a:latin typeface="Arial" panose="020B0604020202020204" pitchFamily="34" charset="0"/>
                <a:cs typeface="Arial" panose="020B0604020202020204" pitchFamily="34" charset="0"/>
              </a:rPr>
              <a:t> </a:t>
            </a:r>
            <a:r>
              <a:rPr lang="en-US" sz="9800" dirty="0" smtClean="0">
                <a:latin typeface="Arial" panose="020B0604020202020204" pitchFamily="34" charset="0"/>
                <a:cs typeface="Arial" panose="020B0604020202020204" pitchFamily="34" charset="0"/>
              </a:rPr>
              <a:t>      </a:t>
            </a:r>
            <a:r>
              <a:rPr lang="en-US" sz="9800" b="1" u="sng" dirty="0" smtClean="0">
                <a:latin typeface="Arial" panose="020B0604020202020204" pitchFamily="34" charset="0"/>
                <a:cs typeface="Arial" panose="020B0604020202020204" pitchFamily="34" charset="0"/>
              </a:rPr>
              <a:t>Write a ruling on </a:t>
            </a:r>
            <a:r>
              <a:rPr lang="en-US" sz="9800" b="1" u="sng" dirty="0" err="1" smtClean="0">
                <a:latin typeface="Arial" panose="020B0604020202020204" pitchFamily="34" charset="0"/>
                <a:cs typeface="Arial" panose="020B0604020202020204" pitchFamily="34" charset="0"/>
              </a:rPr>
              <a:t>Sendagire’s</a:t>
            </a:r>
            <a:r>
              <a:rPr lang="en-US" sz="9800" b="1" u="sng" dirty="0" smtClean="0">
                <a:latin typeface="Arial" panose="020B0604020202020204" pitchFamily="34" charset="0"/>
                <a:cs typeface="Arial" panose="020B0604020202020204" pitchFamily="34" charset="0"/>
              </a:rPr>
              <a:t> application </a:t>
            </a:r>
          </a:p>
          <a:p>
            <a:pPr marL="0" indent="0" algn="just">
              <a:lnSpc>
                <a:spcPct val="120000"/>
              </a:lnSpc>
              <a:spcBef>
                <a:spcPts val="0"/>
              </a:spcBef>
              <a:buNone/>
            </a:pPr>
            <a:r>
              <a:rPr lang="en-US" sz="9800" dirty="0">
                <a:latin typeface="Arial" panose="020B0604020202020204" pitchFamily="34" charset="0"/>
                <a:cs typeface="Arial" panose="020B0604020202020204" pitchFamily="34" charset="0"/>
              </a:rPr>
              <a:t> </a:t>
            </a:r>
            <a:r>
              <a:rPr lang="en-US" sz="9800" dirty="0" smtClean="0">
                <a:latin typeface="Arial" panose="020B0604020202020204" pitchFamily="34" charset="0"/>
                <a:cs typeface="Arial" panose="020B0604020202020204" pitchFamily="34" charset="0"/>
              </a:rPr>
              <a:t>  Note: </a:t>
            </a:r>
            <a:r>
              <a:rPr lang="en-US" sz="9600" dirty="0" smtClean="0">
                <a:latin typeface="Arial" panose="020B0604020202020204" pitchFamily="34" charset="0"/>
                <a:cs typeface="Arial" panose="020B0604020202020204" pitchFamily="34" charset="0"/>
              </a:rPr>
              <a:t>Underline  </a:t>
            </a:r>
            <a:r>
              <a:rPr lang="en-US" sz="9600" dirty="0" err="1" smtClean="0">
                <a:latin typeface="Arial" panose="020B0604020202020204" pitchFamily="34" charset="0"/>
                <a:cs typeface="Arial" panose="020B0604020202020204" pitchFamily="34" charset="0"/>
              </a:rPr>
              <a:t>Sendagire’s</a:t>
            </a:r>
            <a:r>
              <a:rPr lang="en-US" sz="9600" dirty="0" smtClean="0">
                <a:latin typeface="Arial" panose="020B0604020202020204" pitchFamily="34" charset="0"/>
                <a:cs typeface="Arial" panose="020B0604020202020204" pitchFamily="34" charset="0"/>
              </a:rPr>
              <a:t> Constitutional bail rights in line with;</a:t>
            </a:r>
          </a:p>
          <a:p>
            <a:pPr marL="0" indent="0" algn="just">
              <a:lnSpc>
                <a:spcPct val="120000"/>
              </a:lnSpc>
              <a:spcBef>
                <a:spcPts val="0"/>
              </a:spcBef>
              <a:buNone/>
            </a:pPr>
            <a:r>
              <a:rPr lang="en-US" sz="9600" dirty="0" smtClean="0">
                <a:latin typeface="Arial" panose="020B0604020202020204" pitchFamily="34" charset="0"/>
                <a:cs typeface="Arial" panose="020B0604020202020204" pitchFamily="34" charset="0"/>
              </a:rPr>
              <a:t> - International Bill of Rights</a:t>
            </a:r>
          </a:p>
          <a:p>
            <a:pPr marL="0" indent="0" algn="just">
              <a:lnSpc>
                <a:spcPct val="120000"/>
              </a:lnSpc>
              <a:spcBef>
                <a:spcPts val="0"/>
              </a:spcBef>
              <a:buNone/>
            </a:pPr>
            <a:r>
              <a:rPr lang="en-US" sz="9600" dirty="0" smtClean="0">
                <a:latin typeface="Arial" panose="020B0604020202020204" pitchFamily="34" charset="0"/>
                <a:cs typeface="Arial" panose="020B0604020202020204" pitchFamily="34" charset="0"/>
              </a:rPr>
              <a:t>-the Constitution Arts. 28 and 44; </a:t>
            </a:r>
          </a:p>
          <a:p>
            <a:pPr marL="0" indent="0" algn="just">
              <a:lnSpc>
                <a:spcPct val="120000"/>
              </a:lnSpc>
              <a:spcBef>
                <a:spcPts val="0"/>
              </a:spcBef>
              <a:buNone/>
            </a:pPr>
            <a:r>
              <a:rPr lang="en-US" sz="9600" dirty="0" smtClean="0">
                <a:latin typeface="Arial" panose="020B0604020202020204" pitchFamily="34" charset="0"/>
                <a:cs typeface="Arial" panose="020B0604020202020204" pitchFamily="34" charset="0"/>
              </a:rPr>
              <a:t>-The Magistrates Act, </a:t>
            </a:r>
          </a:p>
          <a:p>
            <a:pPr marL="0" indent="0" algn="just">
              <a:lnSpc>
                <a:spcPct val="120000"/>
              </a:lnSpc>
              <a:spcBef>
                <a:spcPts val="0"/>
              </a:spcBef>
              <a:buNone/>
            </a:pPr>
            <a:r>
              <a:rPr lang="en-US" sz="9600" dirty="0" smtClean="0">
                <a:latin typeface="Arial" panose="020B0604020202020204" pitchFamily="34" charset="0"/>
                <a:cs typeface="Arial" panose="020B0604020202020204" pitchFamily="34" charset="0"/>
              </a:rPr>
              <a:t>-the </a:t>
            </a:r>
            <a:r>
              <a:rPr lang="en-US" sz="9600" i="1" dirty="0">
                <a:latin typeface="Arial" panose="020B0604020202020204" pitchFamily="34" charset="0"/>
                <a:cs typeface="Arial" panose="020B0604020202020204" pitchFamily="34" charset="0"/>
              </a:rPr>
              <a:t>Computer Misuse Act</a:t>
            </a:r>
            <a:r>
              <a:rPr lang="en-US" sz="9600" i="1" dirty="0" smtClean="0">
                <a:latin typeface="Arial" panose="020B0604020202020204" pitchFamily="34" charset="0"/>
                <a:cs typeface="Arial" panose="020B0604020202020204" pitchFamily="34" charset="0"/>
              </a:rPr>
              <a:t>,</a:t>
            </a:r>
          </a:p>
          <a:p>
            <a:pPr marL="0" indent="0" algn="just">
              <a:lnSpc>
                <a:spcPct val="120000"/>
              </a:lnSpc>
              <a:spcBef>
                <a:spcPts val="0"/>
              </a:spcBef>
              <a:buNone/>
            </a:pPr>
            <a:r>
              <a:rPr lang="en-US" sz="9600" i="1" dirty="0">
                <a:latin typeface="Arial" panose="020B0604020202020204" pitchFamily="34" charset="0"/>
                <a:cs typeface="Arial" panose="020B0604020202020204" pitchFamily="34" charset="0"/>
              </a:rPr>
              <a:t> -Uganda DPP vs. Col RTD Dr. </a:t>
            </a:r>
            <a:r>
              <a:rPr lang="en-US" sz="9600" i="1" dirty="0" err="1">
                <a:latin typeface="Arial" panose="020B0604020202020204" pitchFamily="34" charset="0"/>
                <a:cs typeface="Arial" panose="020B0604020202020204" pitchFamily="34" charset="0"/>
              </a:rPr>
              <a:t>Kizza</a:t>
            </a:r>
            <a:r>
              <a:rPr lang="en-US" sz="9600" i="1" dirty="0">
                <a:latin typeface="Arial" panose="020B0604020202020204" pitchFamily="34" charset="0"/>
                <a:cs typeface="Arial" panose="020B0604020202020204" pitchFamily="34" charset="0"/>
              </a:rPr>
              <a:t> </a:t>
            </a:r>
            <a:r>
              <a:rPr lang="en-US" sz="9600" i="1" dirty="0" err="1">
                <a:latin typeface="Arial" panose="020B0604020202020204" pitchFamily="34" charset="0"/>
                <a:cs typeface="Arial" panose="020B0604020202020204" pitchFamily="34" charset="0"/>
              </a:rPr>
              <a:t>Besigye</a:t>
            </a:r>
            <a:r>
              <a:rPr lang="en-US" sz="9600" i="1" dirty="0">
                <a:latin typeface="Arial" panose="020B0604020202020204" pitchFamily="34" charset="0"/>
                <a:cs typeface="Arial" panose="020B0604020202020204" pitchFamily="34" charset="0"/>
              </a:rPr>
              <a:t> , Constitutional Court Const. Ref. No. 20 of 2005</a:t>
            </a:r>
            <a:endParaRPr lang="en-US" sz="9600" i="1"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9600" i="1" dirty="0" smtClean="0">
                <a:latin typeface="Arial" panose="020B0604020202020204" pitchFamily="34" charset="0"/>
                <a:cs typeface="Arial" panose="020B0604020202020204" pitchFamily="34" charset="0"/>
              </a:rPr>
              <a:t>THE </a:t>
            </a:r>
            <a:r>
              <a:rPr lang="en-US" sz="9600" i="1" dirty="0">
                <a:latin typeface="Arial" panose="020B0604020202020204" pitchFamily="34" charset="0"/>
                <a:cs typeface="Arial" panose="020B0604020202020204" pitchFamily="34" charset="0"/>
              </a:rPr>
              <a:t>CONSTITUTION (BAIL GUIDELINES FOR COURTS OF JUDICATURE) (PRACTICE) DIRECTIONS, 2022.  Legal Notice No. 8 of 2022.</a:t>
            </a:r>
            <a:endParaRPr lang="en-US" sz="9600" dirty="0" smtClean="0">
              <a:latin typeface="Arial" panose="020B0604020202020204" pitchFamily="34" charset="0"/>
              <a:cs typeface="Arial" panose="020B0604020202020204" pitchFamily="34" charset="0"/>
            </a:endParaRPr>
          </a:p>
          <a:p>
            <a:pPr marL="0" indent="0" algn="just">
              <a:buNone/>
            </a:pPr>
            <a:r>
              <a:rPr lang="en-US" sz="9800" dirty="0">
                <a:latin typeface="Arial" panose="020B0604020202020204" pitchFamily="34" charset="0"/>
                <a:cs typeface="Arial" panose="020B0604020202020204" pitchFamily="34" charset="0"/>
              </a:rPr>
              <a:t> </a:t>
            </a:r>
            <a:r>
              <a:rPr lang="en-US" sz="9800" dirty="0" smtClean="0">
                <a:latin typeface="Arial" panose="020B0604020202020204" pitchFamily="34" charset="0"/>
                <a:cs typeface="Arial" panose="020B0604020202020204" pitchFamily="34" charset="0"/>
              </a:rPr>
              <a:t>            -</a:t>
            </a:r>
          </a:p>
          <a:p>
            <a:pPr marL="0" indent="0" algn="just">
              <a:buNone/>
            </a:pPr>
            <a:r>
              <a:rPr lang="en-US" sz="9800" dirty="0">
                <a:latin typeface="Arial" panose="020B0604020202020204" pitchFamily="34" charset="0"/>
                <a:cs typeface="Arial" panose="020B0604020202020204" pitchFamily="34" charset="0"/>
              </a:rPr>
              <a:t> </a:t>
            </a:r>
            <a:endParaRPr lang="en-US" sz="9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5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pPr algn="ctr"/>
            <a:r>
              <a:rPr lang="en-US" sz="2400" b="1" dirty="0">
                <a:solidFill>
                  <a:prstClr val="black"/>
                </a:solidFill>
                <a:latin typeface="Arial" panose="020B0604020202020204" pitchFamily="34" charset="0"/>
                <a:cs typeface="Arial" panose="020B0604020202020204" pitchFamily="34" charset="0"/>
              </a:rPr>
              <a:t>PRACTICAL </a:t>
            </a:r>
            <a:r>
              <a:rPr lang="en-US" sz="2400" b="1" dirty="0" smtClean="0">
                <a:solidFill>
                  <a:prstClr val="black"/>
                </a:solidFill>
                <a:latin typeface="Arial" panose="020B0604020202020204" pitchFamily="34" charset="0"/>
                <a:cs typeface="Arial" panose="020B0604020202020204" pitchFamily="34" charset="0"/>
              </a:rPr>
              <a:t>EXERCISES (</a:t>
            </a:r>
            <a:r>
              <a:rPr lang="en-US" sz="2400" b="1" dirty="0" err="1" smtClean="0">
                <a:solidFill>
                  <a:prstClr val="black"/>
                </a:solidFill>
                <a:latin typeface="Arial" panose="020B0604020202020204" pitchFamily="34" charset="0"/>
                <a:cs typeface="Arial" panose="020B0604020202020204" pitchFamily="34" charset="0"/>
              </a:rPr>
              <a:t>cont</a:t>
            </a:r>
            <a:r>
              <a:rPr lang="en-US" sz="2400" b="1" dirty="0" smtClean="0">
                <a:solidFill>
                  <a:prstClr val="black"/>
                </a:solidFill>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9087" y="675861"/>
            <a:ext cx="11877261" cy="6182139"/>
          </a:xfrm>
        </p:spPr>
        <p:txBody>
          <a:bodyPr>
            <a:normAutofit fontScale="25000" lnSpcReduction="20000"/>
          </a:bodyPr>
          <a:lstStyle/>
          <a:p>
            <a:pPr marL="0" indent="0" algn="just">
              <a:lnSpc>
                <a:spcPct val="120000"/>
              </a:lnSpc>
              <a:spcBef>
                <a:spcPts val="0"/>
              </a:spcBef>
              <a:buNone/>
            </a:pPr>
            <a:r>
              <a:rPr lang="en-US" sz="3600" b="1" dirty="0" smtClean="0"/>
              <a:t>	</a:t>
            </a:r>
            <a:r>
              <a:rPr lang="en-US" sz="12800" b="1" dirty="0" smtClean="0">
                <a:latin typeface="Arial" panose="020B0604020202020204" pitchFamily="34" charset="0"/>
                <a:cs typeface="Arial" panose="020B0604020202020204" pitchFamily="34" charset="0"/>
              </a:rPr>
              <a:t>Case scenario 3 (</a:t>
            </a:r>
            <a:r>
              <a:rPr lang="en-US" sz="12800" dirty="0" smtClean="0">
                <a:latin typeface="Arial" panose="020B0604020202020204" pitchFamily="34" charset="0"/>
                <a:cs typeface="Arial" panose="020B0604020202020204" pitchFamily="34" charset="0"/>
              </a:rPr>
              <a:t>Right against Torture</a:t>
            </a:r>
            <a:r>
              <a:rPr lang="en-US" sz="5800" dirty="0" smtClean="0">
                <a:latin typeface="Arial" panose="020B0604020202020204" pitchFamily="34" charset="0"/>
                <a:cs typeface="Arial" panose="020B0604020202020204" pitchFamily="34" charset="0"/>
              </a:rPr>
              <a:t>)</a:t>
            </a:r>
            <a:endParaRPr lang="en-US" sz="3600" b="1"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8800" dirty="0" err="1" smtClean="0">
                <a:latin typeface="Arial" panose="020B0604020202020204" pitchFamily="34" charset="0"/>
                <a:cs typeface="Arial" panose="020B0604020202020204" pitchFamily="34" charset="0"/>
              </a:rPr>
              <a:t>Adong</a:t>
            </a:r>
            <a:r>
              <a:rPr lang="en-US" sz="8800" dirty="0" smtClean="0">
                <a:latin typeface="Arial" panose="020B0604020202020204" pitchFamily="34" charset="0"/>
                <a:cs typeface="Arial" panose="020B0604020202020204" pitchFamily="34" charset="0"/>
              </a:rPr>
              <a:t> felt </a:t>
            </a:r>
            <a:r>
              <a:rPr lang="en-US" sz="8800" dirty="0" err="1" smtClean="0">
                <a:latin typeface="Arial" panose="020B0604020202020204" pitchFamily="34" charset="0"/>
                <a:cs typeface="Arial" panose="020B0604020202020204" pitchFamily="34" charset="0"/>
              </a:rPr>
              <a:t>labour</a:t>
            </a:r>
            <a:r>
              <a:rPr lang="en-US" sz="8800" dirty="0" smtClean="0">
                <a:latin typeface="Arial" panose="020B0604020202020204" pitchFamily="34" charset="0"/>
                <a:cs typeface="Arial" panose="020B0604020202020204" pitchFamily="34" charset="0"/>
              </a:rPr>
              <a:t> drastically while selling  </a:t>
            </a:r>
            <a:r>
              <a:rPr lang="en-US" sz="8800" i="1" dirty="0" err="1" smtClean="0">
                <a:latin typeface="Arial" panose="020B0604020202020204" pitchFamily="34" charset="0"/>
                <a:cs typeface="Arial" panose="020B0604020202020204" pitchFamily="34" charset="0"/>
              </a:rPr>
              <a:t>Odi</a:t>
            </a:r>
            <a:r>
              <a:rPr lang="en-US" sz="8800" dirty="0" smtClean="0">
                <a:latin typeface="Arial" panose="020B0604020202020204" pitchFamily="34" charset="0"/>
                <a:cs typeface="Arial" panose="020B0604020202020204" pitchFamily="34" charset="0"/>
              </a:rPr>
              <a:t> on her market stall in Kona </a:t>
            </a:r>
            <a:r>
              <a:rPr lang="en-US" sz="8800" dirty="0" err="1" smtClean="0">
                <a:latin typeface="Arial" panose="020B0604020202020204" pitchFamily="34" charset="0"/>
                <a:cs typeface="Arial" panose="020B0604020202020204" pitchFamily="34" charset="0"/>
              </a:rPr>
              <a:t>Kmadin</a:t>
            </a:r>
            <a:r>
              <a:rPr lang="en-US" sz="8800" dirty="0" smtClean="0">
                <a:latin typeface="Arial" panose="020B0604020202020204" pitchFamily="34" charset="0"/>
                <a:cs typeface="Arial" panose="020B0604020202020204" pitchFamily="34" charset="0"/>
              </a:rPr>
              <a:t> road market. Well wishers rushed her to a nearby Healthy Center iii along Gulu-Lira main road. Unfortunately, the in charge nurse dismissed her on grounds that the hospital could not attend to her since she never had a card for antenatal attendance at that clinic. As she walked out of the clinic, she showed signs of </a:t>
            </a:r>
            <a:r>
              <a:rPr lang="en-US" sz="8800" dirty="0" err="1" smtClean="0">
                <a:latin typeface="Arial" panose="020B0604020202020204" pitchFamily="34" charset="0"/>
                <a:cs typeface="Arial" panose="020B0604020202020204" pitchFamily="34" charset="0"/>
              </a:rPr>
              <a:t>labour</a:t>
            </a:r>
            <a:r>
              <a:rPr lang="en-US" sz="8800" dirty="0" smtClean="0">
                <a:latin typeface="Arial" panose="020B0604020202020204" pitchFamily="34" charset="0"/>
                <a:cs typeface="Arial" panose="020B0604020202020204" pitchFamily="34" charset="0"/>
              </a:rPr>
              <a:t> (breaking of the embryonic fluids) and could not walk anymore. </a:t>
            </a:r>
            <a:r>
              <a:rPr lang="en-US" sz="8800" dirty="0" smtClean="0">
                <a:latin typeface="Arial" panose="020B0604020202020204" pitchFamily="34" charset="0"/>
                <a:cs typeface="Arial" panose="020B0604020202020204" pitchFamily="34" charset="0"/>
              </a:rPr>
              <a:t>The </a:t>
            </a:r>
            <a:r>
              <a:rPr lang="en-US" sz="8800" dirty="0" smtClean="0">
                <a:latin typeface="Arial" panose="020B0604020202020204" pitchFamily="34" charset="0"/>
                <a:cs typeface="Arial" panose="020B0604020202020204" pitchFamily="34" charset="0"/>
              </a:rPr>
              <a:t>women who were around, some of them patients, gathered around her, made a temporary cloth shield around her, and helped her deliver a baby girl. Somehow because the baby was so tired and for other reasons unknown to her passed away. She filed a case before you against the hospital and AG and followed all the requisite procedural steps necessary for a civil action. The nurse for the Hospital has also been charged under</a:t>
            </a:r>
            <a:r>
              <a:rPr lang="en-US" sz="8800" i="1" dirty="0">
                <a:latin typeface="Arial" panose="020B0604020202020204" pitchFamily="34" charset="0"/>
                <a:cs typeface="Arial" panose="020B0604020202020204" pitchFamily="34" charset="0"/>
              </a:rPr>
              <a:t> Prevention and Prohibition of Torture Act , 2012</a:t>
            </a:r>
            <a:endParaRPr lang="en-US" sz="8800"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8800" b="1" u="sng" dirty="0" smtClean="0">
                <a:latin typeface="Arial" panose="020B0604020202020204" pitchFamily="34" charset="0"/>
                <a:cs typeface="Arial" panose="020B0604020202020204" pitchFamily="34" charset="0"/>
              </a:rPr>
              <a:t>Tasks: </a:t>
            </a:r>
            <a:r>
              <a:rPr lang="en-US" sz="8800" dirty="0" smtClean="0">
                <a:latin typeface="Arial" panose="020B0604020202020204" pitchFamily="34" charset="0"/>
                <a:cs typeface="Arial" panose="020B0604020202020204" pitchFamily="34" charset="0"/>
              </a:rPr>
              <a:t>       Group 3</a:t>
            </a:r>
          </a:p>
          <a:p>
            <a:pPr marL="0" indent="0" algn="just">
              <a:lnSpc>
                <a:spcPct val="120000"/>
              </a:lnSpc>
              <a:spcBef>
                <a:spcPts val="0"/>
              </a:spcBef>
              <a:buNone/>
            </a:pPr>
            <a:r>
              <a:rPr lang="en-US" sz="8800" dirty="0" smtClean="0">
                <a:latin typeface="Arial" panose="020B0604020202020204" pitchFamily="34" charset="0"/>
                <a:cs typeface="Arial" panose="020B0604020202020204" pitchFamily="34" charset="0"/>
              </a:rPr>
              <a:t> </a:t>
            </a:r>
            <a:r>
              <a:rPr lang="en-US" sz="8800" b="1" u="sng" dirty="0" smtClean="0">
                <a:latin typeface="Arial" panose="020B0604020202020204" pitchFamily="34" charset="0"/>
                <a:cs typeface="Arial" panose="020B0604020202020204" pitchFamily="34" charset="0"/>
              </a:rPr>
              <a:t>Write highlights of the decision on </a:t>
            </a:r>
            <a:r>
              <a:rPr lang="en-US" sz="8800" b="1" u="sng" dirty="0" err="1" smtClean="0">
                <a:latin typeface="Arial" panose="020B0604020202020204" pitchFamily="34" charset="0"/>
                <a:cs typeface="Arial" panose="020B0604020202020204" pitchFamily="34" charset="0"/>
              </a:rPr>
              <a:t>Adong’s’s</a:t>
            </a:r>
            <a:r>
              <a:rPr lang="en-US" sz="8800" b="1" u="sng" dirty="0" smtClean="0">
                <a:latin typeface="Arial" panose="020B0604020202020204" pitchFamily="34" charset="0"/>
                <a:cs typeface="Arial" panose="020B0604020202020204" pitchFamily="34" charset="0"/>
              </a:rPr>
              <a:t> fate </a:t>
            </a:r>
          </a:p>
          <a:p>
            <a:pPr marL="0" indent="0" algn="just">
              <a:lnSpc>
                <a:spcPct val="120000"/>
              </a:lnSpc>
              <a:spcBef>
                <a:spcPts val="0"/>
              </a:spcBef>
              <a:buNone/>
            </a:pPr>
            <a:r>
              <a:rPr lang="en-US" sz="8800" dirty="0">
                <a:latin typeface="Arial" panose="020B0604020202020204" pitchFamily="34" charset="0"/>
                <a:cs typeface="Arial" panose="020B0604020202020204" pitchFamily="34" charset="0"/>
              </a:rPr>
              <a:t> </a:t>
            </a:r>
            <a:r>
              <a:rPr lang="en-US" sz="8800" dirty="0" smtClean="0">
                <a:latin typeface="Arial" panose="020B0604020202020204" pitchFamily="34" charset="0"/>
                <a:cs typeface="Arial" panose="020B0604020202020204" pitchFamily="34" charset="0"/>
              </a:rPr>
              <a:t>  Note: Underline  </a:t>
            </a:r>
            <a:r>
              <a:rPr lang="en-US" sz="8800" dirty="0" err="1" smtClean="0">
                <a:latin typeface="Arial" panose="020B0604020202020204" pitchFamily="34" charset="0"/>
                <a:cs typeface="Arial" panose="020B0604020202020204" pitchFamily="34" charset="0"/>
              </a:rPr>
              <a:t>Adong’s</a:t>
            </a:r>
            <a:r>
              <a:rPr lang="en-US" sz="8800" dirty="0" smtClean="0">
                <a:latin typeface="Arial" panose="020B0604020202020204" pitchFamily="34" charset="0"/>
                <a:cs typeface="Arial" panose="020B0604020202020204" pitchFamily="34" charset="0"/>
              </a:rPr>
              <a:t> Constitutional ECESCR rights in line with;</a:t>
            </a:r>
          </a:p>
          <a:p>
            <a:pPr marL="0" indent="0" algn="just">
              <a:lnSpc>
                <a:spcPct val="120000"/>
              </a:lnSpc>
              <a:spcBef>
                <a:spcPts val="0"/>
              </a:spcBef>
              <a:buNone/>
            </a:pPr>
            <a:r>
              <a:rPr lang="en-US" sz="8800" dirty="0" smtClean="0">
                <a:latin typeface="Arial" panose="020B0604020202020204" pitchFamily="34" charset="0"/>
                <a:cs typeface="Arial" panose="020B0604020202020204" pitchFamily="34" charset="0"/>
              </a:rPr>
              <a:t> - International Bill of Rights; the Constitution 1995; The Magistrates Act,  </a:t>
            </a:r>
            <a:r>
              <a:rPr lang="en-US" sz="8800" i="1" dirty="0" smtClean="0">
                <a:latin typeface="Arial" panose="020B0604020202020204" pitchFamily="34" charset="0"/>
                <a:cs typeface="Arial" panose="020B0604020202020204" pitchFamily="34" charset="0"/>
              </a:rPr>
              <a:t>Prevention and Prohibition of Torture </a:t>
            </a:r>
            <a:r>
              <a:rPr lang="en-US" sz="8800" i="1" dirty="0" smtClean="0">
                <a:latin typeface="Arial" panose="020B0604020202020204" pitchFamily="34" charset="0"/>
                <a:cs typeface="Arial" panose="020B0604020202020204" pitchFamily="34" charset="0"/>
              </a:rPr>
              <a:t>Act, </a:t>
            </a:r>
            <a:r>
              <a:rPr lang="en-US" sz="8800" i="1" dirty="0" smtClean="0">
                <a:latin typeface="Arial" panose="020B0604020202020204" pitchFamily="34" charset="0"/>
                <a:cs typeface="Arial" panose="020B0604020202020204" pitchFamily="34" charset="0"/>
              </a:rPr>
              <a:t>2012;  The Human Rights Enforcement Act; and </a:t>
            </a:r>
            <a:r>
              <a:rPr lang="en-US" sz="8800" dirty="0" smtClean="0">
                <a:latin typeface="Arial" panose="020B0604020202020204" pitchFamily="34" charset="0"/>
                <a:cs typeface="Arial" panose="020B0604020202020204" pitchFamily="34" charset="0"/>
              </a:rPr>
              <a:t>Relevant guidelines </a:t>
            </a:r>
            <a:r>
              <a:rPr lang="en-US" sz="8800" dirty="0" smtClean="0">
                <a:latin typeface="Arial" panose="020B0604020202020204" pitchFamily="34" charset="0"/>
                <a:cs typeface="Arial" panose="020B0604020202020204" pitchFamily="34" charset="0"/>
              </a:rPr>
              <a:t>and case law.</a:t>
            </a:r>
          </a:p>
          <a:p>
            <a:pPr algn="just">
              <a:buFontTx/>
              <a:buChar char="-"/>
            </a:pPr>
            <a:r>
              <a:rPr lang="en-US" sz="9800" dirty="0" smtClean="0"/>
              <a:t>-</a:t>
            </a:r>
          </a:p>
          <a:p>
            <a:pPr marL="0" indent="0" algn="just">
              <a:buNone/>
            </a:pPr>
            <a:r>
              <a:rPr lang="en-US" sz="9800" dirty="0"/>
              <a:t> </a:t>
            </a:r>
            <a:endParaRPr lang="en-US" sz="9800" dirty="0" smtClean="0"/>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8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846"/>
          </a:xfrm>
        </p:spPr>
        <p:txBody>
          <a:bodyPr>
            <a:noAutofit/>
          </a:bodyPr>
          <a:lstStyle/>
          <a:p>
            <a:pPr algn="ctr"/>
            <a:r>
              <a:rPr lang="en-US" sz="2400" b="1" dirty="0">
                <a:solidFill>
                  <a:prstClr val="black"/>
                </a:solidFill>
                <a:latin typeface="Arial" panose="020B0604020202020204" pitchFamily="34" charset="0"/>
                <a:cs typeface="Arial" panose="020B0604020202020204" pitchFamily="34" charset="0"/>
              </a:rPr>
              <a:t>PRACTICAL </a:t>
            </a:r>
            <a:r>
              <a:rPr lang="en-US" sz="2400" b="1" dirty="0" smtClean="0">
                <a:solidFill>
                  <a:prstClr val="black"/>
                </a:solidFill>
                <a:latin typeface="Arial" panose="020B0604020202020204" pitchFamily="34" charset="0"/>
                <a:cs typeface="Arial" panose="020B0604020202020204" pitchFamily="34" charset="0"/>
              </a:rPr>
              <a:t>EXERCISES (cont..)</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8965" y="646043"/>
            <a:ext cx="11847443" cy="6036111"/>
          </a:xfrm>
        </p:spPr>
        <p:txBody>
          <a:bodyPr>
            <a:normAutofit fontScale="25000" lnSpcReduction="20000"/>
          </a:bodyPr>
          <a:lstStyle/>
          <a:p>
            <a:pPr marL="0" indent="0" algn="just">
              <a:lnSpc>
                <a:spcPct val="120000"/>
              </a:lnSpc>
              <a:spcBef>
                <a:spcPts val="0"/>
              </a:spcBef>
              <a:buNone/>
            </a:pPr>
            <a:r>
              <a:rPr lang="en-US" sz="3600" b="1" dirty="0" smtClean="0"/>
              <a:t>	</a:t>
            </a:r>
            <a:r>
              <a:rPr lang="en-US" sz="12800" b="1" dirty="0" smtClean="0">
                <a:latin typeface="Arial" panose="020B0604020202020204" pitchFamily="34" charset="0"/>
                <a:cs typeface="Arial" panose="020B0604020202020204" pitchFamily="34" charset="0"/>
              </a:rPr>
              <a:t>Case scenario 3 (</a:t>
            </a:r>
            <a:r>
              <a:rPr lang="en-US" sz="12800" dirty="0" smtClean="0">
                <a:latin typeface="Arial" panose="020B0604020202020204" pitchFamily="34" charset="0"/>
                <a:cs typeface="Arial" panose="020B0604020202020204" pitchFamily="34" charset="0"/>
              </a:rPr>
              <a:t>Right against Torture</a:t>
            </a:r>
            <a:r>
              <a:rPr lang="en-US" sz="5800" dirty="0" smtClean="0">
                <a:latin typeface="Arial" panose="020B0604020202020204" pitchFamily="34" charset="0"/>
                <a:cs typeface="Arial" panose="020B0604020202020204" pitchFamily="34" charset="0"/>
              </a:rPr>
              <a:t>)</a:t>
            </a:r>
            <a:endParaRPr lang="en-US" sz="3600" b="1"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9800" dirty="0" err="1" smtClean="0">
                <a:latin typeface="Arial" panose="020B0604020202020204" pitchFamily="34" charset="0"/>
                <a:cs typeface="Arial" panose="020B0604020202020204" pitchFamily="34" charset="0"/>
              </a:rPr>
              <a:t>Adong</a:t>
            </a:r>
            <a:r>
              <a:rPr lang="en-US" sz="9800" dirty="0" smtClean="0">
                <a:latin typeface="Arial" panose="020B0604020202020204" pitchFamily="34" charset="0"/>
                <a:cs typeface="Arial" panose="020B0604020202020204" pitchFamily="34" charset="0"/>
              </a:rPr>
              <a:t> felt </a:t>
            </a:r>
            <a:r>
              <a:rPr lang="en-US" sz="9800" dirty="0" err="1" smtClean="0">
                <a:latin typeface="Arial" panose="020B0604020202020204" pitchFamily="34" charset="0"/>
                <a:cs typeface="Arial" panose="020B0604020202020204" pitchFamily="34" charset="0"/>
              </a:rPr>
              <a:t>labour</a:t>
            </a:r>
            <a:r>
              <a:rPr lang="en-US" sz="9800" dirty="0" smtClean="0">
                <a:latin typeface="Arial" panose="020B0604020202020204" pitchFamily="34" charset="0"/>
                <a:cs typeface="Arial" panose="020B0604020202020204" pitchFamily="34" charset="0"/>
              </a:rPr>
              <a:t> drastically while selling  </a:t>
            </a:r>
            <a:r>
              <a:rPr lang="en-US" sz="9800" i="1" dirty="0" err="1" smtClean="0">
                <a:latin typeface="Arial" panose="020B0604020202020204" pitchFamily="34" charset="0"/>
                <a:cs typeface="Arial" panose="020B0604020202020204" pitchFamily="34" charset="0"/>
              </a:rPr>
              <a:t>Odi</a:t>
            </a:r>
            <a:r>
              <a:rPr lang="en-US" sz="9800" dirty="0" smtClean="0">
                <a:latin typeface="Arial" panose="020B0604020202020204" pitchFamily="34" charset="0"/>
                <a:cs typeface="Arial" panose="020B0604020202020204" pitchFamily="34" charset="0"/>
              </a:rPr>
              <a:t> on her market stall in Kona </a:t>
            </a:r>
            <a:r>
              <a:rPr lang="en-US" sz="9800" dirty="0" err="1" smtClean="0">
                <a:latin typeface="Arial" panose="020B0604020202020204" pitchFamily="34" charset="0"/>
                <a:cs typeface="Arial" panose="020B0604020202020204" pitchFamily="34" charset="0"/>
              </a:rPr>
              <a:t>Kmadin</a:t>
            </a:r>
            <a:r>
              <a:rPr lang="en-US" sz="9800" dirty="0" smtClean="0">
                <a:latin typeface="Arial" panose="020B0604020202020204" pitchFamily="34" charset="0"/>
                <a:cs typeface="Arial" panose="020B0604020202020204" pitchFamily="34" charset="0"/>
              </a:rPr>
              <a:t> road market. Well wishers rushed her to a nearby Healthy Center iii along Gulu-Lira main road. Unfortunately, the in charge nurse dismissed her on grounds that the hospital could not attend to her since she never had a card for antenatal attendance at that clinic. As she walked out of the clinic, she showed signs of </a:t>
            </a:r>
            <a:r>
              <a:rPr lang="en-US" sz="9800" dirty="0" err="1" smtClean="0">
                <a:latin typeface="Arial" panose="020B0604020202020204" pitchFamily="34" charset="0"/>
                <a:cs typeface="Arial" panose="020B0604020202020204" pitchFamily="34" charset="0"/>
              </a:rPr>
              <a:t>labour</a:t>
            </a:r>
            <a:r>
              <a:rPr lang="en-US" sz="9800" dirty="0" smtClean="0">
                <a:latin typeface="Arial" panose="020B0604020202020204" pitchFamily="34" charset="0"/>
                <a:cs typeface="Arial" panose="020B0604020202020204" pitchFamily="34" charset="0"/>
              </a:rPr>
              <a:t> (breaking of the embryonic fluids) and could not walk anymore. The women who were around, some of them patients, gathered around her, made a temporary cloth shield around her, and helped her deliver a baby girl. Somehow because the baby was so tired and for other reasons unknown to her passed away. She filed a case before you against the hospital and AG and followed all the requisite procedural steps necessary for a civil action. The nurse for the Hospital has also been charged under</a:t>
            </a:r>
            <a:r>
              <a:rPr lang="en-US" sz="9800" i="1" dirty="0">
                <a:latin typeface="Arial" panose="020B0604020202020204" pitchFamily="34" charset="0"/>
                <a:cs typeface="Arial" panose="020B0604020202020204" pitchFamily="34" charset="0"/>
              </a:rPr>
              <a:t> </a:t>
            </a:r>
            <a:r>
              <a:rPr lang="en-US" sz="9800" i="1" dirty="0" smtClean="0">
                <a:latin typeface="Arial" panose="020B0604020202020204" pitchFamily="34" charset="0"/>
                <a:cs typeface="Arial" panose="020B0604020202020204" pitchFamily="34" charset="0"/>
              </a:rPr>
              <a:t>the Prevention </a:t>
            </a:r>
            <a:r>
              <a:rPr lang="en-US" sz="9800" i="1" dirty="0">
                <a:latin typeface="Arial" panose="020B0604020202020204" pitchFamily="34" charset="0"/>
                <a:cs typeface="Arial" panose="020B0604020202020204" pitchFamily="34" charset="0"/>
              </a:rPr>
              <a:t>and Prohibition of </a:t>
            </a:r>
            <a:r>
              <a:rPr lang="en-US" sz="9800" i="1">
                <a:latin typeface="Arial" panose="020B0604020202020204" pitchFamily="34" charset="0"/>
                <a:cs typeface="Arial" panose="020B0604020202020204" pitchFamily="34" charset="0"/>
              </a:rPr>
              <a:t>Torture </a:t>
            </a:r>
            <a:r>
              <a:rPr lang="en-US" sz="9800" i="1" smtClean="0">
                <a:latin typeface="Arial" panose="020B0604020202020204" pitchFamily="34" charset="0"/>
                <a:cs typeface="Arial" panose="020B0604020202020204" pitchFamily="34" charset="0"/>
              </a:rPr>
              <a:t>Act, </a:t>
            </a:r>
            <a:r>
              <a:rPr lang="en-US" sz="9800" i="1" dirty="0">
                <a:latin typeface="Arial" panose="020B0604020202020204" pitchFamily="34" charset="0"/>
                <a:cs typeface="Arial" panose="020B0604020202020204" pitchFamily="34" charset="0"/>
              </a:rPr>
              <a:t>2012</a:t>
            </a:r>
            <a:endParaRPr lang="en-US" sz="9800" dirty="0" smtClean="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9800" b="1" u="sng" dirty="0" smtClean="0">
                <a:latin typeface="Arial" panose="020B0604020202020204" pitchFamily="34" charset="0"/>
                <a:cs typeface="Arial" panose="020B0604020202020204" pitchFamily="34" charset="0"/>
              </a:rPr>
              <a:t>Tasks:</a:t>
            </a:r>
          </a:p>
          <a:p>
            <a:pPr marL="0" indent="0" algn="just">
              <a:lnSpc>
                <a:spcPct val="120000"/>
              </a:lnSpc>
              <a:spcBef>
                <a:spcPts val="0"/>
              </a:spcBef>
              <a:buNone/>
            </a:pPr>
            <a:r>
              <a:rPr lang="en-US" sz="9800" dirty="0" smtClean="0">
                <a:latin typeface="Arial" panose="020B0604020202020204" pitchFamily="34" charset="0"/>
                <a:cs typeface="Arial" panose="020B0604020202020204" pitchFamily="34" charset="0"/>
              </a:rPr>
              <a:t>Group 4</a:t>
            </a:r>
          </a:p>
          <a:p>
            <a:pPr marL="0" indent="0" algn="just">
              <a:lnSpc>
                <a:spcPct val="120000"/>
              </a:lnSpc>
              <a:spcBef>
                <a:spcPts val="0"/>
              </a:spcBef>
              <a:buNone/>
            </a:pPr>
            <a:r>
              <a:rPr lang="en-US" sz="9800" b="1" u="sng" dirty="0">
                <a:latin typeface="Arial" panose="020B0604020202020204" pitchFamily="34" charset="0"/>
                <a:cs typeface="Arial" panose="020B0604020202020204" pitchFamily="34" charset="0"/>
              </a:rPr>
              <a:t>Write highlights of the decision </a:t>
            </a:r>
            <a:r>
              <a:rPr lang="en-US" sz="9800" b="1" u="sng" dirty="0" smtClean="0">
                <a:latin typeface="Arial" panose="020B0604020202020204" pitchFamily="34" charset="0"/>
                <a:cs typeface="Arial" panose="020B0604020202020204" pitchFamily="34" charset="0"/>
              </a:rPr>
              <a:t>about the nurse’s fate</a:t>
            </a:r>
            <a:endParaRPr lang="en-US" sz="9800" dirty="0" smtClean="0">
              <a:latin typeface="Arial" panose="020B0604020202020204" pitchFamily="34" charset="0"/>
              <a:cs typeface="Arial" panose="020B0604020202020204" pitchFamily="34" charset="0"/>
            </a:endParaRPr>
          </a:p>
          <a:p>
            <a:pPr marL="0" indent="0" algn="just">
              <a:buNone/>
            </a:pPr>
            <a:endParaRPr lang="en-US" sz="9800" dirty="0" smtClean="0"/>
          </a:p>
          <a:p>
            <a:pPr marL="0" indent="0" algn="just">
              <a:buNone/>
            </a:pPr>
            <a:r>
              <a:rPr lang="en-US" sz="9800" dirty="0"/>
              <a:t> </a:t>
            </a:r>
            <a:endParaRPr lang="en-US" sz="9800" dirty="0" smtClean="0"/>
          </a:p>
          <a:p>
            <a:pPr algn="just">
              <a:buFont typeface="Wingdings" panose="05000000000000000000" pitchFamily="2" charset="2"/>
              <a:buChar char="Ø"/>
            </a:pPr>
            <a:endParaRPr lang="en-US" dirty="0" smtClean="0"/>
          </a:p>
          <a:p>
            <a:pPr marL="0" indent="0" algn="just">
              <a:buNone/>
            </a:pPr>
            <a:endParaRPr lang="en-US" sz="1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6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7465" y="3244334"/>
            <a:ext cx="35770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THANK YOU FOR LISTENING TO 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304800" y="137160"/>
            <a:ext cx="11887200" cy="6720840"/>
          </a:xfrm>
          <a:prstGeom prst="rect">
            <a:avLst/>
          </a:prstGeom>
        </p:spPr>
      </p:pic>
    </p:spTree>
    <p:extLst>
      <p:ext uri="{BB962C8B-B14F-4D97-AF65-F5344CB8AC3E}">
        <p14:creationId xmlns:p14="http://schemas.microsoft.com/office/powerpoint/2010/main" val="251729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28" y="-34290"/>
            <a:ext cx="12252960" cy="5520691"/>
          </a:xfrm>
          <a:prstGeom prst="rect">
            <a:avLst/>
          </a:prstGeom>
        </p:spPr>
      </p:pic>
      <p:sp>
        <p:nvSpPr>
          <p:cNvPr id="2" name="Title 1"/>
          <p:cNvSpPr>
            <a:spLocks noGrp="1"/>
          </p:cNvSpPr>
          <p:nvPr>
            <p:ph type="ctrTitle"/>
          </p:nvPr>
        </p:nvSpPr>
        <p:spPr>
          <a:xfrm>
            <a:off x="6312737" y="172091"/>
            <a:ext cx="4855272" cy="1737360"/>
          </a:xfrm>
        </p:spPr>
        <p:txBody>
          <a:bodyPr>
            <a:normAutofit fontScale="90000"/>
          </a:bodyPr>
          <a:lstStyle/>
          <a:p>
            <a:r>
              <a:rPr lang="en-GB" dirty="0" smtClean="0"/>
              <a:t>Human Rights - </a:t>
            </a:r>
            <a:r>
              <a:rPr lang="en-US" sz="3100" cap="none" dirty="0">
                <a:solidFill>
                  <a:prstClr val="black"/>
                </a:solidFill>
                <a:latin typeface="Arial" panose="020B0604020202020204" pitchFamily="34" charset="0"/>
                <a:ea typeface="+mn-ea"/>
                <a:cs typeface="Arial" panose="020B0604020202020204" pitchFamily="34" charset="0"/>
                <a:hlinkClick r:id="rId3" action="ppaction://hlinksldjump" tooltip="Britannica, T. Editors of Encyclopaedia. &quot;World War II summary.&quot; Encyclopedia Britannica, December 14, 2021. https://www.britannica.com/summary/World-War-II."/>
              </a:rPr>
              <a:t> </a:t>
            </a:r>
            <a:r>
              <a:rPr lang="en-US" sz="4900" cap="none" dirty="0">
                <a:solidFill>
                  <a:prstClr val="black"/>
                </a:solidFill>
                <a:latin typeface="Arial" panose="020B0604020202020204" pitchFamily="34" charset="0"/>
                <a:ea typeface="+mn-ea"/>
                <a:cs typeface="Arial" panose="020B0604020202020204" pitchFamily="34" charset="0"/>
                <a:hlinkClick r:id="rId3" action="ppaction://hlinksldjump" tooltip="Britannica, T. Editors of Encyclopaedia. &quot;World War II summary.&quot; Encyclopedia Britannica, December 14, 2021. https://www.britannica.com/summary/World-War-II."/>
              </a:rPr>
              <a:t>(WWII (1939-1945)</a:t>
            </a:r>
            <a:r>
              <a:rPr lang="en-US" sz="2400" cap="none" dirty="0">
                <a:solidFill>
                  <a:prstClr val="white">
                    <a:lumMod val="50000"/>
                  </a:prstClr>
                </a:solidFill>
                <a:latin typeface="Arial" panose="020B0604020202020204" pitchFamily="34" charset="0"/>
                <a:ea typeface="+mn-ea"/>
                <a:cs typeface="Arial" panose="020B0604020202020204" pitchFamily="34" charset="0"/>
              </a:rPr>
              <a:t> </a:t>
            </a:r>
            <a:r>
              <a:rPr lang="en-GB" dirty="0" smtClean="0"/>
              <a:t>’</a:t>
            </a:r>
            <a:r>
              <a:rPr lang="en-GB" cap="none" dirty="0" smtClean="0"/>
              <a:t>s </a:t>
            </a:r>
            <a:r>
              <a:rPr lang="en-GB" dirty="0" smtClean="0"/>
              <a:t>aftermath</a:t>
            </a:r>
            <a:endParaRPr lang="en-GB" dirty="0"/>
          </a:p>
        </p:txBody>
      </p:sp>
      <p:sp>
        <p:nvSpPr>
          <p:cNvPr id="3" name="Subtitle 2"/>
          <p:cNvSpPr>
            <a:spLocks noGrp="1"/>
          </p:cNvSpPr>
          <p:nvPr>
            <p:ph type="subTitle" idx="1"/>
          </p:nvPr>
        </p:nvSpPr>
        <p:spPr>
          <a:xfrm>
            <a:off x="35228" y="5414481"/>
            <a:ext cx="12161520" cy="1443519"/>
          </a:xfrm>
        </p:spPr>
        <p:txBody>
          <a:bodyPr>
            <a:noAutofit/>
          </a:bodyPr>
          <a:lstStyle/>
          <a:p>
            <a:pPr algn="just">
              <a:lnSpc>
                <a:spcPct val="100000"/>
              </a:lnSpc>
              <a:spcBef>
                <a:spcPts val="0"/>
              </a:spcBef>
            </a:pPr>
            <a:r>
              <a:rPr lang="en-US" sz="2400" cap="none" dirty="0" smtClean="0">
                <a:latin typeface="Arial" panose="020B0604020202020204" pitchFamily="34" charset="0"/>
                <a:cs typeface="Arial" panose="020B0604020202020204" pitchFamily="34" charset="0"/>
              </a:rPr>
              <a:t>Research shows around 1939 Adolf Hitler Germany's Nazi attack on Poland, triggered France and England to declare war on  Germany, which  sparked the six-year bloodiest known world war in history</a:t>
            </a:r>
            <a:r>
              <a:rPr lang="en-US" sz="2400" cap="none" dirty="0">
                <a:solidFill>
                  <a:prstClr val="black"/>
                </a:solidFill>
                <a:latin typeface="Arial" panose="020B0604020202020204" pitchFamily="34" charset="0"/>
                <a:cs typeface="Arial" panose="020B0604020202020204" pitchFamily="34" charset="0"/>
              </a:rPr>
              <a:t> </a:t>
            </a:r>
            <a:r>
              <a:rPr lang="en-US" sz="2400" cap="none" dirty="0" smtClean="0">
                <a:solidFill>
                  <a:prstClr val="black"/>
                </a:solidFill>
                <a:latin typeface="Arial" panose="020B0604020202020204" pitchFamily="34" charset="0"/>
                <a:cs typeface="Arial" panose="020B0604020202020204" pitchFamily="34" charset="0"/>
              </a:rPr>
              <a:t>WWII </a:t>
            </a:r>
            <a:r>
              <a:rPr lang="en-US" sz="2400" cap="none" dirty="0">
                <a:solidFill>
                  <a:prstClr val="black"/>
                </a:solidFill>
                <a:latin typeface="Arial" panose="020B0604020202020204" pitchFamily="34" charset="0"/>
                <a:cs typeface="Arial" panose="020B0604020202020204" pitchFamily="34" charset="0"/>
              </a:rPr>
              <a:t>(</a:t>
            </a:r>
            <a:r>
              <a:rPr lang="en-US" sz="2400" cap="none" dirty="0" smtClean="0">
                <a:solidFill>
                  <a:prstClr val="black"/>
                </a:solidFill>
                <a:latin typeface="Arial" panose="020B0604020202020204" pitchFamily="34" charset="0"/>
                <a:cs typeface="Arial" panose="020B0604020202020204" pitchFamily="34" charset="0"/>
              </a:rPr>
              <a:t>1939-1945),</a:t>
            </a:r>
            <a:r>
              <a:rPr lang="en-US" sz="2400" cap="none" dirty="0" smtClean="0">
                <a:latin typeface="Arial" panose="020B0604020202020204" pitchFamily="34" charset="0"/>
                <a:cs typeface="Arial" panose="020B0604020202020204" pitchFamily="34" charset="0"/>
              </a:rPr>
              <a:t>where an estimated 40 to 50m lives were lost, incl about 6m Jewish men, women, and children in the holocaust.</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36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smtClean="0">
                <a:latin typeface="Algerian" panose="04020705040A02060702" pitchFamily="82" charset="0"/>
                <a:cs typeface="Arial" panose="020B0604020202020204" pitchFamily="34" charset="0"/>
              </a:rPr>
              <a:t>Brief Background</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261258"/>
            <a:ext cx="12038274" cy="6596742"/>
          </a:xfrm>
        </p:spPr>
        <p:txBody>
          <a:bodyPr>
            <a:noAutofit/>
          </a:bodyPr>
          <a:lstStyle/>
          <a:p>
            <a:pPr marL="342900" indent="-342900" algn="just">
              <a:lnSpc>
                <a:spcPct val="100000"/>
              </a:lnSpc>
              <a:spcBef>
                <a:spcPts val="0"/>
              </a:spcBef>
              <a:buFont typeface="Wingdings" panose="05000000000000000000" pitchFamily="2" charset="2"/>
              <a:buChar char="q"/>
            </a:pPr>
            <a:r>
              <a:rPr lang="en-US" sz="3100" cap="none" dirty="0" smtClean="0">
                <a:solidFill>
                  <a:prstClr val="black"/>
                </a:solidFill>
                <a:latin typeface="Arial" panose="020B0604020202020204" pitchFamily="34" charset="0"/>
                <a:cs typeface="Arial" panose="020B0604020202020204" pitchFamily="34" charset="0"/>
              </a:rPr>
              <a:t> </a:t>
            </a:r>
            <a:r>
              <a:rPr lang="en-US" sz="3100" cap="none" dirty="0">
                <a:solidFill>
                  <a:prstClr val="black"/>
                </a:solidFill>
                <a:latin typeface="Arial" panose="020B0604020202020204" pitchFamily="34" charset="0"/>
                <a:cs typeface="Arial" panose="020B0604020202020204" pitchFamily="34" charset="0"/>
              </a:rPr>
              <a:t>M</a:t>
            </a:r>
            <a:r>
              <a:rPr lang="en-US" sz="3100" cap="none" dirty="0" smtClean="0">
                <a:solidFill>
                  <a:prstClr val="black"/>
                </a:solidFill>
                <a:latin typeface="Arial" panose="020B0604020202020204" pitchFamily="34" charset="0"/>
                <a:cs typeface="Arial" panose="020B0604020202020204" pitchFamily="34" charset="0"/>
              </a:rPr>
              <a:t>illions more civilians were wounded and made homeless throughout Europe and East Asia, and the war impacted the colonialists strongholds in Africa.  </a:t>
            </a:r>
          </a:p>
          <a:p>
            <a:pPr marL="342900" indent="-342900" algn="just">
              <a:lnSpc>
                <a:spcPct val="100000"/>
              </a:lnSpc>
              <a:spcBef>
                <a:spcPts val="0"/>
              </a:spcBef>
              <a:buFont typeface="Wingdings" panose="05000000000000000000" pitchFamily="2" charset="2"/>
              <a:buChar char="q"/>
            </a:pPr>
            <a:r>
              <a:rPr lang="en-US" sz="3100" b="1" cap="none" dirty="0">
                <a:solidFill>
                  <a:prstClr val="black"/>
                </a:solidFill>
                <a:latin typeface="Arial" panose="020B0604020202020204" pitchFamily="34" charset="0"/>
                <a:cs typeface="Arial" panose="020B0604020202020204" pitchFamily="34" charset="0"/>
              </a:rPr>
              <a:t> </a:t>
            </a:r>
            <a:r>
              <a:rPr lang="en-US" sz="3100" cap="none" dirty="0" smtClean="0">
                <a:solidFill>
                  <a:prstClr val="black"/>
                </a:solidFill>
                <a:latin typeface="Arial" panose="020B0604020202020204" pitchFamily="34" charset="0"/>
                <a:cs typeface="Arial" panose="020B0604020202020204" pitchFamily="34" charset="0"/>
              </a:rPr>
              <a:t>Peace was restored only when the</a:t>
            </a:r>
            <a:r>
              <a:rPr lang="en-US" sz="3100" b="1" cap="none" dirty="0" smtClean="0">
                <a:solidFill>
                  <a:prstClr val="black"/>
                </a:solidFill>
                <a:latin typeface="Arial" panose="020B0604020202020204" pitchFamily="34" charset="0"/>
                <a:cs typeface="Arial" panose="020B0604020202020204" pitchFamily="34" charset="0"/>
              </a:rPr>
              <a:t> </a:t>
            </a:r>
            <a:r>
              <a:rPr lang="en-US" sz="3100" cap="none" dirty="0" smtClean="0">
                <a:solidFill>
                  <a:prstClr val="black"/>
                </a:solidFill>
                <a:latin typeface="Arial" panose="020B0604020202020204" pitchFamily="34" charset="0"/>
                <a:cs typeface="Arial" panose="020B0604020202020204" pitchFamily="34" charset="0"/>
              </a:rPr>
              <a:t>Axis powers then </a:t>
            </a:r>
            <a:r>
              <a:rPr lang="en-US" sz="3100" cap="none" dirty="0">
                <a:solidFill>
                  <a:prstClr val="black"/>
                </a:solidFill>
                <a:latin typeface="Arial" panose="020B0604020202020204" pitchFamily="34" charset="0"/>
                <a:cs typeface="Arial" panose="020B0604020202020204" pitchFamily="34" charset="0"/>
              </a:rPr>
              <a:t>(Germany, Japan and Italy</a:t>
            </a:r>
            <a:r>
              <a:rPr lang="en-US" sz="3100" cap="none" dirty="0" smtClean="0">
                <a:solidFill>
                  <a:prstClr val="black"/>
                </a:solidFill>
                <a:latin typeface="Arial" panose="020B0604020202020204" pitchFamily="34" charset="0"/>
                <a:cs typeface="Arial" panose="020B0604020202020204" pitchFamily="34" charset="0"/>
              </a:rPr>
              <a:t>) were </a:t>
            </a:r>
            <a:r>
              <a:rPr lang="en-US" sz="3100" cap="none" dirty="0">
                <a:solidFill>
                  <a:prstClr val="black"/>
                </a:solidFill>
                <a:latin typeface="Arial" panose="020B0604020202020204" pitchFamily="34" charset="0"/>
                <a:cs typeface="Arial" panose="020B0604020202020204" pitchFamily="34" charset="0"/>
              </a:rPr>
              <a:t>defeated</a:t>
            </a:r>
            <a:r>
              <a:rPr lang="en-US" sz="3100" b="1" cap="none" dirty="0" smtClean="0">
                <a:solidFill>
                  <a:prstClr val="black"/>
                </a:solidFill>
                <a:latin typeface="Arial" panose="020B0604020202020204" pitchFamily="34" charset="0"/>
                <a:cs typeface="Arial" panose="020B0604020202020204" pitchFamily="34" charset="0"/>
              </a:rPr>
              <a:t> </a:t>
            </a:r>
            <a:r>
              <a:rPr lang="en-US" sz="3100" cap="none" dirty="0" smtClean="0">
                <a:solidFill>
                  <a:prstClr val="black"/>
                </a:solidFill>
                <a:latin typeface="Arial" panose="020B0604020202020204" pitchFamily="34" charset="0"/>
                <a:cs typeface="Arial" panose="020B0604020202020204" pitchFamily="34" charset="0"/>
              </a:rPr>
              <a:t>by the </a:t>
            </a:r>
            <a:r>
              <a:rPr lang="en-US" sz="3100" cap="none" dirty="0">
                <a:solidFill>
                  <a:prstClr val="black"/>
                </a:solidFill>
                <a:latin typeface="Arial" panose="020B0604020202020204" pitchFamily="34" charset="0"/>
                <a:cs typeface="Arial" panose="020B0604020202020204" pitchFamily="34" charset="0"/>
              </a:rPr>
              <a:t>allied powers (the US, Soviet Union, GB, China, and to a lesser extent France</a:t>
            </a:r>
            <a:r>
              <a:rPr lang="en-US" sz="3100" cap="none" dirty="0" smtClean="0">
                <a:solidFill>
                  <a:prstClr val="black"/>
                </a:solidFill>
                <a:latin typeface="Arial" panose="020B0604020202020204" pitchFamily="34" charset="0"/>
                <a:cs typeface="Arial" panose="020B0604020202020204" pitchFamily="34" charset="0"/>
              </a:rPr>
              <a:t>) in 1945</a:t>
            </a:r>
            <a:r>
              <a:rPr lang="en-US" sz="3100" cap="none" dirty="0">
                <a:solidFill>
                  <a:prstClr val="black"/>
                </a:solidFill>
                <a:latin typeface="Arial" panose="020B0604020202020204" pitchFamily="34" charset="0"/>
                <a:cs typeface="Arial" panose="020B0604020202020204" pitchFamily="34" charset="0"/>
              </a:rPr>
              <a:t> </a:t>
            </a:r>
            <a:endParaRPr lang="en-US" sz="3100" cap="none" dirty="0" smtClean="0">
              <a:solidFill>
                <a:prstClr val="black"/>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Wingdings" panose="05000000000000000000" pitchFamily="2" charset="2"/>
              <a:buChar char="q"/>
            </a:pPr>
            <a:r>
              <a:rPr lang="en-US" sz="3100" cap="none" dirty="0" smtClean="0">
                <a:solidFill>
                  <a:prstClr val="black"/>
                </a:solidFill>
                <a:latin typeface="Arial" panose="020B0604020202020204" pitchFamily="34" charset="0"/>
                <a:cs typeface="Arial" panose="020B0604020202020204" pitchFamily="34" charset="0"/>
              </a:rPr>
              <a:t>The allies’ leaders, </a:t>
            </a:r>
            <a:r>
              <a:rPr lang="en-US" sz="3100" cap="none" dirty="0">
                <a:solidFill>
                  <a:prstClr val="black"/>
                </a:solidFill>
                <a:latin typeface="Arial" panose="020B0604020202020204" pitchFamily="34" charset="0"/>
                <a:cs typeface="Arial" panose="020B0604020202020204" pitchFamily="34" charset="0"/>
              </a:rPr>
              <a:t>along </a:t>
            </a:r>
            <a:r>
              <a:rPr lang="en-US" sz="3100" cap="none" dirty="0" smtClean="0">
                <a:solidFill>
                  <a:prstClr val="black"/>
                </a:solidFill>
                <a:latin typeface="Arial" panose="020B0604020202020204" pitchFamily="34" charset="0"/>
                <a:cs typeface="Arial" panose="020B0604020202020204" pitchFamily="34" charset="0"/>
              </a:rPr>
              <a:t>with the former warring states leaders  created </a:t>
            </a:r>
            <a:r>
              <a:rPr lang="en-US" sz="3100" cap="none" dirty="0">
                <a:solidFill>
                  <a:prstClr val="black"/>
                </a:solidFill>
                <a:latin typeface="Arial" panose="020B0604020202020204" pitchFamily="34" charset="0"/>
                <a:cs typeface="Arial" panose="020B0604020202020204" pitchFamily="34" charset="0"/>
              </a:rPr>
              <a:t>the UN </a:t>
            </a:r>
            <a:r>
              <a:rPr lang="en-US" sz="3100" cap="none" dirty="0" smtClean="0">
                <a:solidFill>
                  <a:prstClr val="black"/>
                </a:solidFill>
                <a:latin typeface="Arial" panose="020B0604020202020204" pitchFamily="34" charset="0"/>
                <a:cs typeface="Arial" panose="020B0604020202020204" pitchFamily="34" charset="0"/>
              </a:rPr>
              <a:t>coalition and the </a:t>
            </a:r>
            <a:r>
              <a:rPr lang="en-US" sz="3100" cap="none" dirty="0">
                <a:solidFill>
                  <a:prstClr val="black"/>
                </a:solidFill>
                <a:latin typeface="Arial" panose="020B0604020202020204" pitchFamily="34" charset="0"/>
                <a:cs typeface="Arial" panose="020B0604020202020204" pitchFamily="34" charset="0"/>
              </a:rPr>
              <a:t>UN Charter (1945</a:t>
            </a:r>
            <a:r>
              <a:rPr lang="en-US" sz="3100" cap="none" dirty="0" smtClean="0">
                <a:solidFill>
                  <a:prstClr val="black"/>
                </a:solidFill>
                <a:latin typeface="Arial" panose="020B0604020202020204" pitchFamily="34" charset="0"/>
                <a:cs typeface="Arial" panose="020B0604020202020204" pitchFamily="34" charset="0"/>
              </a:rPr>
              <a:t>) with a </a:t>
            </a:r>
            <a:r>
              <a:rPr lang="en-US" sz="3100" cap="none" dirty="0">
                <a:solidFill>
                  <a:prstClr val="black"/>
                </a:solidFill>
                <a:latin typeface="Arial" panose="020B0604020202020204" pitchFamily="34" charset="0"/>
                <a:cs typeface="Arial" panose="020B0604020202020204" pitchFamily="34" charset="0"/>
              </a:rPr>
              <a:t>governing body (</a:t>
            </a:r>
            <a:r>
              <a:rPr lang="en-US" sz="3100" cap="none" dirty="0" smtClean="0">
                <a:solidFill>
                  <a:prstClr val="black"/>
                </a:solidFill>
                <a:latin typeface="Arial" panose="020B0604020202020204" pitchFamily="34" charset="0"/>
                <a:cs typeface="Arial" panose="020B0604020202020204" pitchFamily="34" charset="0"/>
              </a:rPr>
              <a:t>UNGA), vowing </a:t>
            </a:r>
            <a:r>
              <a:rPr lang="en-US" sz="3100" cap="none" dirty="0">
                <a:solidFill>
                  <a:prstClr val="black"/>
                </a:solidFill>
                <a:latin typeface="Arial" panose="020B0604020202020204" pitchFamily="34" charset="0"/>
                <a:cs typeface="Arial" panose="020B0604020202020204" pitchFamily="34" charset="0"/>
              </a:rPr>
              <a:t>never to allow human atrocities like those to happen </a:t>
            </a:r>
            <a:r>
              <a:rPr lang="en-US" sz="3100" cap="none" dirty="0" smtClean="0">
                <a:solidFill>
                  <a:prstClr val="black"/>
                </a:solidFill>
                <a:latin typeface="Arial" panose="020B0604020202020204" pitchFamily="34" charset="0"/>
                <a:cs typeface="Arial" panose="020B0604020202020204" pitchFamily="34" charset="0"/>
              </a:rPr>
              <a:t>again,</a:t>
            </a:r>
          </a:p>
          <a:p>
            <a:pPr marL="342900" lvl="0" indent="-342900" algn="just">
              <a:lnSpc>
                <a:spcPct val="100000"/>
              </a:lnSpc>
              <a:spcBef>
                <a:spcPts val="0"/>
              </a:spcBef>
              <a:buFont typeface="Wingdings" panose="05000000000000000000" pitchFamily="2" charset="2"/>
              <a:buChar char="q"/>
            </a:pPr>
            <a:r>
              <a:rPr lang="en-US" sz="3100" cap="none" dirty="0" smtClean="0">
                <a:solidFill>
                  <a:prstClr val="black"/>
                </a:solidFill>
                <a:latin typeface="Arial" panose="020B0604020202020204" pitchFamily="34" charset="0"/>
                <a:cs typeface="Arial" panose="020B0604020202020204" pitchFamily="34" charset="0"/>
              </a:rPr>
              <a:t>Consequently</a:t>
            </a:r>
            <a:r>
              <a:rPr lang="en-US" sz="3100" cap="none" dirty="0">
                <a:solidFill>
                  <a:prstClr val="black"/>
                </a:solidFill>
                <a:latin typeface="Arial" panose="020B0604020202020204" pitchFamily="34" charset="0"/>
                <a:cs typeface="Arial" panose="020B0604020202020204" pitchFamily="34" charset="0"/>
              </a:rPr>
              <a:t>, </a:t>
            </a:r>
            <a:r>
              <a:rPr lang="en-US" sz="3100" cap="none" dirty="0" smtClean="0">
                <a:solidFill>
                  <a:prstClr val="black"/>
                </a:solidFill>
                <a:latin typeface="Arial" panose="020B0604020202020204" pitchFamily="34" charset="0"/>
                <a:cs typeface="Arial" panose="020B0604020202020204" pitchFamily="34" charset="0"/>
              </a:rPr>
              <a:t>UNGA </a:t>
            </a:r>
            <a:r>
              <a:rPr lang="en-US" sz="3100" cap="none" dirty="0">
                <a:solidFill>
                  <a:prstClr val="black"/>
                </a:solidFill>
                <a:latin typeface="Arial" panose="020B0604020202020204" pitchFamily="34" charset="0"/>
                <a:cs typeface="Arial" panose="020B0604020202020204" pitchFamily="34" charset="0"/>
              </a:rPr>
              <a:t>devised</a:t>
            </a:r>
            <a:r>
              <a:rPr lang="en-GB" sz="3100" cap="none" dirty="0">
                <a:solidFill>
                  <a:prstClr val="black"/>
                </a:solidFill>
                <a:latin typeface="Arial" panose="020B0604020202020204" pitchFamily="34" charset="0"/>
                <a:cs typeface="Arial" panose="020B0604020202020204" pitchFamily="34" charset="0"/>
              </a:rPr>
              <a:t> </a:t>
            </a:r>
            <a:r>
              <a:rPr lang="en-US" sz="3100" cap="none" dirty="0" err="1">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UDHR</a:t>
            </a:r>
            <a:r>
              <a:rPr lang="en-US" sz="3100" cap="none" dirty="0">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 (1948)</a:t>
            </a:r>
            <a:r>
              <a:rPr lang="en-GB" sz="3100" cap="none" dirty="0">
                <a:solidFill>
                  <a:prstClr val="black"/>
                </a:solidFill>
                <a:latin typeface="Arial" panose="020B0604020202020204" pitchFamily="34" charset="0"/>
                <a:cs typeface="Arial" panose="020B0604020202020204" pitchFamily="34" charset="0"/>
              </a:rPr>
              <a:t>, (the first official 30-article document comprising extensive affirmations of </a:t>
            </a:r>
            <a:r>
              <a:rPr lang="en-US" sz="3100" cap="none" dirty="0">
                <a:solidFill>
                  <a:prstClr val="black"/>
                </a:solidFill>
                <a:latin typeface="Arial" panose="020B0604020202020204" pitchFamily="34" charset="0"/>
                <a:cs typeface="Arial" panose="020B0604020202020204" pitchFamily="34" charset="0"/>
              </a:rPr>
              <a:t>29 rights, guaranteeing in its 30</a:t>
            </a:r>
            <a:r>
              <a:rPr lang="en-US" sz="3100" cap="none" baseline="30000" dirty="0">
                <a:solidFill>
                  <a:prstClr val="black"/>
                </a:solidFill>
                <a:latin typeface="Arial" panose="020B0604020202020204" pitchFamily="34" charset="0"/>
                <a:cs typeface="Arial" panose="020B0604020202020204" pitchFamily="34" charset="0"/>
              </a:rPr>
              <a:t>th</a:t>
            </a:r>
            <a:r>
              <a:rPr lang="en-US" sz="3100" cap="none" dirty="0">
                <a:solidFill>
                  <a:prstClr val="black"/>
                </a:solidFill>
                <a:latin typeface="Arial" panose="020B0604020202020204" pitchFamily="34" charset="0"/>
                <a:cs typeface="Arial" panose="020B0604020202020204" pitchFamily="34" charset="0"/>
              </a:rPr>
              <a:t>  Article that these </a:t>
            </a:r>
            <a:r>
              <a:rPr lang="en-US" sz="3100" cap="none" dirty="0" err="1">
                <a:solidFill>
                  <a:prstClr val="black"/>
                </a:solidFill>
                <a:latin typeface="Arial" panose="020B0604020202020204" pitchFamily="34" charset="0"/>
                <a:cs typeface="Arial" panose="020B0604020202020204" pitchFamily="34" charset="0"/>
              </a:rPr>
              <a:t>Rs</a:t>
            </a:r>
            <a:r>
              <a:rPr lang="en-US" sz="3100" cap="none" dirty="0">
                <a:solidFill>
                  <a:prstClr val="black"/>
                </a:solidFill>
                <a:latin typeface="Arial" panose="020B0604020202020204" pitchFamily="34" charset="0"/>
                <a:cs typeface="Arial" panose="020B0604020202020204" pitchFamily="34" charset="0"/>
              </a:rPr>
              <a:t> should not be destructed/ taken </a:t>
            </a:r>
            <a:r>
              <a:rPr lang="en-US" sz="3100" cap="none" dirty="0" smtClean="0">
                <a:solidFill>
                  <a:prstClr val="black"/>
                </a:solidFill>
                <a:latin typeface="Arial" panose="020B0604020202020204" pitchFamily="34" charset="0"/>
                <a:cs typeface="Arial" panose="020B0604020202020204" pitchFamily="34" charset="0"/>
              </a:rPr>
              <a:t>away by the state parties from the people.</a:t>
            </a:r>
            <a:endParaRPr lang="en-US" sz="3100" cap="none" dirty="0">
              <a:solidFill>
                <a:prstClr val="black"/>
              </a:solidFill>
              <a:latin typeface="Arial" panose="020B0604020202020204" pitchFamily="34" charset="0"/>
              <a:cs typeface="Arial" panose="020B0604020202020204" pitchFamily="34" charset="0"/>
            </a:endParaRPr>
          </a:p>
          <a:p>
            <a:pPr algn="just">
              <a:lnSpc>
                <a:spcPct val="100000"/>
              </a:lnSpc>
              <a:spcBef>
                <a:spcPts val="0"/>
              </a:spcBef>
            </a:pPr>
            <a:endParaRPr lang="en-US" sz="3100" cap="none" dirty="0" smtClean="0">
              <a:solidFill>
                <a:prstClr val="black"/>
              </a:solidFill>
              <a:latin typeface="Arial" panose="020B0604020202020204" pitchFamily="34" charset="0"/>
              <a:cs typeface="Arial" panose="020B0604020202020204" pitchFamily="34" charset="0"/>
            </a:endParaRPr>
          </a:p>
          <a:p>
            <a:pPr algn="just">
              <a:lnSpc>
                <a:spcPct val="100000"/>
              </a:lnSpc>
              <a:spcBef>
                <a:spcPts val="0"/>
              </a:spcBef>
            </a:pPr>
            <a:endParaRPr lang="en-US" sz="4000"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97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smtClean="0">
                <a:latin typeface="Algerian" panose="04020705040A02060702" pitchFamily="82" charset="0"/>
                <a:cs typeface="Arial" panose="020B0604020202020204" pitchFamily="34" charset="0"/>
              </a:rPr>
              <a:t>Brief Background</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9515"/>
            <a:ext cx="12038274" cy="6941771"/>
          </a:xfrm>
        </p:spPr>
        <p:txBody>
          <a:bodyPr>
            <a:noAutofit/>
          </a:bodyPr>
          <a:lstStyle/>
          <a:p>
            <a:pPr marL="342900" lvl="0" indent="-342900" algn="just">
              <a:lnSpc>
                <a:spcPct val="100000"/>
              </a:lnSpc>
              <a:spcBef>
                <a:spcPts val="0"/>
              </a:spcBef>
              <a:buClr>
                <a:prstClr val="black"/>
              </a:buClr>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the </a:t>
            </a:r>
            <a:r>
              <a:rPr lang="en-US" sz="3600" cap="none" dirty="0">
                <a:solidFill>
                  <a:prstClr val="black"/>
                </a:solidFill>
                <a:latin typeface="Arial" panose="020B0604020202020204" pitchFamily="34" charset="0"/>
                <a:cs typeface="Arial" panose="020B0604020202020204" pitchFamily="34" charset="0"/>
              </a:rPr>
              <a:t>most cardinal </a:t>
            </a:r>
            <a:r>
              <a:rPr lang="en-US" sz="3600" cap="none" dirty="0" smtClean="0">
                <a:solidFill>
                  <a:prstClr val="black"/>
                </a:solidFill>
                <a:latin typeface="Arial" panose="020B0604020202020204" pitchFamily="34" charset="0"/>
                <a:cs typeface="Arial" panose="020B0604020202020204" pitchFamily="34" charset="0"/>
              </a:rPr>
              <a:t>is </a:t>
            </a:r>
            <a:r>
              <a:rPr lang="en-US" sz="3600" cap="none" dirty="0" smtClean="0">
                <a:solidFill>
                  <a:srgbClr val="FF0000"/>
                </a:solidFill>
                <a:latin typeface="Arial" panose="020B0604020202020204" pitchFamily="34" charset="0"/>
                <a:cs typeface="Arial" panose="020B0604020202020204" pitchFamily="34" charset="0"/>
              </a:rPr>
              <a:t>Art</a:t>
            </a:r>
            <a:r>
              <a:rPr lang="en-US" sz="3600" cap="none" dirty="0">
                <a:solidFill>
                  <a:srgbClr val="FF0000"/>
                </a:solidFill>
                <a:latin typeface="Arial" panose="020B0604020202020204" pitchFamily="34" charset="0"/>
                <a:cs typeface="Arial" panose="020B0604020202020204" pitchFamily="34" charset="0"/>
              </a:rPr>
              <a:t>. 1 - </a:t>
            </a:r>
            <a:r>
              <a:rPr lang="en-US" sz="3600" u="sng" cap="none" dirty="0">
                <a:solidFill>
                  <a:srgbClr val="FF0000"/>
                </a:solidFill>
                <a:latin typeface="Arial" panose="020B0604020202020204" pitchFamily="34" charset="0"/>
                <a:cs typeface="Arial" panose="020B0604020202020204" pitchFamily="34" charset="0"/>
              </a:rPr>
              <a:t>All human beings are born free and equal in dignity and rights</a:t>
            </a:r>
            <a:r>
              <a:rPr lang="en-US" sz="3600" u="sng" cap="none" dirty="0">
                <a:solidFill>
                  <a:prstClr val="black"/>
                </a:solidFill>
                <a:latin typeface="Arial" panose="020B0604020202020204" pitchFamily="34" charset="0"/>
                <a:cs typeface="Arial" panose="020B0604020202020204" pitchFamily="34" charset="0"/>
              </a:rPr>
              <a:t>.</a:t>
            </a:r>
            <a:r>
              <a:rPr lang="en-US" sz="3600" cap="none" dirty="0">
                <a:solidFill>
                  <a:prstClr val="black"/>
                </a:solidFill>
                <a:latin typeface="Arial" panose="020B0604020202020204" pitchFamily="34" charset="0"/>
                <a:cs typeface="Arial" panose="020B0604020202020204" pitchFamily="34" charset="0"/>
              </a:rPr>
              <a:t> </a:t>
            </a:r>
            <a:r>
              <a:rPr lang="en-US" sz="3600" cap="none" dirty="0">
                <a:solidFill>
                  <a:srgbClr val="FF0000"/>
                </a:solidFill>
                <a:latin typeface="Arial" panose="020B0604020202020204" pitchFamily="34" charset="0"/>
                <a:cs typeface="Arial" panose="020B0604020202020204" pitchFamily="34" charset="0"/>
              </a:rPr>
              <a:t>They </a:t>
            </a:r>
            <a:r>
              <a:rPr lang="en-US" sz="3600" cap="none" dirty="0" smtClean="0">
                <a:solidFill>
                  <a:srgbClr val="FF0000"/>
                </a:solidFill>
                <a:latin typeface="Arial" panose="020B0604020202020204" pitchFamily="34" charset="0"/>
                <a:cs typeface="Arial" panose="020B0604020202020204" pitchFamily="34" charset="0"/>
              </a:rPr>
              <a:t>are endowed </a:t>
            </a:r>
            <a:r>
              <a:rPr lang="en-US" sz="3600" cap="none" dirty="0">
                <a:solidFill>
                  <a:srgbClr val="FF0000"/>
                </a:solidFill>
                <a:latin typeface="Arial" panose="020B0604020202020204" pitchFamily="34" charset="0"/>
                <a:cs typeface="Arial" panose="020B0604020202020204" pitchFamily="34" charset="0"/>
              </a:rPr>
              <a:t>with reason and conscience and should act towards one </a:t>
            </a:r>
            <a:r>
              <a:rPr lang="en-US" sz="3600" cap="none" dirty="0" smtClean="0">
                <a:solidFill>
                  <a:srgbClr val="FF0000"/>
                </a:solidFill>
                <a:latin typeface="Arial" panose="020B0604020202020204" pitchFamily="34" charset="0"/>
                <a:cs typeface="Arial" panose="020B0604020202020204" pitchFamily="34" charset="0"/>
              </a:rPr>
              <a:t>another in </a:t>
            </a:r>
            <a:r>
              <a:rPr lang="en-US" sz="3600" cap="none" dirty="0">
                <a:solidFill>
                  <a:srgbClr val="FF0000"/>
                </a:solidFill>
                <a:latin typeface="Arial" panose="020B0604020202020204" pitchFamily="34" charset="0"/>
                <a:cs typeface="Arial" panose="020B0604020202020204" pitchFamily="34" charset="0"/>
              </a:rPr>
              <a:t>a spirit of brotherhood. </a:t>
            </a:r>
            <a:endParaRPr lang="en-US" sz="3600" cap="none" dirty="0" smtClean="0">
              <a:solidFill>
                <a:srgbClr val="FF0000"/>
              </a:solidFill>
              <a:latin typeface="Arial" panose="020B0604020202020204" pitchFamily="34" charset="0"/>
              <a:cs typeface="Arial" panose="020B0604020202020204" pitchFamily="34" charset="0"/>
            </a:endParaRPr>
          </a:p>
          <a:p>
            <a:pPr marL="342900" lvl="0" indent="-342900" algn="just">
              <a:lnSpc>
                <a:spcPct val="100000"/>
              </a:lnSpc>
              <a:spcBef>
                <a:spcPts val="0"/>
              </a:spcBef>
              <a:buClr>
                <a:prstClr val="black"/>
              </a:buClr>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 </a:t>
            </a:r>
            <a:r>
              <a:rPr lang="en-US" sz="3600" cap="none" dirty="0">
                <a:solidFill>
                  <a:prstClr val="black"/>
                </a:solidFill>
                <a:latin typeface="Arial" panose="020B0604020202020204" pitchFamily="34" charset="0"/>
                <a:cs typeface="Arial" panose="020B0604020202020204" pitchFamily="34" charset="0"/>
              </a:rPr>
              <a:t>It is from this right that all other rights spring</a:t>
            </a:r>
            <a:r>
              <a:rPr lang="en-US" sz="3600" cap="none" dirty="0" smtClean="0">
                <a:solidFill>
                  <a:prstClr val="black"/>
                </a:solidFill>
                <a:latin typeface="Arial" panose="020B0604020202020204" pitchFamily="34" charset="0"/>
                <a:cs typeface="Arial" panose="020B0604020202020204" pitchFamily="34" charset="0"/>
              </a:rPr>
              <a:t>.</a:t>
            </a:r>
          </a:p>
          <a:p>
            <a:pPr lvl="0" algn="just">
              <a:lnSpc>
                <a:spcPct val="100000"/>
              </a:lnSpc>
              <a:spcBef>
                <a:spcPts val="0"/>
              </a:spcBef>
              <a:buClr>
                <a:prstClr val="black"/>
              </a:buClr>
            </a:pPr>
            <a:r>
              <a:rPr lang="en-US" sz="3600" cap="none" dirty="0" smtClean="0">
                <a:solidFill>
                  <a:prstClr val="black"/>
                </a:solidFill>
                <a:latin typeface="Arial" panose="020B0604020202020204" pitchFamily="34" charset="0"/>
                <a:cs typeface="Arial" panose="020B0604020202020204" pitchFamily="34" charset="0"/>
              </a:rPr>
              <a:t> </a:t>
            </a:r>
          </a:p>
          <a:p>
            <a:pPr marL="342900" lvl="0" indent="-342900" algn="just">
              <a:lnSpc>
                <a:spcPct val="100000"/>
              </a:lnSpc>
              <a:spcBef>
                <a:spcPts val="0"/>
              </a:spcBef>
              <a:buClr>
                <a:prstClr val="black"/>
              </a:buClr>
              <a:buFont typeface="Wingdings" panose="05000000000000000000" pitchFamily="2" charset="2"/>
              <a:buChar char="q"/>
            </a:pPr>
            <a:r>
              <a:rPr lang="en-GB" sz="3600" cap="none" dirty="0">
                <a:solidFill>
                  <a:prstClr val="black"/>
                </a:solidFill>
                <a:latin typeface="Arial" panose="020B0604020202020204" pitchFamily="34" charset="0"/>
                <a:cs typeface="Arial" panose="020B0604020202020204" pitchFamily="34" charset="0"/>
              </a:rPr>
              <a:t> </a:t>
            </a:r>
            <a:r>
              <a:rPr lang="en-US" sz="3600" cap="none" dirty="0" err="1">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UDHR</a:t>
            </a:r>
            <a:r>
              <a:rPr lang="en-US" sz="3600" cap="none" dirty="0">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 (</a:t>
            </a:r>
            <a:r>
              <a:rPr lang="en-US" sz="3600" cap="none" dirty="0" smtClean="0">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1948)</a:t>
            </a:r>
            <a:r>
              <a:rPr lang="en-US" sz="3600" cap="none" dirty="0" smtClean="0">
                <a:solidFill>
                  <a:prstClr val="black"/>
                </a:solidFill>
                <a:latin typeface="Arial" panose="020B0604020202020204" pitchFamily="34" charset="0"/>
                <a:cs typeface="Arial" panose="020B0604020202020204" pitchFamily="34" charset="0"/>
              </a:rPr>
              <a:t> </a:t>
            </a:r>
            <a:r>
              <a:rPr lang="en-US" sz="3600" cap="none" dirty="0">
                <a:solidFill>
                  <a:prstClr val="black"/>
                </a:solidFill>
                <a:latin typeface="Arial" panose="020B0604020202020204" pitchFamily="34" charset="0"/>
                <a:cs typeface="Arial" panose="020B0604020202020204" pitchFamily="34" charset="0"/>
              </a:rPr>
              <a:t>has inspired the adoption of more than 70 human rights treaties, applied today permanently at global and regional levels (all referring to it in their preambles</a:t>
            </a:r>
            <a:r>
              <a:rPr lang="en-US" sz="3600" cap="none" dirty="0" smtClean="0">
                <a:solidFill>
                  <a:prstClr val="black"/>
                </a:solidFill>
                <a:latin typeface="Arial" panose="020B0604020202020204" pitchFamily="34" charset="0"/>
                <a:cs typeface="Arial" panose="020B0604020202020204" pitchFamily="34" charset="0"/>
              </a:rPr>
              <a:t>).</a:t>
            </a:r>
          </a:p>
          <a:p>
            <a:pPr lvl="0" algn="just">
              <a:lnSpc>
                <a:spcPct val="100000"/>
              </a:lnSpc>
              <a:spcBef>
                <a:spcPts val="0"/>
              </a:spcBef>
              <a:buClr>
                <a:prstClr val="black"/>
              </a:buClr>
            </a:pPr>
            <a:endParaRPr lang="en-US" sz="3600" cap="none" dirty="0">
              <a:solidFill>
                <a:prstClr val="black"/>
              </a:solidFill>
              <a:latin typeface="Arial" panose="020B0604020202020204" pitchFamily="34" charset="0"/>
              <a:cs typeface="Arial" panose="020B0604020202020204" pitchFamily="34" charset="0"/>
            </a:endParaRPr>
          </a:p>
          <a:p>
            <a:pPr marL="342900" lvl="0" indent="-342900" algn="just">
              <a:lnSpc>
                <a:spcPct val="100000"/>
              </a:lnSpc>
              <a:spcBef>
                <a:spcPts val="0"/>
              </a:spcBef>
              <a:buClr>
                <a:prstClr val="black"/>
              </a:buClr>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Uganda as </a:t>
            </a:r>
            <a:r>
              <a:rPr lang="en-US" sz="3600" cap="none" dirty="0">
                <a:solidFill>
                  <a:prstClr val="black"/>
                </a:solidFill>
                <a:latin typeface="Arial" panose="020B0604020202020204" pitchFamily="34" charset="0"/>
                <a:cs typeface="Arial" panose="020B0604020202020204" pitchFamily="34" charset="0"/>
              </a:rPr>
              <a:t>a UN member </a:t>
            </a:r>
            <a:r>
              <a:rPr lang="en-US" sz="3600" cap="none" dirty="0" smtClean="0">
                <a:solidFill>
                  <a:prstClr val="black"/>
                </a:solidFill>
                <a:latin typeface="Arial" panose="020B0604020202020204" pitchFamily="34" charset="0"/>
                <a:cs typeface="Arial" panose="020B0604020202020204" pitchFamily="34" charset="0"/>
              </a:rPr>
              <a:t>ascribed </a:t>
            </a:r>
            <a:r>
              <a:rPr lang="en-US" sz="3600" cap="none" dirty="0">
                <a:solidFill>
                  <a:prstClr val="black"/>
                </a:solidFill>
                <a:latin typeface="Arial" panose="020B0604020202020204" pitchFamily="34" charset="0"/>
                <a:cs typeface="Arial" panose="020B0604020202020204" pitchFamily="34" charset="0"/>
              </a:rPr>
              <a:t>to </a:t>
            </a:r>
            <a:r>
              <a:rPr lang="en-US" sz="3600" cap="none" dirty="0" smtClean="0">
                <a:solidFill>
                  <a:prstClr val="black"/>
                </a:solidFill>
                <a:latin typeface="Arial" panose="020B0604020202020204" pitchFamily="34" charset="0"/>
                <a:cs typeface="Arial" panose="020B0604020202020204" pitchFamily="34" charset="0"/>
              </a:rPr>
              <a:t>it too</a:t>
            </a:r>
            <a:endParaRPr lang="en-US" sz="3600" cap="non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777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smtClean="0">
                <a:latin typeface="Algerian" panose="04020705040A02060702" pitchFamily="82" charset="0"/>
                <a:cs typeface="Arial" panose="020B0604020202020204" pitchFamily="34" charset="0"/>
              </a:rPr>
              <a:t>Brief Background</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9515"/>
            <a:ext cx="12038274" cy="6941771"/>
          </a:xfrm>
        </p:spPr>
        <p:txBody>
          <a:bodyPr>
            <a:noAutofit/>
          </a:bodyPr>
          <a:lstStyle/>
          <a:p>
            <a:pPr lvl="0" algn="just">
              <a:lnSpc>
                <a:spcPct val="100000"/>
              </a:lnSpc>
              <a:spcBef>
                <a:spcPts val="0"/>
              </a:spcBef>
              <a:buClr>
                <a:prstClr val="black"/>
              </a:buClr>
            </a:pPr>
            <a:endParaRPr lang="en-US" sz="3000" cap="none" dirty="0">
              <a:solidFill>
                <a:prstClr val="black"/>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Wingdings" panose="05000000000000000000" pitchFamily="2" charset="2"/>
              <a:buChar char="q"/>
            </a:pPr>
            <a:r>
              <a:rPr lang="en-US" sz="3600" cap="none" dirty="0" smtClean="0">
                <a:solidFill>
                  <a:prstClr val="black"/>
                </a:solidFill>
                <a:latin typeface="Arial" panose="020B0604020202020204" pitchFamily="34" charset="0"/>
                <a:cs typeface="Arial" panose="020B0604020202020204" pitchFamily="34" charset="0"/>
              </a:rPr>
              <a:t>The </a:t>
            </a:r>
            <a:r>
              <a:rPr lang="en-GB" sz="3600" cap="none" dirty="0">
                <a:solidFill>
                  <a:prstClr val="black"/>
                </a:solidFill>
                <a:latin typeface="Arial" panose="020B0604020202020204" pitchFamily="34" charset="0"/>
                <a:cs typeface="Arial" panose="020B0604020202020204" pitchFamily="34" charset="0"/>
              </a:rPr>
              <a:t> </a:t>
            </a:r>
            <a:r>
              <a:rPr lang="en-US" sz="3600" cap="none" dirty="0" err="1">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UDHR</a:t>
            </a:r>
            <a:r>
              <a:rPr lang="en-US" sz="3600" cap="none" dirty="0">
                <a:solidFill>
                  <a:prstClr val="black"/>
                </a:solidFill>
                <a:latin typeface="Arial" panose="020B0604020202020204" pitchFamily="34" charset="0"/>
                <a:cs typeface="Arial" panose="020B0604020202020204" pitchFamily="34" charset="0"/>
                <a:hlinkClick r:id="rId3" action="ppaction://hlinksldjump" tooltip=". Universal Declaration of Human Rights (UDHR). New York: United Nations General Assembly (10 December 1948). 217 A (III). "/>
              </a:rPr>
              <a:t> (1948)</a:t>
            </a:r>
            <a:r>
              <a:rPr lang="en-US" sz="3600" cap="none" dirty="0" smtClean="0">
                <a:solidFill>
                  <a:prstClr val="black"/>
                </a:solidFill>
                <a:latin typeface="Arial" panose="020B0604020202020204" pitchFamily="34" charset="0"/>
                <a:cs typeface="Arial" panose="020B0604020202020204" pitchFamily="34" charset="0"/>
              </a:rPr>
              <a:t> </a:t>
            </a:r>
            <a:r>
              <a:rPr lang="en-US" sz="3600" cap="none" dirty="0">
                <a:solidFill>
                  <a:prstClr val="black"/>
                </a:solidFill>
                <a:latin typeface="Arial" panose="020B0604020202020204" pitchFamily="34" charset="0"/>
                <a:cs typeface="Arial" panose="020B0604020202020204" pitchFamily="34" charset="0"/>
              </a:rPr>
              <a:t>rights were </a:t>
            </a:r>
            <a:r>
              <a:rPr lang="en-US" sz="3600" cap="none" dirty="0">
                <a:solidFill>
                  <a:srgbClr val="FF0000"/>
                </a:solidFill>
                <a:latin typeface="Arial" panose="020B0604020202020204" pitchFamily="34" charset="0"/>
                <a:cs typeface="Arial" panose="020B0604020202020204" pitchFamily="34" charset="0"/>
              </a:rPr>
              <a:t>all entrenched into the framework of binding human rights law</a:t>
            </a:r>
            <a:r>
              <a:rPr lang="en-US" sz="3600" cap="none" dirty="0">
                <a:solidFill>
                  <a:prstClr val="black"/>
                </a:solidFill>
                <a:latin typeface="Arial" panose="020B0604020202020204" pitchFamily="34" charset="0"/>
                <a:cs typeface="Arial" panose="020B0604020202020204" pitchFamily="34" charset="0"/>
              </a:rPr>
              <a:t> by the 1966 Twin </a:t>
            </a:r>
            <a:r>
              <a:rPr lang="en-US" sz="3600" cap="none" dirty="0" smtClean="0">
                <a:solidFill>
                  <a:prstClr val="black"/>
                </a:solidFill>
                <a:latin typeface="Arial" panose="020B0604020202020204" pitchFamily="34" charset="0"/>
                <a:cs typeface="Arial" panose="020B0604020202020204" pitchFamily="34" charset="0"/>
              </a:rPr>
              <a:t>Covenants (adopted by UNGA on the same day: the</a:t>
            </a:r>
            <a:r>
              <a:rPr lang="en-GB" sz="3600" cap="none" dirty="0" smtClean="0">
                <a:solidFill>
                  <a:prstClr val="black"/>
                </a:solidFill>
                <a:latin typeface="Arial" panose="020B0604020202020204" pitchFamily="34" charset="0"/>
                <a:cs typeface="Arial" panose="020B0604020202020204" pitchFamily="34" charset="0"/>
              </a:rPr>
              <a:t>  </a:t>
            </a:r>
            <a:r>
              <a:rPr lang="en-GB" sz="3600" cap="none" dirty="0" err="1" smtClean="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ICCPR</a:t>
            </a:r>
            <a:r>
              <a:rPr lang="en-GB" sz="3600" cap="none" dirty="0" smtClean="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 </a:t>
            </a:r>
            <a:r>
              <a:rPr lang="en-GB" sz="3600" cap="none" dirty="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a:t>
            </a:r>
            <a:r>
              <a:rPr lang="en-GB" sz="3600" cap="none" dirty="0" smtClean="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1966)</a:t>
            </a:r>
            <a:r>
              <a:rPr lang="en-GB" sz="3600" cap="none" dirty="0" smtClean="0">
                <a:solidFill>
                  <a:prstClr val="black"/>
                </a:solidFill>
                <a:latin typeface="Arial" panose="020B0604020202020204" pitchFamily="34" charset="0"/>
                <a:cs typeface="Arial" panose="020B0604020202020204" pitchFamily="34" charset="0"/>
              </a:rPr>
              <a:t> and </a:t>
            </a:r>
            <a:r>
              <a:rPr lang="en-GB" sz="3600" cap="none" dirty="0">
                <a:solidFill>
                  <a:prstClr val="black"/>
                </a:solidFill>
                <a:latin typeface="Arial" panose="020B0604020202020204" pitchFamily="34" charset="0"/>
                <a:cs typeface="Arial" panose="020B0604020202020204" pitchFamily="34" charset="0"/>
              </a:rPr>
              <a:t>the  </a:t>
            </a:r>
            <a:r>
              <a:rPr lang="en-GB" sz="3600" cap="none" dirty="0" err="1" smtClean="0">
                <a:solidFill>
                  <a:prstClr val="black"/>
                </a:solidFill>
                <a:latin typeface="Arial" panose="020B0604020202020204" pitchFamily="34" charset="0"/>
                <a:cs typeface="Arial" panose="020B0604020202020204" pitchFamily="34" charset="0"/>
                <a:hlinkClick r:id="rId4" action="ppaction://hlinksldjump" tooltip="United Nations ( General Assembly).(1966) &quot; International Covenant on Economic, Social and Cultural Rights&quot;,  Treaty Series, vol. 999: 171"/>
              </a:rPr>
              <a:t>ICESCR</a:t>
            </a:r>
            <a:r>
              <a:rPr lang="en-GB" sz="3600" cap="none" dirty="0" smtClean="0">
                <a:solidFill>
                  <a:prstClr val="black"/>
                </a:solidFill>
                <a:latin typeface="Arial" panose="020B0604020202020204" pitchFamily="34" charset="0"/>
                <a:cs typeface="Arial" panose="020B0604020202020204" pitchFamily="34" charset="0"/>
                <a:hlinkClick r:id="rId4" action="ppaction://hlinksldjump" tooltip="United Nations ( General Assembly).(1966) &quot; International Covenant on Economic, Social and Cultural Rights&quot;,  Treaty Series, vol. 999: 171"/>
              </a:rPr>
              <a:t>(1966)</a:t>
            </a:r>
            <a:r>
              <a:rPr lang="en-GB" sz="3600" cap="none" dirty="0" smtClean="0">
                <a:solidFill>
                  <a:prstClr val="black"/>
                </a:solidFill>
                <a:latin typeface="Arial" panose="020B0604020202020204" pitchFamily="34" charset="0"/>
                <a:cs typeface="Arial" panose="020B0604020202020204" pitchFamily="34" charset="0"/>
              </a:rPr>
              <a:t>. </a:t>
            </a:r>
          </a:p>
          <a:p>
            <a:pPr algn="just">
              <a:lnSpc>
                <a:spcPct val="100000"/>
              </a:lnSpc>
              <a:spcBef>
                <a:spcPts val="0"/>
              </a:spcBef>
            </a:pPr>
            <a:endParaRPr lang="en-GB" sz="3600" cap="none" dirty="0" smtClean="0">
              <a:solidFill>
                <a:prstClr val="black"/>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Wingdings" panose="05000000000000000000" pitchFamily="2" charset="2"/>
              <a:buChar char="q"/>
            </a:pPr>
            <a:r>
              <a:rPr lang="en-GB" sz="3600" cap="none" dirty="0" err="1" smtClean="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ICCPR</a:t>
            </a:r>
            <a:r>
              <a:rPr lang="en-GB" sz="3600" cap="none" dirty="0" smtClean="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 </a:t>
            </a:r>
            <a:r>
              <a:rPr lang="en-GB" sz="3600" cap="none" dirty="0">
                <a:solidFill>
                  <a:prstClr val="black"/>
                </a:solidFill>
                <a:latin typeface="Arial" panose="020B0604020202020204" pitchFamily="34" charset="0"/>
                <a:cs typeface="Arial" panose="020B0604020202020204" pitchFamily="34" charset="0"/>
                <a:hlinkClick r:id="rId3" action="ppaction://hlinksldjump" tooltip="United Nations (General Assembly). 1966. &quot;International Covenant on Civil and Political Rights.&quot; Treaty Series 999 (December): 171."/>
              </a:rPr>
              <a:t>(1966)</a:t>
            </a:r>
            <a:r>
              <a:rPr lang="en-US" sz="3600" cap="none" dirty="0" smtClean="0">
                <a:solidFill>
                  <a:prstClr val="black"/>
                </a:solidFill>
                <a:latin typeface="Arial" panose="020B0604020202020204" pitchFamily="34" charset="0"/>
                <a:cs typeface="Arial" panose="020B0604020202020204" pitchFamily="34" charset="0"/>
              </a:rPr>
              <a:t> </a:t>
            </a:r>
            <a:r>
              <a:rPr lang="en-US" sz="3600" cap="none" dirty="0">
                <a:solidFill>
                  <a:prstClr val="black"/>
                </a:solidFill>
                <a:latin typeface="Arial" panose="020B0604020202020204" pitchFamily="34" charset="0"/>
                <a:cs typeface="Arial" panose="020B0604020202020204" pitchFamily="34" charset="0"/>
              </a:rPr>
              <a:t>entered into force, March 23 1976. (</a:t>
            </a:r>
            <a:r>
              <a:rPr lang="en-US" sz="3600" i="1" cap="none" dirty="0">
                <a:solidFill>
                  <a:prstClr val="black"/>
                </a:solidFill>
                <a:latin typeface="Arial" panose="020B0604020202020204" pitchFamily="34" charset="0"/>
                <a:cs typeface="Arial" panose="020B0604020202020204" pitchFamily="34" charset="0"/>
              </a:rPr>
              <a:t>United Nations Treaty Collections, Depository, Status of Treaties, Chapter IV: Human Rights, 4). </a:t>
            </a:r>
            <a:endParaRPr lang="en-US" sz="3600" i="1" cap="none" dirty="0" smtClean="0">
              <a:solidFill>
                <a:prstClr val="black"/>
              </a:solidFill>
              <a:latin typeface="Arial" panose="020B0604020202020204" pitchFamily="34" charset="0"/>
              <a:cs typeface="Arial" panose="020B0604020202020204" pitchFamily="34" charset="0"/>
            </a:endParaRPr>
          </a:p>
          <a:p>
            <a:pPr algn="just">
              <a:lnSpc>
                <a:spcPct val="100000"/>
              </a:lnSpc>
              <a:spcBef>
                <a:spcPts val="0"/>
              </a:spcBef>
            </a:pPr>
            <a:endParaRPr lang="en-US" sz="3600" i="1" cap="none" dirty="0" smtClean="0">
              <a:solidFill>
                <a:prstClr val="black"/>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Wingdings" panose="05000000000000000000" pitchFamily="2" charset="2"/>
              <a:buChar char="q"/>
            </a:pPr>
            <a:r>
              <a:rPr lang="en-GB" sz="3600" cap="none" dirty="0" err="1" smtClean="0">
                <a:solidFill>
                  <a:prstClr val="black"/>
                </a:solidFill>
                <a:latin typeface="Arial" panose="020B0604020202020204" pitchFamily="34" charset="0"/>
                <a:cs typeface="Arial" panose="020B0604020202020204" pitchFamily="34" charset="0"/>
                <a:hlinkClick r:id="rId4" action="ppaction://hlinksldjump" tooltip="United Nations ( General Assembly).(1966) &quot; International Covenant on Economic, Social and Cultural Rights&quot;,  Treaty Series, vol. 999: 171"/>
              </a:rPr>
              <a:t>ICESCR</a:t>
            </a:r>
            <a:r>
              <a:rPr lang="en-GB" sz="3600" cap="none" dirty="0" smtClean="0">
                <a:solidFill>
                  <a:prstClr val="black"/>
                </a:solidFill>
                <a:latin typeface="Arial" panose="020B0604020202020204" pitchFamily="34" charset="0"/>
                <a:cs typeface="Arial" panose="020B0604020202020204" pitchFamily="34" charset="0"/>
                <a:hlinkClick r:id="rId4" action="ppaction://hlinksldjump" tooltip="United Nations ( General Assembly).(1966) &quot; International Covenant on Economic, Social and Cultural Rights&quot;,  Treaty Series, vol. 999: 171"/>
              </a:rPr>
              <a:t>(1966)</a:t>
            </a:r>
            <a:r>
              <a:rPr lang="en-US" sz="3600" i="1" cap="none" dirty="0" smtClean="0">
                <a:solidFill>
                  <a:prstClr val="black"/>
                </a:solidFill>
                <a:latin typeface="Arial" panose="020B0604020202020204" pitchFamily="34" charset="0"/>
                <a:cs typeface="Arial" panose="020B0604020202020204" pitchFamily="34" charset="0"/>
              </a:rPr>
              <a:t>entered </a:t>
            </a:r>
            <a:r>
              <a:rPr lang="en-US" sz="3600" i="1" cap="none" dirty="0">
                <a:solidFill>
                  <a:prstClr val="black"/>
                </a:solidFill>
                <a:latin typeface="Arial" panose="020B0604020202020204" pitchFamily="34" charset="0"/>
                <a:cs typeface="Arial" panose="020B0604020202020204" pitchFamily="34" charset="0"/>
              </a:rPr>
              <a:t>into force, 3 January </a:t>
            </a:r>
            <a:r>
              <a:rPr lang="en-US" sz="3600" i="1" cap="none" dirty="0" smtClean="0">
                <a:solidFill>
                  <a:prstClr val="black"/>
                </a:solidFill>
                <a:latin typeface="Arial" panose="020B0604020202020204" pitchFamily="34" charset="0"/>
                <a:cs typeface="Arial" panose="020B0604020202020204" pitchFamily="34" charset="0"/>
              </a:rPr>
              <a:t>1976</a:t>
            </a:r>
            <a:r>
              <a:rPr lang="en-US" sz="3600" i="1" cap="none" dirty="0">
                <a:solidFill>
                  <a:prstClr val="black"/>
                </a:solidFill>
                <a:latin typeface="Arial" panose="020B0604020202020204" pitchFamily="34" charset="0"/>
                <a:cs typeface="Arial" panose="020B0604020202020204" pitchFamily="34" charset="0"/>
              </a:rPr>
              <a:t>.</a:t>
            </a:r>
            <a:endParaRPr lang="en-GB" sz="3600" i="1" cap="none"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167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1035" y="79515"/>
            <a:ext cx="4023360" cy="320536"/>
          </a:xfrm>
        </p:spPr>
        <p:txBody>
          <a:bodyPr>
            <a:normAutofit fontScale="90000"/>
          </a:bodyPr>
          <a:lstStyle/>
          <a:p>
            <a:pPr>
              <a:lnSpc>
                <a:spcPct val="100000"/>
              </a:lnSpc>
            </a:pPr>
            <a:r>
              <a:rPr lang="en-GB" sz="3200" b="1" i="1" cap="none" smtClean="0">
                <a:latin typeface="Algerian" panose="04020705040A02060702" pitchFamily="82" charset="0"/>
                <a:cs typeface="Arial" panose="020B0604020202020204" pitchFamily="34" charset="0"/>
              </a:rPr>
              <a:t>Brief Background</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9515"/>
            <a:ext cx="12038274" cy="6941771"/>
          </a:xfrm>
        </p:spPr>
        <p:txBody>
          <a:bodyPr>
            <a:noAutofit/>
          </a:bodyPr>
          <a:lstStyle/>
          <a:p>
            <a:pPr lvl="0" algn="just">
              <a:lnSpc>
                <a:spcPct val="100000"/>
              </a:lnSpc>
              <a:spcBef>
                <a:spcPts val="0"/>
              </a:spcBef>
              <a:buClr>
                <a:prstClr val="black"/>
              </a:buClr>
            </a:pPr>
            <a:endParaRPr lang="en-US" sz="3000" cap="none" dirty="0" smtClean="0">
              <a:solidFill>
                <a:prstClr val="black"/>
              </a:solidFill>
              <a:latin typeface="Arial" panose="020B0604020202020204" pitchFamily="34" charset="0"/>
              <a:cs typeface="Arial" panose="020B0604020202020204" pitchFamily="34" charset="0"/>
            </a:endParaRPr>
          </a:p>
          <a:p>
            <a:pPr lvl="0" algn="just">
              <a:lnSpc>
                <a:spcPct val="100000"/>
              </a:lnSpc>
              <a:spcBef>
                <a:spcPts val="0"/>
              </a:spcBef>
              <a:buClr>
                <a:prstClr val="black"/>
              </a:buClr>
            </a:pPr>
            <a:r>
              <a:rPr lang="en-US" sz="3000" cap="none" dirty="0" smtClean="0">
                <a:solidFill>
                  <a:prstClr val="black"/>
                </a:solidFill>
                <a:latin typeface="Arial" panose="020B0604020202020204" pitchFamily="34" charset="0"/>
                <a:cs typeface="Arial" panose="020B0604020202020204" pitchFamily="34" charset="0"/>
              </a:rPr>
              <a:t>So generally HRS envisaged in the Bill comprise:</a:t>
            </a:r>
          </a:p>
          <a:p>
            <a:pPr marL="457200" lvl="0" indent="-457200" algn="just">
              <a:lnSpc>
                <a:spcPct val="100000"/>
              </a:lnSpc>
              <a:spcBef>
                <a:spcPts val="0"/>
              </a:spcBef>
              <a:buClr>
                <a:prstClr val="black"/>
              </a:buClr>
              <a:buFont typeface="Wingdings" panose="05000000000000000000" pitchFamily="2" charset="2"/>
              <a:buChar char="q"/>
            </a:pPr>
            <a:r>
              <a:rPr lang="en-US" sz="3000" b="1" cap="none" dirty="0" smtClean="0">
                <a:solidFill>
                  <a:prstClr val="black"/>
                </a:solidFill>
                <a:latin typeface="Arial" panose="020B0604020202020204" pitchFamily="34" charset="0"/>
                <a:cs typeface="Arial" panose="020B0604020202020204" pitchFamily="34" charset="0"/>
              </a:rPr>
              <a:t>Civil </a:t>
            </a:r>
            <a:r>
              <a:rPr lang="en-US" sz="3000" b="1" cap="none" dirty="0">
                <a:solidFill>
                  <a:prstClr val="black"/>
                </a:solidFill>
                <a:latin typeface="Arial" panose="020B0604020202020204" pitchFamily="34" charset="0"/>
                <a:cs typeface="Arial" panose="020B0604020202020204" pitchFamily="34" charset="0"/>
              </a:rPr>
              <a:t>and Political Rights-</a:t>
            </a:r>
            <a:r>
              <a:rPr lang="en-US" sz="3000" cap="none" dirty="0">
                <a:solidFill>
                  <a:prstClr val="black"/>
                </a:solidFill>
                <a:latin typeface="Arial" panose="020B0604020202020204" pitchFamily="34" charset="0"/>
                <a:cs typeface="Arial" panose="020B0604020202020204" pitchFamily="34" charset="0"/>
              </a:rPr>
              <a:t> These are rights of human beings to liberty, equality and to participate in the political life of their community and government. </a:t>
            </a:r>
            <a:endParaRPr lang="en-US" sz="3000" cap="none" dirty="0" smtClean="0">
              <a:solidFill>
                <a:prstClr val="black"/>
              </a:solidFill>
              <a:latin typeface="Arial" panose="020B0604020202020204" pitchFamily="34" charset="0"/>
              <a:cs typeface="Arial" panose="020B0604020202020204" pitchFamily="34" charset="0"/>
            </a:endParaRPr>
          </a:p>
          <a:p>
            <a:pPr marL="457200" lvl="0" indent="-457200" algn="just">
              <a:lnSpc>
                <a:spcPct val="100000"/>
              </a:lnSpc>
              <a:spcBef>
                <a:spcPts val="0"/>
              </a:spcBef>
              <a:buClr>
                <a:prstClr val="black"/>
              </a:buClr>
              <a:buFont typeface="Wingdings" panose="05000000000000000000" pitchFamily="2" charset="2"/>
              <a:buChar char="q"/>
            </a:pPr>
            <a:endParaRPr lang="en-US" sz="3000" cap="none" dirty="0">
              <a:solidFill>
                <a:prstClr val="black"/>
              </a:solidFill>
              <a:latin typeface="Arial" panose="020B0604020202020204" pitchFamily="34" charset="0"/>
              <a:cs typeface="Arial" panose="020B0604020202020204" pitchFamily="34" charset="0"/>
            </a:endParaRPr>
          </a:p>
          <a:p>
            <a:pPr marL="457200" lvl="0" indent="-457200" algn="just">
              <a:lnSpc>
                <a:spcPct val="100000"/>
              </a:lnSpc>
              <a:spcBef>
                <a:spcPts val="0"/>
              </a:spcBef>
              <a:buClr>
                <a:prstClr val="black"/>
              </a:buClr>
              <a:buFont typeface="Wingdings" panose="05000000000000000000" pitchFamily="2" charset="2"/>
              <a:buChar char="q"/>
            </a:pPr>
            <a:r>
              <a:rPr lang="en-US" sz="3000" b="1" cap="none" dirty="0">
                <a:solidFill>
                  <a:prstClr val="black"/>
                </a:solidFill>
                <a:latin typeface="Arial" panose="020B0604020202020204" pitchFamily="34" charset="0"/>
                <a:cs typeface="Arial" panose="020B0604020202020204" pitchFamily="34" charset="0"/>
              </a:rPr>
              <a:t>Cultural Rights</a:t>
            </a:r>
            <a:r>
              <a:rPr lang="en-US" sz="3000" cap="none" dirty="0">
                <a:solidFill>
                  <a:prstClr val="black"/>
                </a:solidFill>
                <a:latin typeface="Arial" panose="020B0604020202020204" pitchFamily="34" charset="0"/>
                <a:cs typeface="Arial" panose="020B0604020202020204" pitchFamily="34" charset="0"/>
              </a:rPr>
              <a:t>- These are rights to preserve and enjoy one’s cultural identity and development</a:t>
            </a:r>
            <a:r>
              <a:rPr lang="en-US" sz="3000" cap="none" dirty="0" smtClean="0">
                <a:solidFill>
                  <a:prstClr val="black"/>
                </a:solidFill>
                <a:latin typeface="Arial" panose="020B0604020202020204" pitchFamily="34" charset="0"/>
                <a:cs typeface="Arial" panose="020B0604020202020204" pitchFamily="34" charset="0"/>
              </a:rPr>
              <a:t>.</a:t>
            </a:r>
          </a:p>
          <a:p>
            <a:pPr marL="457200" lvl="0" indent="-457200" algn="just">
              <a:lnSpc>
                <a:spcPct val="100000"/>
              </a:lnSpc>
              <a:spcBef>
                <a:spcPts val="0"/>
              </a:spcBef>
              <a:buClr>
                <a:prstClr val="black"/>
              </a:buClr>
              <a:buFont typeface="Wingdings" panose="05000000000000000000" pitchFamily="2" charset="2"/>
              <a:buChar char="q"/>
            </a:pPr>
            <a:endParaRPr lang="en-US" sz="3000" cap="none" dirty="0">
              <a:solidFill>
                <a:prstClr val="black"/>
              </a:solidFill>
              <a:latin typeface="Arial" panose="020B0604020202020204" pitchFamily="34" charset="0"/>
              <a:cs typeface="Arial" panose="020B0604020202020204" pitchFamily="34" charset="0"/>
            </a:endParaRPr>
          </a:p>
          <a:p>
            <a:pPr marL="457200" lvl="0" indent="-457200" algn="just">
              <a:lnSpc>
                <a:spcPct val="100000"/>
              </a:lnSpc>
              <a:spcBef>
                <a:spcPts val="0"/>
              </a:spcBef>
              <a:buClr>
                <a:prstClr val="black"/>
              </a:buClr>
              <a:buFont typeface="Wingdings" panose="05000000000000000000" pitchFamily="2" charset="2"/>
              <a:buChar char="q"/>
            </a:pPr>
            <a:r>
              <a:rPr lang="en-US" sz="3000" b="1" cap="none" dirty="0">
                <a:solidFill>
                  <a:prstClr val="black"/>
                </a:solidFill>
                <a:latin typeface="Arial" panose="020B0604020202020204" pitchFamily="34" charset="0"/>
                <a:cs typeface="Arial" panose="020B0604020202020204" pitchFamily="34" charset="0"/>
              </a:rPr>
              <a:t>Economic Rights</a:t>
            </a:r>
            <a:r>
              <a:rPr lang="en-US" sz="3000" cap="none" dirty="0">
                <a:solidFill>
                  <a:prstClr val="black"/>
                </a:solidFill>
                <a:latin typeface="Arial" panose="020B0604020202020204" pitchFamily="34" charset="0"/>
                <a:cs typeface="Arial" panose="020B0604020202020204" pitchFamily="34" charset="0"/>
              </a:rPr>
              <a:t>- These are rights that concern the production, development and management required for a persons survival.</a:t>
            </a:r>
          </a:p>
          <a:p>
            <a:pPr marL="457200" lvl="0" indent="-457200" algn="just">
              <a:lnSpc>
                <a:spcPct val="100000"/>
              </a:lnSpc>
              <a:spcBef>
                <a:spcPts val="0"/>
              </a:spcBef>
              <a:buClr>
                <a:prstClr val="black"/>
              </a:buClr>
              <a:buFont typeface="Wingdings" panose="05000000000000000000" pitchFamily="2" charset="2"/>
              <a:buChar char="q"/>
            </a:pPr>
            <a:endParaRPr lang="en-US" sz="3000" cap="none" dirty="0" smtClean="0">
              <a:solidFill>
                <a:prstClr val="black"/>
              </a:solidFill>
              <a:latin typeface="Arial" panose="020B0604020202020204" pitchFamily="34" charset="0"/>
              <a:cs typeface="Arial" panose="020B0604020202020204" pitchFamily="34" charset="0"/>
            </a:endParaRPr>
          </a:p>
          <a:p>
            <a:pPr marL="457200" lvl="0" indent="-457200" algn="just">
              <a:lnSpc>
                <a:spcPct val="100000"/>
              </a:lnSpc>
              <a:spcBef>
                <a:spcPts val="0"/>
              </a:spcBef>
              <a:buClr>
                <a:prstClr val="black"/>
              </a:buClr>
              <a:buFont typeface="Wingdings" panose="05000000000000000000" pitchFamily="2" charset="2"/>
              <a:buChar char="q"/>
            </a:pPr>
            <a:r>
              <a:rPr lang="en-US" sz="3000" b="1" cap="none" dirty="0" smtClean="0">
                <a:solidFill>
                  <a:prstClr val="black"/>
                </a:solidFill>
                <a:latin typeface="Arial" panose="020B0604020202020204" pitchFamily="34" charset="0"/>
                <a:cs typeface="Arial" panose="020B0604020202020204" pitchFamily="34" charset="0"/>
              </a:rPr>
              <a:t>Social </a:t>
            </a:r>
            <a:r>
              <a:rPr lang="en-US" sz="3000" b="1" cap="none" dirty="0">
                <a:solidFill>
                  <a:prstClr val="black"/>
                </a:solidFill>
                <a:latin typeface="Arial" panose="020B0604020202020204" pitchFamily="34" charset="0"/>
                <a:cs typeface="Arial" panose="020B0604020202020204" pitchFamily="34" charset="0"/>
              </a:rPr>
              <a:t>and Economic Rights</a:t>
            </a:r>
            <a:r>
              <a:rPr lang="en-US" sz="3000" cap="none" dirty="0">
                <a:solidFill>
                  <a:prstClr val="black"/>
                </a:solidFill>
                <a:latin typeface="Arial" panose="020B0604020202020204" pitchFamily="34" charset="0"/>
                <a:cs typeface="Arial" panose="020B0604020202020204" pitchFamily="34" charset="0"/>
              </a:rPr>
              <a:t>- These rights give people social and economic security.</a:t>
            </a:r>
          </a:p>
          <a:p>
            <a:pPr lvl="0" algn="just">
              <a:lnSpc>
                <a:spcPct val="100000"/>
              </a:lnSpc>
              <a:spcBef>
                <a:spcPts val="0"/>
              </a:spcBef>
              <a:buClr>
                <a:prstClr val="black"/>
              </a:buClr>
            </a:pPr>
            <a:endParaRPr lang="en-US" sz="3000" cap="non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18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8757" y="79514"/>
            <a:ext cx="6510130" cy="785189"/>
          </a:xfrm>
        </p:spPr>
        <p:txBody>
          <a:bodyPr>
            <a:normAutofit fontScale="90000"/>
          </a:bodyPr>
          <a:lstStyle/>
          <a:p>
            <a:pPr>
              <a:lnSpc>
                <a:spcPct val="100000"/>
              </a:lnSpc>
            </a:pPr>
            <a:r>
              <a:rPr lang="en-GB" sz="3200" b="1" i="1" cap="none" dirty="0" smtClean="0">
                <a:latin typeface="Algerian" panose="04020705040A02060702" pitchFamily="82" charset="0"/>
                <a:cs typeface="Arial" panose="020B0604020202020204" pitchFamily="34" charset="0"/>
              </a:rPr>
              <a:t>HR NORMATIVE CHARACTERISTICS</a:t>
            </a:r>
            <a:endParaRPr lang="en-GB" sz="3200" cap="none"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a:xfrm>
            <a:off x="63611" y="775253"/>
            <a:ext cx="12038274" cy="6246034"/>
          </a:xfrm>
        </p:spPr>
        <p:txBody>
          <a:bodyPr>
            <a:noAutofit/>
          </a:bodyPr>
          <a:lstStyle/>
          <a:p>
            <a:pPr algn="just">
              <a:lnSpc>
                <a:spcPct val="100000"/>
              </a:lnSpc>
              <a:spcBef>
                <a:spcPts val="0"/>
              </a:spcBef>
              <a:buFont typeface="Wingdings" panose="05000000000000000000" pitchFamily="2" charset="2"/>
              <a:buChar char="ü"/>
            </a:pPr>
            <a:r>
              <a:rPr lang="en-US" sz="3800" b="1" cap="none" dirty="0" smtClean="0">
                <a:solidFill>
                  <a:schemeClr val="tx1"/>
                </a:solidFill>
                <a:latin typeface="Arial" panose="020B0604020202020204" pitchFamily="34" charset="0"/>
                <a:cs typeface="Arial" panose="020B0604020202020204" pitchFamily="34" charset="0"/>
              </a:rPr>
              <a:t>Universal</a:t>
            </a:r>
            <a:r>
              <a:rPr lang="en-US" sz="3800" cap="none" dirty="0" smtClean="0">
                <a:solidFill>
                  <a:schemeClr val="tx1"/>
                </a:solidFill>
                <a:latin typeface="Arial" panose="020B0604020202020204" pitchFamily="34" charset="0"/>
                <a:cs typeface="Arial" panose="020B0604020202020204" pitchFamily="34" charset="0"/>
              </a:rPr>
              <a:t>- every one is born with and possesses the same rights.</a:t>
            </a:r>
          </a:p>
          <a:p>
            <a:pPr algn="just">
              <a:lnSpc>
                <a:spcPct val="100000"/>
              </a:lnSpc>
              <a:spcBef>
                <a:spcPts val="0"/>
              </a:spcBef>
              <a:buFont typeface="Wingdings" panose="05000000000000000000" pitchFamily="2" charset="2"/>
              <a:buChar char="ü"/>
            </a:pPr>
            <a:r>
              <a:rPr lang="en-US" sz="3800" b="1" cap="none" dirty="0" smtClean="0">
                <a:solidFill>
                  <a:schemeClr val="tx1"/>
                </a:solidFill>
                <a:latin typeface="Arial" panose="020B0604020202020204" pitchFamily="34" charset="0"/>
                <a:cs typeface="Arial" panose="020B0604020202020204" pitchFamily="34" charset="0"/>
              </a:rPr>
              <a:t>Indivisible</a:t>
            </a:r>
            <a:r>
              <a:rPr lang="en-US" sz="3800" cap="none" dirty="0" smtClean="0">
                <a:solidFill>
                  <a:schemeClr val="tx1"/>
                </a:solidFill>
                <a:latin typeface="Arial" panose="020B0604020202020204" pitchFamily="34" charset="0"/>
                <a:cs typeface="Arial" panose="020B0604020202020204" pitchFamily="34" charset="0"/>
              </a:rPr>
              <a:t>- equal importance of each human rights law and cannot be separated.</a:t>
            </a:r>
          </a:p>
          <a:p>
            <a:pPr algn="just">
              <a:lnSpc>
                <a:spcPct val="100000"/>
              </a:lnSpc>
              <a:spcBef>
                <a:spcPts val="0"/>
              </a:spcBef>
              <a:buFont typeface="Wingdings" panose="05000000000000000000" pitchFamily="2" charset="2"/>
              <a:buChar char="ü"/>
            </a:pPr>
            <a:r>
              <a:rPr lang="en-US" sz="3800" b="1" cap="none" dirty="0" smtClean="0">
                <a:solidFill>
                  <a:schemeClr val="tx1"/>
                </a:solidFill>
                <a:latin typeface="Arial" panose="020B0604020202020204" pitchFamily="34" charset="0"/>
                <a:cs typeface="Arial" panose="020B0604020202020204" pitchFamily="34" charset="0"/>
              </a:rPr>
              <a:t>Interdependent</a:t>
            </a:r>
            <a:r>
              <a:rPr lang="en-US" sz="3800" cap="none" dirty="0" smtClean="0">
                <a:solidFill>
                  <a:schemeClr val="tx1"/>
                </a:solidFill>
                <a:latin typeface="Arial" panose="020B0604020202020204" pitchFamily="34" charset="0"/>
                <a:cs typeface="Arial" panose="020B0604020202020204" pitchFamily="34" charset="0"/>
              </a:rPr>
              <a:t>- complimentary framework of human rights law.</a:t>
            </a:r>
          </a:p>
          <a:p>
            <a:pPr algn="just">
              <a:lnSpc>
                <a:spcPct val="100000"/>
              </a:lnSpc>
              <a:spcBef>
                <a:spcPts val="0"/>
              </a:spcBef>
              <a:buFont typeface="Wingdings" panose="05000000000000000000" pitchFamily="2" charset="2"/>
              <a:buChar char="ü"/>
            </a:pPr>
            <a:r>
              <a:rPr lang="en-US" sz="3800" b="1" cap="none" dirty="0" smtClean="0">
                <a:solidFill>
                  <a:schemeClr val="tx1"/>
                </a:solidFill>
                <a:latin typeface="Arial" panose="020B0604020202020204" pitchFamily="34" charset="0"/>
                <a:cs typeface="Arial" panose="020B0604020202020204" pitchFamily="34" charset="0"/>
              </a:rPr>
              <a:t>Inalienable</a:t>
            </a:r>
            <a:r>
              <a:rPr lang="en-US" sz="3800" cap="none" dirty="0" smtClean="0">
                <a:solidFill>
                  <a:schemeClr val="tx1"/>
                </a:solidFill>
                <a:latin typeface="Arial" panose="020B0604020202020204" pitchFamily="34" charset="0"/>
                <a:cs typeface="Arial" panose="020B0604020202020204" pitchFamily="34" charset="0"/>
              </a:rPr>
              <a:t>- rights belonging to a person and cannot be taken away from that person under any circumstances.</a:t>
            </a:r>
          </a:p>
          <a:p>
            <a:pPr algn="just">
              <a:lnSpc>
                <a:spcPct val="100000"/>
              </a:lnSpc>
              <a:spcBef>
                <a:spcPts val="0"/>
              </a:spcBef>
              <a:buFont typeface="Wingdings" panose="05000000000000000000" pitchFamily="2" charset="2"/>
              <a:buChar char="ü"/>
            </a:pPr>
            <a:r>
              <a:rPr lang="en-US" sz="3800" b="1" cap="none" dirty="0" smtClean="0">
                <a:solidFill>
                  <a:schemeClr val="tx1"/>
                </a:solidFill>
                <a:latin typeface="Arial" panose="020B0604020202020204" pitchFamily="34" charset="0"/>
                <a:cs typeface="Arial" panose="020B0604020202020204" pitchFamily="34" charset="0"/>
              </a:rPr>
              <a:t>Equality and non-discrimination</a:t>
            </a:r>
            <a:r>
              <a:rPr lang="en-US" sz="3800" cap="none" dirty="0" smtClean="0">
                <a:solidFill>
                  <a:schemeClr val="tx1"/>
                </a:solidFill>
                <a:latin typeface="Arial" panose="020B0604020202020204" pitchFamily="34" charset="0"/>
                <a:cs typeface="Arial" panose="020B0604020202020204" pitchFamily="34" charset="0"/>
              </a:rPr>
              <a:t>.</a:t>
            </a:r>
            <a:endParaRPr lang="en-UG" sz="3800" cap="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480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2359</Words>
  <Application>Microsoft Office PowerPoint</Application>
  <PresentationFormat>Widescreen</PresentationFormat>
  <Paragraphs>249</Paragraphs>
  <Slides>36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Algerian</vt:lpstr>
      <vt:lpstr>Arial</vt:lpstr>
      <vt:lpstr>Calibri</vt:lpstr>
      <vt:lpstr>Calibri Light</vt:lpstr>
      <vt:lpstr>Cambria</vt:lpstr>
      <vt:lpstr>Times New Roman</vt:lpstr>
      <vt:lpstr>Tw Cen MT</vt:lpstr>
      <vt:lpstr>Wingdings</vt:lpstr>
      <vt:lpstr>1_Office Theme</vt:lpstr>
      <vt:lpstr>Droplet</vt:lpstr>
      <vt:lpstr>  Human Rights: The Law and Practice in Uganda Dr Nakibuule Gladys Kisekka, Deputy Registrar , Research, Judicial Training Institute, Judiciary Service, Uganda </vt:lpstr>
      <vt:lpstr>Overall Session Objective</vt:lpstr>
      <vt:lpstr>Content of presentation</vt:lpstr>
      <vt:lpstr>Human Rights -  (WWII (1939-1945) ’s aftermath</vt:lpstr>
      <vt:lpstr>Brief Background</vt:lpstr>
      <vt:lpstr>Brief Background</vt:lpstr>
      <vt:lpstr>Brief Background</vt:lpstr>
      <vt:lpstr>Brief Background</vt:lpstr>
      <vt:lpstr>HR NORMATIVE CHARACTERISTICS</vt:lpstr>
      <vt:lpstr>Brief Background</vt:lpstr>
      <vt:lpstr>Concretising HRs in il</vt:lpstr>
      <vt:lpstr>Concretising HRs in il</vt:lpstr>
      <vt:lpstr>Concretising HRs in il (Examples of RFH Cont..</vt:lpstr>
      <vt:lpstr>Concretising cont…</vt:lpstr>
      <vt:lpstr>Rights and freedoms under Chapter Four</vt:lpstr>
      <vt:lpstr>Rights and freedoms under Chapter Four</vt:lpstr>
      <vt:lpstr>Rights and freedoms under Chapter Four</vt:lpstr>
      <vt:lpstr>HR CONSTITUTIONAL PRINCIPLES</vt:lpstr>
      <vt:lpstr>The Matrix. The International Bill of Human Rights as domesticated under Uganda’s Supreme Law</vt:lpstr>
      <vt:lpstr> Some of Uganda’s enabling law derived from the Constitution 1995 1. Human Rights (Enforcement) Act, 2019</vt:lpstr>
      <vt:lpstr>HRE Cont….</vt:lpstr>
      <vt:lpstr>Cont’d</vt:lpstr>
      <vt:lpstr>2. Judicature(Fundamental and Other Human Rights and Freedoms)(Enforcement Procedure) Rules, 2019</vt:lpstr>
      <vt:lpstr>3. Other legislation that protects HRs </vt:lpstr>
      <vt:lpstr>3. Case Law </vt:lpstr>
      <vt:lpstr>APPLICABILITY OF HUMAN RIGHTS DURING DECISION MAKING</vt:lpstr>
      <vt:lpstr>APPLICABILITY OF HUMAN RIGHTS DURING DECISION MAKING</vt:lpstr>
      <vt:lpstr>APPLICABILITY OF HUMAN RIGHTS DURING DECISION MAKING</vt:lpstr>
      <vt:lpstr>APPLICABILITY OF HUMAN RIGHTS DURING DECISION MAKING</vt:lpstr>
      <vt:lpstr>APPLICABILITY OF HUMAN RIGHTS DURING DECISION MAKING</vt:lpstr>
      <vt:lpstr>ILLUSTRATION (cont…)</vt:lpstr>
      <vt:lpstr>PRACTICAL EXERCISES  to Think about </vt:lpstr>
      <vt:lpstr>PRACTICAL EXERCISES (cont…)</vt:lpstr>
      <vt:lpstr>PRACTICAL EXERCISES (cont…)</vt:lpstr>
      <vt:lpstr>PRACTICAL EXERCISES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Practice in Uganda Dr Nakibuule Gladys Kisekka, Deputy Registrar , Research, Judicial Training Institute, Judiciary Service, Uganda</dc:title>
  <dc:creator>PERSONAL</dc:creator>
  <cp:lastModifiedBy>PERSONAL</cp:lastModifiedBy>
  <cp:revision>39</cp:revision>
  <dcterms:created xsi:type="dcterms:W3CDTF">2025-03-04T03:33:55Z</dcterms:created>
  <dcterms:modified xsi:type="dcterms:W3CDTF">2025-03-04T12:55:51Z</dcterms:modified>
</cp:coreProperties>
</file>