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6" r:id="rId4"/>
    <p:sldId id="267" r:id="rId5"/>
    <p:sldId id="265" r:id="rId6"/>
    <p:sldId id="294" r:id="rId7"/>
    <p:sldId id="286" r:id="rId8"/>
    <p:sldId id="295" r:id="rId9"/>
    <p:sldId id="296" r:id="rId10"/>
    <p:sldId id="297" r:id="rId11"/>
    <p:sldId id="285" r:id="rId12"/>
    <p:sldId id="298" r:id="rId13"/>
    <p:sldId id="301" r:id="rId14"/>
    <p:sldId id="292" r:id="rId15"/>
    <p:sldId id="303" r:id="rId16"/>
    <p:sldId id="290" r:id="rId17"/>
    <p:sldId id="287" r:id="rId18"/>
    <p:sldId id="304" r:id="rId19"/>
    <p:sldId id="305" r:id="rId20"/>
    <p:sldId id="272" r:id="rId21"/>
    <p:sldId id="306" r:id="rId22"/>
  </p:sldIdLst>
  <p:sldSz cx="18288000" cy="10287000"/>
  <p:notesSz cx="6797675" cy="9929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174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967" y="0"/>
            <a:ext cx="2945659" cy="498215"/>
          </a:xfrm>
          <a:prstGeom prst="rect">
            <a:avLst/>
          </a:prstGeom>
        </p:spPr>
        <p:txBody>
          <a:bodyPr vert="horz" lIns="53520" tIns="26760" rIns="53520" bIns="26760" rtlCol="0"/>
          <a:lstStyle>
            <a:lvl1pPr algn="r">
              <a:defRPr sz="700"/>
            </a:lvl1pPr>
          </a:lstStyle>
          <a:p>
            <a:fld id="{7847130A-5804-4FC3-9DD3-50E4862F904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461"/>
            <a:ext cx="2945659" cy="49735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967" y="9432461"/>
            <a:ext cx="2945659" cy="497352"/>
          </a:xfrm>
          <a:prstGeom prst="rect">
            <a:avLst/>
          </a:prstGeom>
        </p:spPr>
        <p:txBody>
          <a:bodyPr vert="horz" lIns="53520" tIns="26760" rIns="53520" bIns="26760" rtlCol="0" anchor="b"/>
          <a:lstStyle>
            <a:lvl1pPr algn="r">
              <a:defRPr sz="700"/>
            </a:lvl1pPr>
          </a:lstStyle>
          <a:p>
            <a:fld id="{99868AD1-EB68-45B1-B622-EF900EF88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4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05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80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pPr defTabSz="535198">
              <a:defRPr/>
            </a:pPr>
            <a:fld id="{F7021451-1387-4CA6-816F-3879F97B5CBC}" type="slidenum">
              <a:rPr lang="en-US" sz="1100">
                <a:solidFill>
                  <a:prstClr val="black"/>
                </a:solidFill>
                <a:latin typeface="Calibri" panose="020F0502020204030204"/>
              </a:rPr>
              <a:pPr defTabSz="535198">
                <a:defRPr/>
              </a:pPr>
              <a:t>12</a:t>
            </a:fld>
            <a:endParaRPr lang="en-US" sz="1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04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pPr defTabSz="535198">
              <a:defRPr/>
            </a:pPr>
            <a:fld id="{F7021451-1387-4CA6-816F-3879F97B5CBC}" type="slidenum">
              <a:rPr lang="en-US" sz="1100">
                <a:solidFill>
                  <a:prstClr val="black"/>
                </a:solidFill>
                <a:latin typeface="Calibri" panose="020F0502020204030204"/>
              </a:rPr>
              <a:pPr defTabSz="535198">
                <a:defRPr/>
              </a:pPr>
              <a:t>13</a:t>
            </a:fld>
            <a:endParaRPr lang="en-US" sz="1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861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pPr defTabSz="535198">
              <a:defRPr/>
            </a:pPr>
            <a:fld id="{F7021451-1387-4CA6-816F-3879F97B5CBC}" type="slidenum">
              <a:rPr lang="en-US" sz="1100">
                <a:solidFill>
                  <a:prstClr val="black"/>
                </a:solidFill>
                <a:latin typeface="Calibri" panose="020F0502020204030204"/>
              </a:rPr>
              <a:pPr defTabSz="535198">
                <a:defRPr/>
              </a:pPr>
              <a:t>16</a:t>
            </a:fld>
            <a:endParaRPr lang="en-US" sz="1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418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3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DE37-63A6-422F-BE6C-079EE9857455}" type="datetime1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2E1B-4EAF-4006-890B-029A1AB7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9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0958" y="522384"/>
            <a:ext cx="8132322" cy="42218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5400" b="1" dirty="0" smtClean="0">
                <a:solidFill>
                  <a:srgbClr val="FFFFFF"/>
                </a:solidFill>
                <a:latin typeface="Myanmar Text" panose="020B0502040204020203" pitchFamily="34" charset="0"/>
                <a:ea typeface="playfair-display-sc" pitchFamily="34" charset="-122"/>
                <a:cs typeface="Myanmar Text" panose="020B0502040204020203" pitchFamily="34" charset="0"/>
              </a:rPr>
              <a:t>Alternative Dispute Resolution in  Commercial Justice Administration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5400" b="1" dirty="0" smtClean="0">
              <a:solidFill>
                <a:srgbClr val="FFFFFF"/>
              </a:solidFill>
              <a:latin typeface="Myanmar Text" panose="020B0502040204020203" pitchFamily="34" charset="0"/>
              <a:ea typeface="playfair-display-sc" pitchFamily="34" charset="-122"/>
              <a:cs typeface="Myanmar Text" panose="020B0502040204020203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92220" y="4066163"/>
            <a:ext cx="7485029" cy="322958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40000"/>
              </a:lnSpc>
              <a:buNone/>
            </a:pPr>
            <a:endParaRPr lang="en-US" sz="2400" b="1" dirty="0"/>
          </a:p>
        </p:txBody>
      </p:sp>
      <p:sp>
        <p:nvSpPr>
          <p:cNvPr id="5" name="Text 2"/>
          <p:cNvSpPr/>
          <p:nvPr/>
        </p:nvSpPr>
        <p:spPr>
          <a:xfrm>
            <a:off x="983150" y="3603011"/>
            <a:ext cx="7791199" cy="11411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E0B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Judges</a:t>
            </a:r>
            <a:r>
              <a:rPr lang="en-US" sz="2000" dirty="0">
                <a:solidFill>
                  <a:srgbClr val="E0B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' </a:t>
            </a:r>
            <a:r>
              <a:rPr lang="en-US" sz="2000" dirty="0" smtClean="0">
                <a:solidFill>
                  <a:srgbClr val="E0B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Conference Presentation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E0B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Justice Anna B. </a:t>
            </a:r>
            <a:r>
              <a:rPr lang="en-US" sz="2000" dirty="0" err="1" smtClean="0">
                <a:solidFill>
                  <a:srgbClr val="E0B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Mugenyi</a:t>
            </a:r>
            <a:r>
              <a:rPr lang="en-US" sz="2000" dirty="0" smtClean="0">
                <a:solidFill>
                  <a:srgbClr val="E0B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E0B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r>
              <a:rPr lang="en-US" sz="2000" baseline="30000" dirty="0" smtClean="0">
                <a:solidFill>
                  <a:srgbClr val="E0B0FF"/>
                </a:solidFill>
                <a:latin typeface="lato" pitchFamily="34" charset="0"/>
                <a:ea typeface="lato" pitchFamily="34" charset="-122"/>
              </a:rPr>
              <a:t>nd</a:t>
            </a:r>
            <a:r>
              <a:rPr lang="en-US" sz="2000" dirty="0" smtClean="0">
                <a:solidFill>
                  <a:srgbClr val="E0B0FF"/>
                </a:solidFill>
                <a:latin typeface="lato" pitchFamily="34" charset="0"/>
                <a:ea typeface="lato" pitchFamily="34" charset="-122"/>
              </a:rPr>
              <a:t> February 2025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541" y="-170670"/>
            <a:ext cx="9313829" cy="9829716"/>
          </a:xfrm>
          <a:prstGeom prst="rect">
            <a:avLst/>
          </a:prstGeom>
          <a:solidFill>
            <a:srgbClr val="7030A0"/>
          </a:solidFill>
          <a:effectLst>
            <a:softEdge rad="635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215" y="4622260"/>
            <a:ext cx="3625480" cy="36899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7"/>
          <p:cNvSpPr/>
          <p:nvPr/>
        </p:nvSpPr>
        <p:spPr>
          <a:xfrm>
            <a:off x="3554032" y="9493119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-1" y="1"/>
            <a:ext cx="18288001" cy="1203158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4640" y="1815207"/>
            <a:ext cx="1098187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Airal"/>
              </a:rPr>
              <a:t>ADR is an indispensable pillar of commercial justice administration. </a:t>
            </a:r>
            <a:r>
              <a:rPr lang="en-GB" sz="2800" dirty="0">
                <a:latin typeface="Airal"/>
              </a:rPr>
              <a:t>B</a:t>
            </a:r>
            <a:r>
              <a:rPr lang="en-GB" sz="2800" dirty="0" smtClean="0">
                <a:latin typeface="Airal"/>
              </a:rPr>
              <a:t>y offering flexible, efficient, and business-oriented dispute resolution mechanisms,  ADR complements formal adjudication and ensures that commercial disputes are resolved in a manner that supports economic growth, judicial efficiency and the rule of law.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ir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20" y="1727870"/>
            <a:ext cx="6335269" cy="33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-127520"/>
            <a:ext cx="18265199" cy="1126141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 Legal Framework In Uganda 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1981"/>
            <a:ext cx="1826519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8260"/>
            <a:ext cx="1618582" cy="1427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1094" y="1766618"/>
            <a:ext cx="172266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The 1995 Constitution- Article 126(2) (d) and (e) –mandates courts to promote reconciliation and ADR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Judicature </a:t>
            </a:r>
            <a:r>
              <a:rPr lang="en-GB" sz="2800" dirty="0">
                <a:latin typeface="Airal"/>
              </a:rPr>
              <a:t>Act (Cap </a:t>
            </a:r>
            <a:r>
              <a:rPr lang="en-GB" sz="2800" dirty="0" smtClean="0">
                <a:latin typeface="Airal"/>
              </a:rPr>
              <a:t>16) </a:t>
            </a:r>
            <a:r>
              <a:rPr lang="en-GB" sz="2800" dirty="0">
                <a:latin typeface="Airal"/>
              </a:rPr>
              <a:t>– inherent powers of </a:t>
            </a:r>
            <a:r>
              <a:rPr lang="en-GB" sz="2800" dirty="0" smtClean="0">
                <a:latin typeface="Airal"/>
              </a:rPr>
              <a:t>courts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Civil </a:t>
            </a:r>
            <a:r>
              <a:rPr lang="en-GB" sz="2800" dirty="0">
                <a:latin typeface="Airal"/>
              </a:rPr>
              <a:t>Procedure </a:t>
            </a:r>
            <a:r>
              <a:rPr lang="en-GB" sz="2800" dirty="0" smtClean="0">
                <a:latin typeface="Airal"/>
              </a:rPr>
              <a:t>Act Cap 282 and Rules (SI 71-1) –  Procedures such as scheduling lead to agreed facts,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Arbitration </a:t>
            </a:r>
            <a:r>
              <a:rPr lang="en-GB" sz="2800" dirty="0">
                <a:latin typeface="Airal"/>
              </a:rPr>
              <a:t>and Conciliation Act (Cap 5</a:t>
            </a:r>
            <a:r>
              <a:rPr lang="en-GB" sz="2800" dirty="0" smtClean="0">
                <a:latin typeface="Airal"/>
              </a:rPr>
              <a:t>)- statutory </a:t>
            </a:r>
            <a:r>
              <a:rPr lang="en-GB" sz="2800" dirty="0">
                <a:latin typeface="Airal"/>
              </a:rPr>
              <a:t>arbitration </a:t>
            </a:r>
            <a:r>
              <a:rPr lang="en-GB" sz="2800" dirty="0" smtClean="0">
                <a:latin typeface="Airal"/>
              </a:rPr>
              <a:t>framework.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Draft Judicature (Court-Annexed mediation) Rules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National </a:t>
            </a:r>
            <a:r>
              <a:rPr lang="en-GB" sz="2800" dirty="0" err="1" smtClean="0">
                <a:latin typeface="Airal"/>
              </a:rPr>
              <a:t>ADR</a:t>
            </a:r>
            <a:r>
              <a:rPr lang="en-GB" sz="2800" dirty="0" smtClean="0">
                <a:latin typeface="Airal"/>
              </a:rPr>
              <a:t> Policy 2025</a:t>
            </a:r>
          </a:p>
          <a:p>
            <a:endParaRPr lang="en-GB" sz="2800" dirty="0">
              <a:latin typeface="Air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27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1"/>
            <a:ext cx="18288000" cy="980182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Challenges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R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elating to ADR in Administration of Commercial Justice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1981"/>
            <a:ext cx="1826519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8260"/>
            <a:ext cx="1618582" cy="1427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894" y="992070"/>
            <a:ext cx="1725328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Limited utilisation despite legal framework.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Although mediation is provided for, many commercial disputes still proceed to full trial.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ADR is often viewed as a procedural formality rather than a genuine dispute resolution.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Case backlog and delays in Courts.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 case volumes in the Courts reduce the time available for effective case management and early ADR referral.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Delays undermine confidence in both litigation and ADR outcomes.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Capacity Constraints.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number of specialized commercial mediators and arbitrators, especially outside Kampala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uneven quality of ADR services due to inconsistent training and accreditation.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3046" y="9074271"/>
            <a:ext cx="1202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0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0"/>
            <a:ext cx="18288000" cy="1097909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Challenges contd.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1981"/>
            <a:ext cx="1826519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8260"/>
            <a:ext cx="1618582" cy="1427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769" y="1190121"/>
            <a:ext cx="1614637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Enforcement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hallenges.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to set aside arbitral awards or resist enforcements are frequently used to delay finality.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Lengthy enforcement procedures dilute the advantages of arbitration.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Cost Barriers.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arbitration and professional fees remain high for SMEs.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Perception that arbitration is only suitable for large or international disputes.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Inconsistent Judicial Approach.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Variations in how Judges encourage, refer, or manage ADR across the Courts.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Occasional over intervention in arbitral matters contrary to the principle of minimal court interference.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Awareness and Cultural Attitudes.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understanding of ADR among small businesses and informal commercial actors.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preference for authoritative judicial determination.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46" y="9074271"/>
            <a:ext cx="1202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0"/>
            <a:ext cx="18287999" cy="986589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elating to ADR in Administration of Commercial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ustice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007" y="1330811"/>
            <a:ext cx="8410073" cy="742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Strengthen Court-Annexed Mediation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early mandatory mediation screening a consistent practice in all cases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 collaboration between the Courts and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institutions.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Judicial Capacity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training for Judges on case management, mediation referral, and arbitration-friendly jurisprudence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ADR practice direction specific to the Divisions of the High Court.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Improve Enforcement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Streamline procedures for recognition and enforcement of arbitral awards.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Actively discourage dilatory tactics through firm cost orders and strict timelines.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64428" y="1330811"/>
            <a:ext cx="8422105" cy="742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Expand Regional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ADR capacity in up-country High Court 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decentralisation of mediation and arbitration services beyond Kampala.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Promote SME-Friendly ADR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simplified and low-cost mediation and arbitration tracks for SMEs.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pre-dispute ADR clauses in standard commercial contracts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Harmonise Legal Frameworks.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and update the Arbitration and Conciliation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 to align with modern international standards and local realities.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linkage between mediation rules and civil procedure framework.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1"/>
            <a:ext cx="18287999" cy="1022684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contd.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482" y="1484953"/>
            <a:ext cx="17869034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Awareness and Stakeholder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sensitisation of the business community, banks, insurers, regulators, lawyers and other actors in the commercial justice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Judicial outreach programs highlighting successful ADR outcomes.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Policy Support and Institutional Strengthening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budgetary and policy support for ADR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national standards for accreditation, ethics, and performance monitoring of ADR practitioners.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8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0"/>
            <a:ext cx="18288000" cy="1111707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Best Practices of ADR in Commercial Justice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1981"/>
            <a:ext cx="1826519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8260"/>
            <a:ext cx="1618582" cy="1427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3046" y="9074271"/>
            <a:ext cx="1202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2317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8622" y="1194831"/>
            <a:ext cx="10274683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1. Legal and institutional framework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2. Guiding principles for judicial use of ADR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Appropriateness, party autonomy, neutrality and impartiality, confidentiality, proportionality, finality and enforceability.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3. Identifying cases suitable for ADR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4. Timing of ADR referrals.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5. Court-Annexed mediation: Judicial dos and don’ts.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6. Arbitration best practices for the Judges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 for arbitration agreements, limited judicial intervention, interim measures and enforcement of awards.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7. Costs, incentives and sanctions.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8. Ethical and procedural safeguards.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9. Record keeping and performance monitoring.</a:t>
            </a:r>
          </a:p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10. Continuous judicial developments</a:t>
            </a:r>
          </a:p>
          <a:p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6" y="1440738"/>
            <a:ext cx="7682086" cy="66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-1" y="0"/>
            <a:ext cx="18145761" cy="1476373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ADR Promotes Judicial Health &amp; Wellness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9361" y="1582834"/>
            <a:ext cx="9641624" cy="715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Airal"/>
              </a:rPr>
              <a:t>Judicial wellness encompasses the mental, emotional, professional, and institutional well being of Judges, enabling them to perform their duties effectively, independently, and sustainably.</a:t>
            </a:r>
          </a:p>
          <a:p>
            <a:pPr lvl="0" defTabSz="45720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Airal"/>
              </a:rPr>
              <a:t>ADR plays a significant and often under-appreciated role in promoting judicial awareness particularly in busy Courts:</a:t>
            </a:r>
          </a:p>
          <a:p>
            <a:pPr lvl="0" defTabSz="45720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Airal"/>
            </a:endParaRPr>
          </a:p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1. Reduction of case backlog and workload pressure</a:t>
            </a:r>
          </a:p>
          <a:p>
            <a:pPr lvl="0" defTabSz="45720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Airal"/>
              </a:rPr>
              <a:t>Wellness impact: Less cognitive overload, reduced burnout and improved work-life balance.</a:t>
            </a:r>
          </a:p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2. Shorter and more predictable case timelines</a:t>
            </a:r>
          </a:p>
          <a:p>
            <a:pPr lvl="0" defTabSz="45720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Airal"/>
              </a:rPr>
              <a:t>Wellness impact: Greater control over-time, reduced frustration, and enhanced professional satisfaction.</a:t>
            </a:r>
          </a:p>
          <a:p>
            <a:pPr lvl="0" defTabSz="45720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ir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76373"/>
            <a:ext cx="8094588" cy="76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-1" y="0"/>
            <a:ext cx="18288001" cy="944151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ADR Promotes Judicial Health &amp; wellness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413" y="1255605"/>
            <a:ext cx="17238209" cy="797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3. Reduced adversarial intensity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>
                <a:solidFill>
                  <a:prstClr val="black"/>
                </a:solidFill>
                <a:latin typeface="Airal"/>
              </a:rPr>
              <a:t>L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ower emotional strength and reduced secondary stress associated with adversarial disputes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4. Improved quality of judicial decision making 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>
                <a:solidFill>
                  <a:prstClr val="black"/>
                </a:solidFill>
                <a:latin typeface="Airal"/>
              </a:rPr>
              <a:t>I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ncreased confidence, professional pride and intellectual fulfilment.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5. Enhanced sense of judicial efficacy and purpose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>
                <a:solidFill>
                  <a:prstClr val="black"/>
                </a:solidFill>
                <a:latin typeface="Airal"/>
              </a:rPr>
              <a:t>G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reater job satisfaction and reduced cynicism.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6. Lower risk of complaints and conflicts with Court users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Reduced anxiety related to complaints, appeals, or public scrutiny.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7. Institutional support and collegiality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>
                <a:solidFill>
                  <a:prstClr val="black"/>
                </a:solidFill>
                <a:latin typeface="Airal"/>
              </a:rPr>
              <a:t>S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tronger collegial support and institutional resilience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12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-1" y="0"/>
            <a:ext cx="18145761" cy="1476373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ADR Promotes Judicial Health &amp; wellness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9361" y="1582834"/>
            <a:ext cx="9641624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8. Psychological distance from outcomes</a:t>
            </a:r>
          </a:p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>
                <a:solidFill>
                  <a:prstClr val="black"/>
                </a:solidFill>
                <a:latin typeface="Airal"/>
              </a:rPr>
              <a:t>L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ower emotional burden and reduced risk of compassion fatigue.</a:t>
            </a:r>
          </a:p>
          <a:p>
            <a:pPr lvl="0" defTabSz="45720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Airal"/>
            </a:endParaRPr>
          </a:p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9. Alignment with modern judicial identity</a:t>
            </a:r>
          </a:p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>
                <a:solidFill>
                  <a:prstClr val="black"/>
                </a:solidFill>
                <a:latin typeface="Airal"/>
              </a:rPr>
              <a:t>G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reater sense of professional control and reduced role strain.</a:t>
            </a:r>
          </a:p>
          <a:p>
            <a:pPr lvl="0" defTabSz="45720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Airal"/>
            </a:endParaRPr>
          </a:p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10. Sustainable justice delivery</a:t>
            </a:r>
          </a:p>
          <a:p>
            <a:pPr lvl="0" defTabSz="457200">
              <a:spcBef>
                <a:spcPct val="2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Airal"/>
              </a:rPr>
              <a:t>Wellness impact: </a:t>
            </a:r>
            <a:r>
              <a:rPr lang="en-GB" sz="2800" dirty="0">
                <a:solidFill>
                  <a:prstClr val="black"/>
                </a:solidFill>
                <a:latin typeface="Airal"/>
              </a:rPr>
              <a:t>L</a:t>
            </a:r>
            <a:r>
              <a:rPr lang="en-GB" sz="2800" dirty="0" smtClean="0">
                <a:solidFill>
                  <a:prstClr val="black"/>
                </a:solidFill>
                <a:latin typeface="Airal"/>
              </a:rPr>
              <a:t>ong-term judicial health and institutional stability.</a:t>
            </a:r>
          </a:p>
          <a:p>
            <a:pPr lvl="0" defTabSz="45720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ir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" y="1649255"/>
            <a:ext cx="7411452" cy="73854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202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E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0316" y="-17404"/>
            <a:ext cx="10833029" cy="1191030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/>
                <a:cs typeface="Arial" panose="020B0604020202020204" pitchFamily="34" charset="0"/>
              </a:rPr>
              <a:t>Presentation Outline 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ea typeface="playfair-display-sc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6" y="1391180"/>
            <a:ext cx="9435617" cy="4717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52500" y="2232837"/>
            <a:ext cx="8572500" cy="62306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 flipV="1">
            <a:off x="-37657" y="8798441"/>
            <a:ext cx="18313696" cy="1465868"/>
          </a:xfrm>
          <a:prstGeom prst="rect">
            <a:avLst/>
          </a:prstGeom>
          <a:solidFill>
            <a:srgbClr val="7030A0"/>
          </a:solidFill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361506" y="2232838"/>
            <a:ext cx="103778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345" y="-17404"/>
            <a:ext cx="7377184" cy="6282115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98441"/>
            <a:ext cx="1618582" cy="1427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253" y="1604291"/>
            <a:ext cx="102368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Commercial Justice?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Alternative Dispute Resolution?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Role of ADR in Commercial Justice Administration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Court-ADR Interface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Legal Framework in Uganda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GB" sz="4000" dirty="0" err="1" smtClean="0"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ADR</a:t>
            </a:r>
            <a:r>
              <a:rPr lang="en-GB" sz="4000" dirty="0" smtClean="0"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 Challenges in the Administration </a:t>
            </a:r>
            <a:r>
              <a:rPr lang="en-GB" sz="4000" dirty="0"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of </a:t>
            </a:r>
            <a:r>
              <a:rPr lang="en-GB" sz="4000" dirty="0" smtClean="0"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Commercial </a:t>
            </a:r>
            <a:r>
              <a:rPr lang="en-GB" sz="4000" dirty="0"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J</a:t>
            </a:r>
            <a:r>
              <a:rPr lang="en-GB" sz="4000" dirty="0" smtClean="0"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ustice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4000" dirty="0" smtClean="0"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Best Practices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Judicial Health &amp;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wellness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4032" y="9238987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471610" y="0"/>
            <a:ext cx="10816389" cy="1287379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1981"/>
            <a:ext cx="1826519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8260"/>
            <a:ext cx="1618582" cy="1427711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796463" y="1481544"/>
            <a:ext cx="9950117" cy="46304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>
              <a:lnSpc>
                <a:spcPct val="10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ADR promotes judicial wellness by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overload, lowering emotional strain, improving professional satisfaction and fostering a healthier justice eco-system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Court Judges.</a:t>
            </a:r>
          </a:p>
          <a:p>
            <a:pPr algn="l">
              <a:lnSpc>
                <a:spcPct val="100000"/>
              </a:lnSpc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ADR is not merely a procedural tool, it is a wellness strategy that enables sustained excellence for effective case management. </a:t>
            </a:r>
          </a:p>
          <a:p>
            <a:pPr algn="l">
              <a:lnSpc>
                <a:spcPct val="100000"/>
              </a:lnSpc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r="6788"/>
          <a:stretch/>
        </p:blipFill>
        <p:spPr>
          <a:xfrm>
            <a:off x="-217868" y="-6607"/>
            <a:ext cx="7689478" cy="90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818148"/>
            <a:ext cx="14915654" cy="9224349"/>
          </a:xfrm>
        </p:spPr>
        <p:txBody>
          <a:bodyPr/>
          <a:lstStyle/>
          <a:p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803-FD62-46D4-AA37-A63193A26C12}" type="datetime1">
              <a:rPr lang="en-US" smtClean="0"/>
              <a:t>2/2/2026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2E1B-4EAF-4006-890B-029A1AB73EB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83" y="2215142"/>
            <a:ext cx="16526724" cy="44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29514"/>
            <a:ext cx="9673389" cy="931548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What is Commercial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J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ustice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?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7" y="1094937"/>
            <a:ext cx="7620000" cy="38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52500" y="2476500"/>
            <a:ext cx="8572500" cy="51789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952500" y="2232837"/>
            <a:ext cx="8572500" cy="62306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 flipV="1">
            <a:off x="952500" y="8798441"/>
            <a:ext cx="8572500" cy="12812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12117011" y="915152"/>
            <a:ext cx="58275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balances private commercial interests with public economic policy by ensuring predictability, integrity and accountability in commercial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dealings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" y="9074613"/>
            <a:ext cx="18262886" cy="1289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148" y="9105337"/>
            <a:ext cx="1436612" cy="126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82112" y="9074271"/>
            <a:ext cx="13404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172" y="1547336"/>
            <a:ext cx="6967570" cy="67689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8270" y="1477364"/>
            <a:ext cx="7347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Commercial Justice refers to the fair, efficient and effective resolution of disputes arising from commercial, business, trade and employment.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422" y="6246123"/>
            <a:ext cx="70007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encompasses the application of legal principles to regulate transactions, contracts, investments, labour relations and corporate conduct.</a:t>
            </a:r>
          </a:p>
        </p:txBody>
      </p:sp>
    </p:spTree>
    <p:extLst>
      <p:ext uri="{BB962C8B-B14F-4D97-AF65-F5344CB8AC3E}">
        <p14:creationId xmlns:p14="http://schemas.microsoft.com/office/powerpoint/2010/main" val="34043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470843" y="0"/>
            <a:ext cx="10817157" cy="1287379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/>
                <a:cs typeface="Arial" panose="020B0604020202020204" pitchFamily="34" charset="0"/>
              </a:rPr>
              <a:t>What is Alternative Dispute Resolution? 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playfair-display-sc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1981"/>
            <a:ext cx="1826519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8260"/>
            <a:ext cx="1618582" cy="1427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75983" y="1646309"/>
            <a:ext cx="104478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ADR refers to a range of Non-Judicial mechanisms used to resolve commercial disputes outside the traditional court process. In the administration of commercial justice, ADR plays a vital role in promoting efficiency, flexibility, and business-friendly dispute resolution.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https://www.shutterstock.com/image-vector/flat-design-people-adr-alternative-600nw-18327314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97" y="0"/>
            <a:ext cx="7509752" cy="9074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6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0"/>
            <a:ext cx="18265199" cy="938464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ADR in Administration of Commercial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J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ustice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1981"/>
            <a:ext cx="18265199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58260"/>
            <a:ext cx="1618582" cy="14277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7456" y="1041527"/>
            <a:ext cx="1054721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Rationale: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Commercial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ustice, ADR is employed to resolve disputes arising from business, trade, finance, investment and contractual relationships through consensual or private adjudicative processes.  </a:t>
            </a:r>
          </a:p>
          <a:p>
            <a:pPr>
              <a:lnSpc>
                <a:spcPct val="150000"/>
              </a:lnSpc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use of ADR is driven by the need to;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Court congestion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Minimise delays and costs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Preserve commercial relationships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specialised and confidential dispute resolution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046" y="9074271"/>
            <a:ext cx="1202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0788" y="1225205"/>
            <a:ext cx="6027811" cy="7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0"/>
            <a:ext cx="18288000" cy="938603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playfair-display-sc" pitchFamily="34" charset="-122"/>
                <a:cs typeface="Arial" panose="020B0604020202020204" pitchFamily="34" charset="0"/>
              </a:rPr>
              <a:t>Main forms of ADR in Commercial Justice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515" y="1359429"/>
            <a:ext cx="9443253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A)Arbitration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private binding dispute resolution process where parties submit their disputes to one or more neutral arbitrators.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for high value, complex, and cross broader commercial disputes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Arbitral awards are enforceable like Court judgments, including internationally under the New York Convention</a:t>
            </a:r>
          </a:p>
          <a:p>
            <a:pPr marL="457200" marR="0" lvl="0" indent="-4572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Courts support arbitration through stay of proceedings, interim measures and enforcement of awards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kumimoji="0" lang="en-GB" sz="25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Mediation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voluntary confidential process in which a neutral mediator assists parties to reach a mutually acceptable settlement.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Non-binding unless a settlement agreement is reached.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Encourages commercial pragmatism and preservation of business relationships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integrated into Court-Annexed commercial justice systems.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7442" y="9336506"/>
            <a:ext cx="11977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5600" y="1359429"/>
            <a:ext cx="75317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GB" sz="25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Conciliation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lang="en-GB" sz="2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mediation but the conciliator may take a more active role by proposing settlement terms</a:t>
            </a: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 commercial and investment disputes.</a:t>
            </a:r>
          </a:p>
          <a:p>
            <a:pPr lvl="0" defTabSz="457200">
              <a:spcBef>
                <a:spcPct val="20000"/>
              </a:spcBef>
              <a:defRPr/>
            </a:pPr>
            <a:endParaRPr lang="en-GB" sz="25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spcBef>
                <a:spcPct val="20000"/>
              </a:spcBef>
              <a:defRPr/>
            </a:pPr>
            <a:r>
              <a:rPr lang="en-GB" sz="25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Negotiation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</a:t>
            </a:r>
            <a:r>
              <a:rPr lang="en-GB" sz="2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parties and/or their </a:t>
            </a: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the first step in commercial dispute resolution and commonly required by contract.</a:t>
            </a:r>
            <a:endParaRPr lang="en-GB" sz="25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5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1"/>
            <a:ext cx="18287999" cy="1057866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500" b="1" dirty="0" smtClean="0">
                <a:solidFill>
                  <a:schemeClr val="bg1"/>
                </a:solidFill>
              </a:rPr>
              <a:t>Role of ADR in Commercial Justice Administration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168" y="1545022"/>
            <a:ext cx="1063591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Enhancing access to Justice through faster and less formal procedures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Reducing backlog in the Commercial Division and other Courts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Promoting party autonomy, allowing businesses to choose procedures, decision makers and timelines.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Ensuring confidentiality which is critical in sensitive commercial matters.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iral"/>
              </a:rPr>
              <a:t>Supporting judicial efficiency as Courts supervise, enforce and compliment ADR processes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 smtClean="0">
              <a:latin typeface="Air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Air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9291" y="1490951"/>
            <a:ext cx="6223225" cy="64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-1" y="0"/>
            <a:ext cx="18288001" cy="1179095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Court-ADR Interface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9214" y="1434770"/>
            <a:ext cx="1087654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Airal"/>
              </a:rPr>
              <a:t>Modern commercial justice systems adopt a complementary approach: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iral"/>
              </a:rPr>
              <a:t>Courts may refer parties to ADR at pre-trial or case management stages.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iral"/>
              </a:rPr>
              <a:t>Courts enforce ADR clauses, arbitral awards and mediated settlements.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iral"/>
              </a:rPr>
              <a:t>Judicial intervention is limited to support and supervision, not interference.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ir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74" y="2771447"/>
            <a:ext cx="5818788" cy="39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1"/>
            <a:ext cx="18287999" cy="1010652"/>
          </a:xfrm>
          <a:prstGeom prst="rect">
            <a:avLst/>
          </a:prstGeom>
          <a:solidFill>
            <a:srgbClr val="990099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500" dirty="0" smtClean="0">
                <a:solidFill>
                  <a:schemeClr val="bg1"/>
                </a:solidFill>
              </a:rPr>
              <a:t>Policy and Developmental Importance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5337"/>
            <a:ext cx="18288000" cy="128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358" y="9019800"/>
            <a:ext cx="1436612" cy="126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002522"/>
            <a:ext cx="1621677" cy="1432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44640" y="2232838"/>
            <a:ext cx="1150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2320" y="9105048"/>
            <a:ext cx="1343152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6708" y="1673676"/>
            <a:ext cx="99306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iral"/>
              </a:rPr>
              <a:t>ADR in commercial justice:</a:t>
            </a:r>
          </a:p>
          <a:p>
            <a:endParaRPr lang="en-GB" sz="3200" dirty="0" smtClean="0">
              <a:latin typeface="Air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iral"/>
              </a:rPr>
              <a:t>Improves the business and investment climate.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iral"/>
              </a:rPr>
              <a:t>Aligns with international best practices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iral"/>
              </a:rPr>
              <a:t>Promotes peaceful, efficient resolution of commercial disputes.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iral"/>
              </a:rPr>
              <a:t>Strengthens confidence in the legal and judicial systems.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latin typeface="Air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Airal"/>
            </a:endParaRPr>
          </a:p>
        </p:txBody>
      </p:sp>
      <p:pic>
        <p:nvPicPr>
          <p:cNvPr id="10" name="Picture 2" descr="Generated 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159"/>
            <a:ext cx="7993374" cy="78288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54032" y="9361012"/>
            <a:ext cx="12020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Commercial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C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ourt attains </a:t>
            </a:r>
            <a:r>
              <a:rPr lang="en-GB" sz="32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30</a:t>
            </a:r>
            <a:r>
              <a:rPr lang="en-GB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 </a:t>
            </a:r>
            <a:r>
              <a:rPr lang="en-GB" sz="2800" i="1" dirty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y</a:t>
            </a:r>
            <a:r>
              <a:rPr lang="en-GB" sz="2800" i="1" dirty="0" smtClean="0">
                <a:solidFill>
                  <a:schemeClr val="bg1"/>
                </a:solidFill>
                <a:latin typeface="Airal"/>
                <a:ea typeface="Malgun Gothic" panose="020B0503020000020004" pitchFamily="34" charset="-127"/>
              </a:rPr>
              <a:t>ears of delivering Commercial Justice </a:t>
            </a:r>
            <a:endParaRPr lang="en-US" sz="2800" i="1" dirty="0">
              <a:solidFill>
                <a:schemeClr val="bg1"/>
              </a:solidFill>
              <a:latin typeface="Airal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81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8690</TotalTime>
  <Words>1820</Words>
  <Application>Microsoft Office PowerPoint</Application>
  <PresentationFormat>Custom</PresentationFormat>
  <Paragraphs>238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Malgun Gothic</vt:lpstr>
      <vt:lpstr>Airal</vt:lpstr>
      <vt:lpstr>Arial</vt:lpstr>
      <vt:lpstr>Calibri</vt:lpstr>
      <vt:lpstr>Calibri Light</vt:lpstr>
      <vt:lpstr>lato</vt:lpstr>
      <vt:lpstr>Myanmar Text</vt:lpstr>
      <vt:lpstr>playfair-display-sc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a6457a1e-062e-4b8b-aa53-c23657791d5d</dc:title>
  <dc:subject>Presentation Export</dc:subject>
  <dc:creator>Design Export</dc:creator>
  <cp:lastModifiedBy>ULII JTI</cp:lastModifiedBy>
  <cp:revision>229</cp:revision>
  <cp:lastPrinted>2026-01-27T12:41:49Z</cp:lastPrinted>
  <dcterms:created xsi:type="dcterms:W3CDTF">2026-01-21T01:35:32Z</dcterms:created>
  <dcterms:modified xsi:type="dcterms:W3CDTF">2026-02-02T15:31:54Z</dcterms:modified>
</cp:coreProperties>
</file>