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2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6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3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6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5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1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2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3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8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1A7CB-CB38-4635-A6F3-8BB892D95D3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5A53D-440F-4C13-BF80-A784213F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2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JUDICIAL WELL-BEING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smtClean="0"/>
              <a:t>RELATIONSHIP BETWEEN JUDICIAL WELL BEING AND PERFORMANCE (PRODUCTIVITY)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832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Judicial Well-being as a foundational enabler of performance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smtClean="0"/>
              <a:t>Judicial </a:t>
            </a:r>
            <a:r>
              <a:rPr lang="en-US" sz="4000" dirty="0"/>
              <a:t>performance encompasses </a:t>
            </a:r>
            <a:r>
              <a:rPr lang="en-US" sz="4000" dirty="0" smtClean="0"/>
              <a:t>of the efficiency</a:t>
            </a:r>
            <a:r>
              <a:rPr lang="en-US" sz="4000" dirty="0"/>
              <a:t>, speed, and quality of justice delivered by courts.</a:t>
            </a:r>
          </a:p>
          <a:p>
            <a:pPr algn="just"/>
            <a:r>
              <a:rPr lang="en-US" sz="4000" dirty="0"/>
              <a:t>The quality of justice is inseparable from the well-being of those who deliver </a:t>
            </a:r>
            <a:r>
              <a:rPr lang="en-US" sz="4000" dirty="0" smtClean="0"/>
              <a:t>it. Judicial </a:t>
            </a:r>
            <a:r>
              <a:rPr lang="en-US" sz="4000" dirty="0"/>
              <a:t>wellbeing is the pillar of </a:t>
            </a:r>
            <a:r>
              <a:rPr lang="en-US" sz="4000" dirty="0" smtClean="0"/>
              <a:t>judicial </a:t>
            </a:r>
            <a:r>
              <a:rPr lang="en-US" sz="4000" dirty="0"/>
              <a:t>excellence. </a:t>
            </a:r>
          </a:p>
        </p:txBody>
      </p:sp>
    </p:spTree>
    <p:extLst>
      <p:ext uri="{BB962C8B-B14F-4D97-AF65-F5344CB8AC3E}">
        <p14:creationId xmlns:p14="http://schemas.microsoft.com/office/powerpoint/2010/main" val="259113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of poor judicial wellbeing on performance.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Burden of inefficiency: increased errors in decision making processes, waste of the resources, too much efforts is put into work with low returns.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42572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of poor well-being on speedy disposal of cases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Low energy level</a:t>
            </a:r>
          </a:p>
          <a:p>
            <a:r>
              <a:rPr lang="en-US" sz="4400" dirty="0" smtClean="0"/>
              <a:t>Lack of concentration</a:t>
            </a:r>
          </a:p>
          <a:p>
            <a:r>
              <a:rPr lang="en-US" sz="4400" dirty="0" smtClean="0"/>
              <a:t>Lower productivity due to chronic stress, burnout and fatigue</a:t>
            </a:r>
          </a:p>
          <a:p>
            <a:pPr marL="0" indent="0">
              <a:buNone/>
            </a:pPr>
            <a:r>
              <a:rPr lang="en-US" sz="4400" dirty="0" smtClean="0"/>
              <a:t>This results into slower decision making and increase in backlog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4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of well-being on quality of justice delivery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sz="4400" dirty="0" smtClean="0"/>
              <a:t>High </a:t>
            </a:r>
            <a:r>
              <a:rPr lang="en-US" sz="4400" dirty="0"/>
              <a:t>levels of optimal well-being are linked to better, more reasoned, and fair judgments. </a:t>
            </a:r>
            <a:endParaRPr lang="en-US" sz="4400" dirty="0" smtClean="0"/>
          </a:p>
          <a:p>
            <a:r>
              <a:rPr lang="en-US" sz="4400" dirty="0" smtClean="0"/>
              <a:t>Low levels of well being lead to lack of empathy, impatience, rudeness which in the long run impact on customer care and overall performance.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18306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An unwell </a:t>
            </a:r>
            <a:r>
              <a:rPr lang="en-US" sz="4000" dirty="0"/>
              <a:t>judiciary is more vulnerable to external influences and breaches of integrity. </a:t>
            </a:r>
            <a:endParaRPr lang="en-US" sz="4000" dirty="0" smtClean="0"/>
          </a:p>
          <a:p>
            <a:r>
              <a:rPr lang="en-US" sz="4000" dirty="0" smtClean="0"/>
              <a:t>Therefore</a:t>
            </a:r>
            <a:r>
              <a:rPr lang="en-US" sz="4000" dirty="0"/>
              <a:t>, the overall health of the judiciary </a:t>
            </a:r>
            <a:r>
              <a:rPr lang="en-US" sz="4000" dirty="0" smtClean="0"/>
              <a:t>is crucial in building public confidence.</a:t>
            </a:r>
          </a:p>
          <a:p>
            <a:r>
              <a:rPr lang="en-US" sz="4000" dirty="0" smtClean="0"/>
              <a:t>A </a:t>
            </a:r>
            <a:r>
              <a:rPr lang="en-US" sz="4000" dirty="0"/>
              <a:t>"healthy" judiciary is seen as essential for upholding the rule of law.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7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66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The Judiciary may invest billions of shillings in infrastructure, technology and judicial reforms but the transformation of the Judicial hinges mostly on the human element.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5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4800" dirty="0" smtClean="0"/>
              <a:t>The Judiciary may invest billions of shillings in infrastructure, technology and judicial reforms but the transformation of the Judicial hinges mostly on the human element.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4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283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JUDICIAL WELL-BEING</vt:lpstr>
      <vt:lpstr>Judicial Well-being as a foundational enabler of performance</vt:lpstr>
      <vt:lpstr>Impact of poor judicial wellbeing on performance.</vt:lpstr>
      <vt:lpstr>Impact of poor well-being on speedy disposal of cases</vt:lpstr>
      <vt:lpstr>Impact of well-being on quality of justice delivery </vt:lpstr>
      <vt:lpstr>Conclusion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15</cp:revision>
  <dcterms:created xsi:type="dcterms:W3CDTF">2026-02-02T05:07:17Z</dcterms:created>
  <dcterms:modified xsi:type="dcterms:W3CDTF">2026-02-02T06:12:05Z</dcterms:modified>
</cp:coreProperties>
</file>